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8" r:id="rId3"/>
    <p:sldId id="262" r:id="rId4"/>
    <p:sldId id="265" r:id="rId5"/>
    <p:sldId id="266" r:id="rId6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2B2B2"/>
    <a:srgbClr val="008000"/>
    <a:srgbClr val="0000CC"/>
    <a:srgbClr val="CCECFF"/>
    <a:srgbClr val="FF00FF"/>
    <a:srgbClr val="FF6A05"/>
    <a:srgbClr val="FF80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06/relationships/legacyDocTextInfo" Target="legacyDocTextInfo.bin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84B1DE-6E77-4539-84F1-9A583BB85E8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285EC-C169-4226-B4B2-8388CF183A01}" type="datetimeFigureOut">
              <a:rPr lang="zh-TW" altLang="en-US" smtClean="0"/>
              <a:t>2012/3/23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B265F-A323-4A01-8619-4CB99158088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B265F-A323-4A01-8619-4CB99158088A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679E5-097B-4787-900D-F928047A842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0CE6E-8B5B-4CF3-B5E2-10BBC288774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47E75-6E5E-4C59-9277-39220E48DD2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88A2B3-8F40-4E52-95FD-511303CC0F9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FA0B4-C84F-491B-B22E-26A7255A60F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352AB-3BC4-40E1-AC76-0AE5B4B0A74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6EFE0-57E9-4695-BB35-B65C80CAC3B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11CC-C39F-4C3A-BE9D-091BB53EFDA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92EF1-3063-49E0-9E83-E10423FE9E2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70125-15BB-42C6-92CE-3AFBDC14110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2EA52-0BF3-4D21-9C99-9DA4D722EEE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220E8-FB54-49F4-BCB5-8AF81C2C02E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7BF24C-E8FB-4BA7-A194-605FFCA719D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hyperlink" Target="1010307&#20061;&#22914;&#38283;&#24149;&#25505;&#35370;&#26032;&#32862;.m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010327&#23631;&#26481;&#22320;&#27298;&#32626;&#21496;&#27861;&#20445;&#35703;&#25818;&#40670;&#27298;&#35342;\1010326&#20491;&#26696;&#22238;&#39243;.wav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幸福向日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logo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26000" cy="819150"/>
          </a:xfrm>
          <a:prstGeom prst="rect">
            <a:avLst/>
          </a:prstGeom>
          <a:noFill/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932363" y="4292600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 b="1">
                <a:ea typeface="標楷體" pitchFamily="65" charset="-120"/>
              </a:rPr>
              <a:t>報告人：陳俊男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300788" y="4941888"/>
            <a:ext cx="193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>
                <a:latin typeface="Arial Black" pitchFamily="34" charset="0"/>
                <a:ea typeface="標楷體" pitchFamily="65" charset="-120"/>
              </a:rPr>
              <a:t>101</a:t>
            </a:r>
            <a:r>
              <a:rPr lang="zh-TW" altLang="en-US" b="1">
                <a:latin typeface="Arial Black" pitchFamily="34" charset="0"/>
                <a:ea typeface="標楷體" pitchFamily="65" charset="-120"/>
              </a:rPr>
              <a:t>年</a:t>
            </a:r>
            <a:r>
              <a:rPr lang="en-US" altLang="zh-TW" b="1">
                <a:latin typeface="Arial Black" pitchFamily="34" charset="0"/>
                <a:ea typeface="標楷體" pitchFamily="65" charset="-120"/>
              </a:rPr>
              <a:t>03</a:t>
            </a:r>
            <a:r>
              <a:rPr lang="zh-TW" altLang="en-US" b="1">
                <a:latin typeface="Arial Black" pitchFamily="34" charset="0"/>
                <a:ea typeface="標楷體" pitchFamily="65" charset="-120"/>
              </a:rPr>
              <a:t>月</a:t>
            </a:r>
            <a:r>
              <a:rPr lang="en-US" altLang="zh-TW" b="1">
                <a:latin typeface="Arial Black" pitchFamily="34" charset="0"/>
                <a:ea typeface="標楷體" pitchFamily="65" charset="-120"/>
              </a:rPr>
              <a:t>27</a:t>
            </a:r>
            <a:r>
              <a:rPr lang="zh-TW" altLang="en-US" b="1">
                <a:latin typeface="Arial Black" pitchFamily="34" charset="0"/>
                <a:ea typeface="標楷體" pitchFamily="65" charset="-120"/>
              </a:rPr>
              <a:t>日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547813" y="908050"/>
            <a:ext cx="577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400" b="1">
                <a:solidFill>
                  <a:schemeClr val="bg1"/>
                </a:solidFill>
                <a:ea typeface="標楷體" pitchFamily="65" charset="-120"/>
              </a:rPr>
              <a:t>司法保護據點檢討會議</a:t>
            </a:r>
          </a:p>
        </p:txBody>
      </p:sp>
      <p:pic>
        <p:nvPicPr>
          <p:cNvPr id="2080" name="Picture 32" descr="未命名 - 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3644900"/>
            <a:ext cx="2592387" cy="19113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0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18" name="Group 50"/>
          <p:cNvGrpSpPr>
            <a:grpSpLocks/>
          </p:cNvGrpSpPr>
          <p:nvPr/>
        </p:nvGrpSpPr>
        <p:grpSpPr bwMode="auto">
          <a:xfrm>
            <a:off x="0" y="333375"/>
            <a:ext cx="9144000" cy="4391025"/>
            <a:chOff x="0" y="165"/>
            <a:chExt cx="5760" cy="2766"/>
          </a:xfrm>
        </p:grpSpPr>
        <p:pic>
          <p:nvPicPr>
            <p:cNvPr id="32816" name="Picture 48" descr="平面媒體校園宣導看板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67"/>
              <a:ext cx="5760" cy="2364"/>
            </a:xfrm>
            <a:prstGeom prst="rect">
              <a:avLst/>
            </a:prstGeom>
            <a:noFill/>
          </p:spPr>
        </p:pic>
        <p:sp>
          <p:nvSpPr>
            <p:cNvPr id="32817" name="Text Box 49"/>
            <p:cNvSpPr txBox="1">
              <a:spLocks noChangeArrowheads="1"/>
            </p:cNvSpPr>
            <p:nvPr/>
          </p:nvSpPr>
          <p:spPr bwMode="auto">
            <a:xfrm>
              <a:off x="2245" y="165"/>
              <a:ext cx="1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3600" b="1">
                  <a:ea typeface="標楷體" pitchFamily="65" charset="-120"/>
                </a:rPr>
                <a:t>媒體報導</a:t>
              </a:r>
            </a:p>
          </p:txBody>
        </p:sp>
      </p:grpSp>
      <p:grpSp>
        <p:nvGrpSpPr>
          <p:cNvPr id="32815" name="Group 47"/>
          <p:cNvGrpSpPr>
            <a:grpSpLocks/>
          </p:cNvGrpSpPr>
          <p:nvPr/>
        </p:nvGrpSpPr>
        <p:grpSpPr bwMode="auto">
          <a:xfrm>
            <a:off x="0" y="333375"/>
            <a:ext cx="9144000" cy="4391025"/>
            <a:chOff x="0" y="210"/>
            <a:chExt cx="5760" cy="2766"/>
          </a:xfrm>
        </p:grpSpPr>
        <p:pic>
          <p:nvPicPr>
            <p:cNvPr id="32813" name="Picture 45" descr="關懷活動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2"/>
              <a:ext cx="5760" cy="2364"/>
            </a:xfrm>
            <a:prstGeom prst="rect">
              <a:avLst/>
            </a:prstGeom>
            <a:noFill/>
          </p:spPr>
        </p:pic>
        <p:sp>
          <p:nvSpPr>
            <p:cNvPr id="32814" name="Text Box 46"/>
            <p:cNvSpPr txBox="1">
              <a:spLocks noChangeArrowheads="1"/>
            </p:cNvSpPr>
            <p:nvPr/>
          </p:nvSpPr>
          <p:spPr bwMode="auto">
            <a:xfrm>
              <a:off x="2245" y="210"/>
              <a:ext cx="1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3600" b="1">
                  <a:ea typeface="標楷體" pitchFamily="65" charset="-120"/>
                </a:rPr>
                <a:t>關懷活動</a:t>
              </a:r>
            </a:p>
          </p:txBody>
        </p:sp>
      </p:grpSp>
      <p:grpSp>
        <p:nvGrpSpPr>
          <p:cNvPr id="32812" name="Group 44"/>
          <p:cNvGrpSpPr>
            <a:grpSpLocks/>
          </p:cNvGrpSpPr>
          <p:nvPr/>
        </p:nvGrpSpPr>
        <p:grpSpPr bwMode="auto">
          <a:xfrm>
            <a:off x="0" y="333375"/>
            <a:ext cx="9144000" cy="4384675"/>
            <a:chOff x="0" y="214"/>
            <a:chExt cx="5760" cy="2762"/>
          </a:xfrm>
        </p:grpSpPr>
        <p:pic>
          <p:nvPicPr>
            <p:cNvPr id="32810" name="Picture 42" descr="文宣看板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12"/>
              <a:ext cx="5760" cy="2364"/>
            </a:xfrm>
            <a:prstGeom prst="rect">
              <a:avLst/>
            </a:prstGeom>
            <a:noFill/>
          </p:spPr>
        </p:pic>
        <p:sp>
          <p:nvSpPr>
            <p:cNvPr id="32811" name="Text Box 43"/>
            <p:cNvSpPr txBox="1">
              <a:spLocks noChangeArrowheads="1"/>
            </p:cNvSpPr>
            <p:nvPr/>
          </p:nvSpPr>
          <p:spPr bwMode="auto">
            <a:xfrm>
              <a:off x="2245" y="214"/>
              <a:ext cx="1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3600" b="1">
                  <a:ea typeface="標楷體" pitchFamily="65" charset="-120"/>
                </a:rPr>
                <a:t>文宣宣導</a:t>
              </a:r>
            </a:p>
          </p:txBody>
        </p:sp>
      </p:grpSp>
      <p:grpSp>
        <p:nvGrpSpPr>
          <p:cNvPr id="32809" name="Group 41"/>
          <p:cNvGrpSpPr>
            <a:grpSpLocks/>
          </p:cNvGrpSpPr>
          <p:nvPr/>
        </p:nvGrpSpPr>
        <p:grpSpPr bwMode="auto">
          <a:xfrm>
            <a:off x="0" y="339725"/>
            <a:ext cx="9144000" cy="4394200"/>
            <a:chOff x="0" y="214"/>
            <a:chExt cx="5760" cy="2768"/>
          </a:xfrm>
        </p:grpSpPr>
        <p:pic>
          <p:nvPicPr>
            <p:cNvPr id="32807" name="Picture 39" descr="訓練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18"/>
              <a:ext cx="5760" cy="2364"/>
            </a:xfrm>
            <a:prstGeom prst="rect">
              <a:avLst/>
            </a:prstGeom>
            <a:noFill/>
          </p:spPr>
        </p:pic>
        <p:sp>
          <p:nvSpPr>
            <p:cNvPr id="32808" name="Text Box 40"/>
            <p:cNvSpPr txBox="1">
              <a:spLocks noChangeArrowheads="1"/>
            </p:cNvSpPr>
            <p:nvPr/>
          </p:nvSpPr>
          <p:spPr bwMode="auto">
            <a:xfrm>
              <a:off x="2245" y="214"/>
              <a:ext cx="1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3600" b="1">
                  <a:ea typeface="標楷體" pitchFamily="65" charset="-120"/>
                </a:rPr>
                <a:t>教育訓練</a:t>
              </a:r>
            </a:p>
          </p:txBody>
        </p:sp>
      </p:grpSp>
      <p:pic>
        <p:nvPicPr>
          <p:cNvPr id="32786" name="Picture 18" descr="幸福向日葵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00663"/>
            <a:ext cx="9144000" cy="1584325"/>
          </a:xfrm>
          <a:prstGeom prst="rect">
            <a:avLst/>
          </a:prstGeom>
          <a:noFill/>
        </p:spPr>
      </p:pic>
      <p:pic>
        <p:nvPicPr>
          <p:cNvPr id="32800" name="Picture 32" descr="幸福向日葵0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5300663"/>
            <a:ext cx="1023938" cy="1152525"/>
          </a:xfrm>
          <a:prstGeom prst="rect">
            <a:avLst/>
          </a:prstGeom>
          <a:noFill/>
        </p:spPr>
      </p:pic>
      <p:grpSp>
        <p:nvGrpSpPr>
          <p:cNvPr id="32806" name="Group 38"/>
          <p:cNvGrpSpPr>
            <a:grpSpLocks/>
          </p:cNvGrpSpPr>
          <p:nvPr/>
        </p:nvGrpSpPr>
        <p:grpSpPr bwMode="auto">
          <a:xfrm>
            <a:off x="0" y="349250"/>
            <a:ext cx="9144000" cy="4375150"/>
            <a:chOff x="0" y="220"/>
            <a:chExt cx="5760" cy="2756"/>
          </a:xfrm>
        </p:grpSpPr>
        <p:pic>
          <p:nvPicPr>
            <p:cNvPr id="32803" name="Picture 35" descr="協商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612"/>
              <a:ext cx="5760" cy="2364"/>
            </a:xfrm>
            <a:prstGeom prst="rect">
              <a:avLst/>
            </a:prstGeom>
            <a:noFill/>
          </p:spPr>
        </p:pic>
        <p:sp>
          <p:nvSpPr>
            <p:cNvPr id="32805" name="Text Box 37"/>
            <p:cNvSpPr txBox="1">
              <a:spLocks noChangeArrowheads="1"/>
            </p:cNvSpPr>
            <p:nvPr/>
          </p:nvSpPr>
          <p:spPr bwMode="auto">
            <a:xfrm>
              <a:off x="2247" y="220"/>
              <a:ext cx="1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3600" b="1">
                  <a:ea typeface="標楷體" pitchFamily="65" charset="-120"/>
                </a:rPr>
                <a:t>籌劃協商</a:t>
              </a:r>
            </a:p>
          </p:txBody>
        </p:sp>
      </p:grpSp>
      <p:graphicFrame>
        <p:nvGraphicFramePr>
          <p:cNvPr id="32820" name="Diagram 52"/>
          <p:cNvGraphicFramePr>
            <a:graphicFrameLocks/>
          </p:cNvGraphicFramePr>
          <p:nvPr/>
        </p:nvGraphicFramePr>
        <p:xfrm>
          <a:off x="1403350" y="188913"/>
          <a:ext cx="6192838" cy="6192837"/>
        </p:xfrm>
        <a:graphic>
          <a:graphicData uri="http://schemas.openxmlformats.org/drawingml/2006/compatibility">
            <com:legacyDrawing xmlns:com="http://schemas.openxmlformats.org/drawingml/2006/compatibility" spid="_x0000_s32820"/>
          </a:graphicData>
        </a:graphic>
      </p:graphicFrame>
      <p:pic>
        <p:nvPicPr>
          <p:cNvPr id="32833" name="Picture 65" descr="幸福向日葵0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5084763"/>
            <a:ext cx="1023937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>
                                            <p:subSp spid="_x0000_s3283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820">
                                            <p:subSp spid="_x0000_s3283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>
                                            <p:subSp spid="_x0000_s3282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2820">
                                            <p:subSp spid="_x0000_s3282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>
                                            <p:subSp spid="_x0000_s3282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2820">
                                            <p:subSp spid="_x0000_s3282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>
                                            <p:subSp spid="_x0000_s3282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2820">
                                            <p:subSp spid="_x0000_s3282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>
                                            <p:subSp spid="_x0000_s3282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2820">
                                            <p:subSp spid="_x0000_s3282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>
                                            <p:subSp spid="_x0000_s3283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2820">
                                            <p:subSp spid="_x0000_s3283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2820">
                                            <p:subSp spid="_x0000_s32831"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20">
                                            <p:subSp spid="_x0000_s3283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2820">
                                            <p:subSp spid="_x0000_s32829"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20">
                                            <p:subSp spid="_x0000_s3282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32820">
                                            <p:subSp spid="_x0000_s32827"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20">
                                            <p:subSp spid="_x0000_s3282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32820">
                                            <p:subSp spid="_x0000_s32825"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20">
                                            <p:subSp spid="_x0000_s3282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32820">
                                            <p:subSp spid="_x0000_s32823"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20">
                                            <p:subSp spid="_x0000_s3282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2820">
                                            <p:subSp spid="_x0000_s32832"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20">
                                            <p:subSp spid="_x0000_s3283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2820" grpId="2" bld="allAtOnce"/>
      <p:bldDgm spid="32820" grpId="3" b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幸福向日葵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6021388"/>
            <a:ext cx="9144000" cy="863600"/>
          </a:xfrm>
          <a:prstGeom prst="rect">
            <a:avLst/>
          </a:prstGeom>
          <a:noFill/>
        </p:spPr>
      </p:pic>
      <p:pic>
        <p:nvPicPr>
          <p:cNvPr id="18453" name="Picture 21" descr="幸福向日葵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863" y="5445125"/>
            <a:ext cx="1023937" cy="1152525"/>
          </a:xfrm>
          <a:prstGeom prst="rect">
            <a:avLst/>
          </a:prstGeom>
          <a:noFill/>
        </p:spPr>
      </p:pic>
      <p:pic>
        <p:nvPicPr>
          <p:cNvPr id="18454" name="Picture 22" descr="幸福向日葵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5156200"/>
            <a:ext cx="1023937" cy="1152525"/>
          </a:xfrm>
          <a:prstGeom prst="rect">
            <a:avLst/>
          </a:prstGeom>
          <a:noFill/>
        </p:spPr>
      </p:pic>
      <p:grpSp>
        <p:nvGrpSpPr>
          <p:cNvPr id="18721" name="Group 289"/>
          <p:cNvGrpSpPr>
            <a:grpSpLocks/>
          </p:cNvGrpSpPr>
          <p:nvPr/>
        </p:nvGrpSpPr>
        <p:grpSpPr bwMode="auto">
          <a:xfrm>
            <a:off x="2328863" y="82550"/>
            <a:ext cx="4979987" cy="6442075"/>
            <a:chOff x="1467" y="52"/>
            <a:chExt cx="3137" cy="4058"/>
          </a:xfrm>
        </p:grpSpPr>
        <p:pic>
          <p:nvPicPr>
            <p:cNvPr id="18715" name="Picture 283" descr="17a027d9-b5c2-49a2-9c83-7f1a7bcde1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67" y="52"/>
              <a:ext cx="2495" cy="4058"/>
            </a:xfrm>
            <a:prstGeom prst="rect">
              <a:avLst/>
            </a:prstGeom>
            <a:noFill/>
          </p:spPr>
        </p:pic>
        <p:sp>
          <p:nvSpPr>
            <p:cNvPr id="18717" name="Text Box 285"/>
            <p:cNvSpPr txBox="1">
              <a:spLocks noChangeArrowheads="1"/>
            </p:cNvSpPr>
            <p:nvPr/>
          </p:nvSpPr>
          <p:spPr bwMode="auto">
            <a:xfrm>
              <a:off x="3696" y="119"/>
              <a:ext cx="908" cy="312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ea typeface="標楷體" pitchFamily="65" charset="-120"/>
                </a:rPr>
                <a:t>辦理情形</a:t>
              </a:r>
            </a:p>
          </p:txBody>
        </p:sp>
      </p:grpSp>
      <p:grpSp>
        <p:nvGrpSpPr>
          <p:cNvPr id="18736" name="Group 304"/>
          <p:cNvGrpSpPr>
            <a:grpSpLocks/>
          </p:cNvGrpSpPr>
          <p:nvPr/>
        </p:nvGrpSpPr>
        <p:grpSpPr bwMode="auto">
          <a:xfrm>
            <a:off x="488950" y="333375"/>
            <a:ext cx="7107238" cy="5618163"/>
            <a:chOff x="308" y="300"/>
            <a:chExt cx="4477" cy="3539"/>
          </a:xfrm>
        </p:grpSpPr>
        <p:grpSp>
          <p:nvGrpSpPr>
            <p:cNvPr id="18714" name="Group 282"/>
            <p:cNvGrpSpPr>
              <a:grpSpLocks/>
            </p:cNvGrpSpPr>
            <p:nvPr/>
          </p:nvGrpSpPr>
          <p:grpSpPr bwMode="auto">
            <a:xfrm>
              <a:off x="1202" y="300"/>
              <a:ext cx="3583" cy="3539"/>
              <a:chOff x="1293" y="209"/>
              <a:chExt cx="3583" cy="3539"/>
            </a:xfrm>
          </p:grpSpPr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2744" y="209"/>
                <a:ext cx="725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民眾面談</a:t>
                </a:r>
              </a:p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來電諮詢</a:t>
                </a: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2744" y="663"/>
                <a:ext cx="725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填寫受理服務</a:t>
                </a:r>
              </a:p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紀錄表</a:t>
                </a: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2744" y="1116"/>
                <a:ext cx="725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詢問所需之</a:t>
                </a:r>
              </a:p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服務內容</a:t>
                </a: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1837" y="1570"/>
                <a:ext cx="725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轉介至</a:t>
                </a:r>
              </a:p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合適單位</a:t>
                </a: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742" y="1570"/>
                <a:ext cx="725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提供民眾需求</a:t>
                </a:r>
              </a:p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資訊或資源</a:t>
                </a: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1293" y="2070"/>
                <a:ext cx="725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轉介成功</a:t>
                </a: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2427" y="2070"/>
                <a:ext cx="725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轉介失敗</a:t>
                </a: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725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告知民眾</a:t>
                </a:r>
              </a:p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轉介情形</a:t>
                </a: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2427" y="2523"/>
                <a:ext cx="725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了解失敗原因</a:t>
                </a:r>
              </a:p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續找合適單位</a:t>
                </a: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1293" y="2976"/>
                <a:ext cx="3266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TW" sz="1400" b="1">
                    <a:ea typeface="標楷體" pitchFamily="65" charset="-120"/>
                  </a:rPr>
                  <a:t>15</a:t>
                </a:r>
                <a:r>
                  <a:rPr lang="zh-TW" altLang="en-US" sz="1400" b="1">
                    <a:ea typeface="標楷體" pitchFamily="65" charset="-120"/>
                  </a:rPr>
                  <a:t>天後電話關懷個案後續情況</a:t>
                </a:r>
                <a:r>
                  <a:rPr lang="en-US" altLang="zh-TW" sz="1400" b="1">
                    <a:ea typeface="標楷體" pitchFamily="65" charset="-120"/>
                  </a:rPr>
                  <a:t>;</a:t>
                </a:r>
                <a:r>
                  <a:rPr lang="zh-TW" altLang="en-US" sz="1400" b="1">
                    <a:ea typeface="標楷體" pitchFamily="65" charset="-120"/>
                  </a:rPr>
                  <a:t>與轉介單位確認個案轉介後之情形</a:t>
                </a: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2699" y="3430"/>
                <a:ext cx="725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結案</a:t>
                </a:r>
              </a:p>
              <a:p>
                <a:pPr algn="ctr"/>
                <a:r>
                  <a:rPr lang="zh-TW" altLang="en-US" sz="1400" b="1">
                    <a:ea typeface="標楷體" pitchFamily="65" charset="-120"/>
                  </a:rPr>
                  <a:t>滿意度調查</a:t>
                </a:r>
              </a:p>
            </p:txBody>
          </p:sp>
          <p:sp>
            <p:nvSpPr>
              <p:cNvPr id="18668" name="Line 236"/>
              <p:cNvSpPr>
                <a:spLocks noChangeShapeType="1"/>
              </p:cNvSpPr>
              <p:nvPr/>
            </p:nvSpPr>
            <p:spPr bwMode="auto">
              <a:xfrm>
                <a:off x="3107" y="52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69" name="Line 237"/>
              <p:cNvSpPr>
                <a:spLocks noChangeShapeType="1"/>
              </p:cNvSpPr>
              <p:nvPr/>
            </p:nvSpPr>
            <p:spPr bwMode="auto">
              <a:xfrm>
                <a:off x="3107" y="98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71" name="Line 239"/>
              <p:cNvSpPr>
                <a:spLocks noChangeShapeType="1"/>
              </p:cNvSpPr>
              <p:nvPr/>
            </p:nvSpPr>
            <p:spPr bwMode="auto">
              <a:xfrm>
                <a:off x="2200" y="1480"/>
                <a:ext cx="19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73" name="Line 241"/>
              <p:cNvSpPr>
                <a:spLocks noChangeShapeType="1"/>
              </p:cNvSpPr>
              <p:nvPr/>
            </p:nvSpPr>
            <p:spPr bwMode="auto">
              <a:xfrm>
                <a:off x="2200" y="148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74" name="Line 242"/>
              <p:cNvSpPr>
                <a:spLocks noChangeShapeType="1"/>
              </p:cNvSpPr>
              <p:nvPr/>
            </p:nvSpPr>
            <p:spPr bwMode="auto">
              <a:xfrm>
                <a:off x="4105" y="148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75" name="Line 243"/>
              <p:cNvSpPr>
                <a:spLocks noChangeShapeType="1"/>
              </p:cNvSpPr>
              <p:nvPr/>
            </p:nvSpPr>
            <p:spPr bwMode="auto">
              <a:xfrm>
                <a:off x="3107" y="143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76" name="Line 244"/>
              <p:cNvSpPr>
                <a:spLocks noChangeShapeType="1"/>
              </p:cNvSpPr>
              <p:nvPr/>
            </p:nvSpPr>
            <p:spPr bwMode="auto">
              <a:xfrm>
                <a:off x="1656" y="1979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77" name="Line 245"/>
              <p:cNvSpPr>
                <a:spLocks noChangeShapeType="1"/>
              </p:cNvSpPr>
              <p:nvPr/>
            </p:nvSpPr>
            <p:spPr bwMode="auto">
              <a:xfrm>
                <a:off x="1656" y="1979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78" name="Line 246"/>
              <p:cNvSpPr>
                <a:spLocks noChangeShapeType="1"/>
              </p:cNvSpPr>
              <p:nvPr/>
            </p:nvSpPr>
            <p:spPr bwMode="auto">
              <a:xfrm>
                <a:off x="2790" y="1979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79" name="Line 247"/>
              <p:cNvSpPr>
                <a:spLocks noChangeShapeType="1"/>
              </p:cNvSpPr>
              <p:nvPr/>
            </p:nvSpPr>
            <p:spPr bwMode="auto">
              <a:xfrm>
                <a:off x="2200" y="188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80" name="Line 248"/>
              <p:cNvSpPr>
                <a:spLocks noChangeShapeType="1"/>
              </p:cNvSpPr>
              <p:nvPr/>
            </p:nvSpPr>
            <p:spPr bwMode="auto">
              <a:xfrm>
                <a:off x="1656" y="238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81" name="Line 249"/>
              <p:cNvSpPr>
                <a:spLocks noChangeShapeType="1"/>
              </p:cNvSpPr>
              <p:nvPr/>
            </p:nvSpPr>
            <p:spPr bwMode="auto">
              <a:xfrm>
                <a:off x="2790" y="238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82" name="Line 250"/>
              <p:cNvSpPr>
                <a:spLocks noChangeShapeType="1"/>
              </p:cNvSpPr>
              <p:nvPr/>
            </p:nvSpPr>
            <p:spPr bwMode="auto">
              <a:xfrm>
                <a:off x="1656" y="284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83" name="Line 251"/>
              <p:cNvSpPr>
                <a:spLocks noChangeShapeType="1"/>
              </p:cNvSpPr>
              <p:nvPr/>
            </p:nvSpPr>
            <p:spPr bwMode="auto">
              <a:xfrm>
                <a:off x="2790" y="284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85" name="Line 253"/>
              <p:cNvSpPr>
                <a:spLocks noChangeShapeType="1"/>
              </p:cNvSpPr>
              <p:nvPr/>
            </p:nvSpPr>
            <p:spPr bwMode="auto">
              <a:xfrm>
                <a:off x="3062" y="3294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86" name="Line 254"/>
              <p:cNvSpPr>
                <a:spLocks noChangeShapeType="1"/>
              </p:cNvSpPr>
              <p:nvPr/>
            </p:nvSpPr>
            <p:spPr bwMode="auto">
              <a:xfrm>
                <a:off x="4105" y="1888"/>
                <a:ext cx="0" cy="1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88" name="Line 256"/>
              <p:cNvSpPr>
                <a:spLocks noChangeShapeType="1"/>
              </p:cNvSpPr>
              <p:nvPr/>
            </p:nvSpPr>
            <p:spPr bwMode="auto">
              <a:xfrm flipH="1">
                <a:off x="3470" y="1253"/>
                <a:ext cx="14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89" name="Line 257"/>
              <p:cNvSpPr>
                <a:spLocks noChangeShapeType="1"/>
              </p:cNvSpPr>
              <p:nvPr/>
            </p:nvSpPr>
            <p:spPr bwMode="auto">
              <a:xfrm>
                <a:off x="4876" y="1253"/>
                <a:ext cx="0" cy="1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90" name="Line 258"/>
              <p:cNvSpPr>
                <a:spLocks noChangeShapeType="1"/>
              </p:cNvSpPr>
              <p:nvPr/>
            </p:nvSpPr>
            <p:spPr bwMode="auto">
              <a:xfrm flipH="1">
                <a:off x="4559" y="311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691" name="Line 259"/>
              <p:cNvSpPr>
                <a:spLocks noChangeShapeType="1"/>
              </p:cNvSpPr>
              <p:nvPr/>
            </p:nvSpPr>
            <p:spPr bwMode="auto">
              <a:xfrm>
                <a:off x="4468" y="1706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709" name="Text Box 277"/>
              <p:cNvSpPr txBox="1">
                <a:spLocks noChangeArrowheads="1"/>
              </p:cNvSpPr>
              <p:nvPr/>
            </p:nvSpPr>
            <p:spPr bwMode="auto">
              <a:xfrm>
                <a:off x="4501" y="1514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TW" altLang="en-US" sz="1400" b="1">
                    <a:ea typeface="標楷體" pitchFamily="65" charset="-120"/>
                  </a:rPr>
                  <a:t>拒絶</a:t>
                </a:r>
              </a:p>
            </p:txBody>
          </p:sp>
        </p:grpSp>
        <p:sp>
          <p:nvSpPr>
            <p:cNvPr id="18710" name="Text Box 278"/>
            <p:cNvSpPr txBox="1">
              <a:spLocks noChangeArrowheads="1"/>
            </p:cNvSpPr>
            <p:nvPr/>
          </p:nvSpPr>
          <p:spPr bwMode="auto">
            <a:xfrm>
              <a:off x="308" y="301"/>
              <a:ext cx="1574" cy="268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ea typeface="標楷體" pitchFamily="65" charset="-120"/>
                </a:rPr>
                <a:t>幸福向日葵接案流程</a:t>
              </a:r>
            </a:p>
          </p:txBody>
        </p:sp>
      </p:grpSp>
      <p:sp>
        <p:nvSpPr>
          <p:cNvPr id="18722" name="Rectangle 290"/>
          <p:cNvSpPr>
            <a:spLocks noChangeArrowheads="1"/>
          </p:cNvSpPr>
          <p:nvPr/>
        </p:nvSpPr>
        <p:spPr bwMode="auto">
          <a:xfrm>
            <a:off x="3492500" y="1484313"/>
            <a:ext cx="266700" cy="561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723" name="Line 291"/>
          <p:cNvSpPr>
            <a:spLocks noChangeShapeType="1"/>
          </p:cNvSpPr>
          <p:nvPr/>
        </p:nvSpPr>
        <p:spPr bwMode="auto">
          <a:xfrm>
            <a:off x="3763963" y="1692275"/>
            <a:ext cx="2320925" cy="7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725" name="Text Box 293"/>
          <p:cNvSpPr txBox="1">
            <a:spLocks noChangeArrowheads="1"/>
          </p:cNvSpPr>
          <p:nvPr/>
        </p:nvSpPr>
        <p:spPr bwMode="auto">
          <a:xfrm>
            <a:off x="6084888" y="1409700"/>
            <a:ext cx="2051050" cy="679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>
                <a:ea typeface="標楷體" pitchFamily="65" charset="-120"/>
              </a:rPr>
              <a:t>內埔鄉快樂聯盟</a:t>
            </a:r>
          </a:p>
          <a:p>
            <a:r>
              <a:rPr lang="zh-TW" altLang="en-US" b="1">
                <a:ea typeface="標楷體" pitchFamily="65" charset="-120"/>
              </a:rPr>
              <a:t>內埔鄉調解委員會</a:t>
            </a:r>
          </a:p>
        </p:txBody>
      </p:sp>
      <p:sp>
        <p:nvSpPr>
          <p:cNvPr id="18726" name="Rectangle 294"/>
          <p:cNvSpPr>
            <a:spLocks noChangeArrowheads="1"/>
          </p:cNvSpPr>
          <p:nvPr/>
        </p:nvSpPr>
        <p:spPr bwMode="auto">
          <a:xfrm>
            <a:off x="2555875" y="2781300"/>
            <a:ext cx="552450" cy="266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727" name="Line 295"/>
          <p:cNvSpPr>
            <a:spLocks noChangeShapeType="1"/>
          </p:cNvSpPr>
          <p:nvPr/>
        </p:nvSpPr>
        <p:spPr bwMode="auto">
          <a:xfrm flipH="1">
            <a:off x="2268538" y="2924175"/>
            <a:ext cx="2873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728" name="Text Box 296"/>
          <p:cNvSpPr txBox="1">
            <a:spLocks noChangeArrowheads="1"/>
          </p:cNvSpPr>
          <p:nvPr/>
        </p:nvSpPr>
        <p:spPr bwMode="auto">
          <a:xfrm>
            <a:off x="250825" y="2708275"/>
            <a:ext cx="2051050" cy="404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>
                <a:ea typeface="標楷體" pitchFamily="65" charset="-120"/>
              </a:rPr>
              <a:t>東港鎮調解委員會</a:t>
            </a:r>
          </a:p>
        </p:txBody>
      </p:sp>
      <p:sp>
        <p:nvSpPr>
          <p:cNvPr id="18729" name="Rectangle 297"/>
          <p:cNvSpPr>
            <a:spLocks noChangeArrowheads="1"/>
          </p:cNvSpPr>
          <p:nvPr/>
        </p:nvSpPr>
        <p:spPr bwMode="auto">
          <a:xfrm>
            <a:off x="3276600" y="2239963"/>
            <a:ext cx="593725" cy="2365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730" name="Line 298"/>
          <p:cNvSpPr>
            <a:spLocks noChangeShapeType="1"/>
          </p:cNvSpPr>
          <p:nvPr/>
        </p:nvSpPr>
        <p:spPr bwMode="auto">
          <a:xfrm>
            <a:off x="3851275" y="2349500"/>
            <a:ext cx="1441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731" name="Text Box 299"/>
          <p:cNvSpPr txBox="1">
            <a:spLocks noChangeArrowheads="1"/>
          </p:cNvSpPr>
          <p:nvPr/>
        </p:nvSpPr>
        <p:spPr bwMode="auto">
          <a:xfrm>
            <a:off x="5287963" y="2273300"/>
            <a:ext cx="2051050" cy="404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>
                <a:ea typeface="標楷體" pitchFamily="65" charset="-120"/>
              </a:rPr>
              <a:t>潮州鎮調解委員會</a:t>
            </a:r>
          </a:p>
        </p:txBody>
      </p:sp>
      <p:sp>
        <p:nvSpPr>
          <p:cNvPr id="18732" name="Rectangle 300"/>
          <p:cNvSpPr>
            <a:spLocks noChangeArrowheads="1"/>
          </p:cNvSpPr>
          <p:nvPr/>
        </p:nvSpPr>
        <p:spPr bwMode="auto">
          <a:xfrm>
            <a:off x="2627313" y="981075"/>
            <a:ext cx="588962" cy="2381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734" name="Text Box 302"/>
          <p:cNvSpPr txBox="1">
            <a:spLocks noChangeArrowheads="1"/>
          </p:cNvSpPr>
          <p:nvPr/>
        </p:nvSpPr>
        <p:spPr bwMode="auto">
          <a:xfrm>
            <a:off x="217488" y="908050"/>
            <a:ext cx="2051050" cy="404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>
                <a:ea typeface="標楷體" pitchFamily="65" charset="-120"/>
              </a:rPr>
              <a:t>九如鄉調解委員會</a:t>
            </a:r>
          </a:p>
        </p:txBody>
      </p:sp>
      <p:sp>
        <p:nvSpPr>
          <p:cNvPr id="18735" name="Line 303"/>
          <p:cNvSpPr>
            <a:spLocks noChangeShapeType="1"/>
          </p:cNvSpPr>
          <p:nvPr/>
        </p:nvSpPr>
        <p:spPr bwMode="auto">
          <a:xfrm flipH="1">
            <a:off x="2268538" y="1125538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8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8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8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8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8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8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8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8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8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8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8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8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8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500"/>
                            </p:stCondLst>
                            <p:childTnLst>
                              <p:par>
                                <p:cTn id="146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8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8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2" grpId="0" animBg="1"/>
      <p:bldP spid="18722" grpId="1" animBg="1"/>
      <p:bldP spid="18723" grpId="0" animBg="1"/>
      <p:bldP spid="18723" grpId="1" animBg="1"/>
      <p:bldP spid="18725" grpId="0" animBg="1"/>
      <p:bldP spid="18725" grpId="1" animBg="1"/>
      <p:bldP spid="18726" grpId="0" animBg="1"/>
      <p:bldP spid="18726" grpId="1" animBg="1"/>
      <p:bldP spid="18727" grpId="0" animBg="1"/>
      <p:bldP spid="18727" grpId="1" animBg="1"/>
      <p:bldP spid="18728" grpId="0" animBg="1"/>
      <p:bldP spid="18728" grpId="1" animBg="1"/>
      <p:bldP spid="18729" grpId="0" animBg="1"/>
      <p:bldP spid="18729" grpId="1" animBg="1"/>
      <p:bldP spid="18730" grpId="0" animBg="1"/>
      <p:bldP spid="18730" grpId="1" animBg="1"/>
      <p:bldP spid="18731" grpId="0" animBg="1"/>
      <p:bldP spid="18731" grpId="1" animBg="1"/>
      <p:bldP spid="18732" grpId="0" animBg="1"/>
      <p:bldP spid="18732" grpId="1" animBg="1"/>
      <p:bldP spid="18734" grpId="0" animBg="1"/>
      <p:bldP spid="18734" grpId="1" animBg="1"/>
      <p:bldP spid="18735" grpId="0" animBg="1"/>
      <p:bldP spid="1873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幸福向日葵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6021388"/>
            <a:ext cx="9144000" cy="863600"/>
          </a:xfrm>
          <a:prstGeom prst="rect">
            <a:avLst/>
          </a:prstGeom>
          <a:noFill/>
        </p:spPr>
      </p:pic>
      <p:pic>
        <p:nvPicPr>
          <p:cNvPr id="23606" name="Picture 54" descr="諮詢窗口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836613"/>
            <a:ext cx="2303463" cy="172878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3555" name="Picture 3" descr="幸福向日葵0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863" y="5589588"/>
            <a:ext cx="1023937" cy="1152525"/>
          </a:xfrm>
          <a:prstGeom prst="rect">
            <a:avLst/>
          </a:prstGeom>
          <a:noFill/>
        </p:spPr>
      </p:pic>
      <p:pic>
        <p:nvPicPr>
          <p:cNvPr id="23556" name="Picture 4" descr="幸福向日葵0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5445125"/>
            <a:ext cx="1023937" cy="1152525"/>
          </a:xfrm>
          <a:prstGeom prst="rect">
            <a:avLst/>
          </a:prstGeom>
          <a:noFill/>
        </p:spPr>
      </p:pic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944563" y="3716338"/>
            <a:ext cx="7515225" cy="12001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未來的工作目標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管理機制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依法務規定，定期及不定期查核。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開發原住民部落據點。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關發高關兒少個案。</a:t>
            </a:r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950913" y="4941888"/>
            <a:ext cx="7508875" cy="6508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執行困境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　各鄉鎮巿調解委員會屬義務委辦單位，多採鼓勵，考核機制實屬困難。</a:t>
            </a:r>
          </a:p>
        </p:txBody>
      </p:sp>
      <p:pic>
        <p:nvPicPr>
          <p:cNvPr id="23597" name="Picture 45" descr="社區宣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836613"/>
            <a:ext cx="2160588" cy="16208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3598" name="Picture 46" descr="關懷活動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1916113"/>
            <a:ext cx="2232025" cy="167481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3600" name="Picture 48" descr="啟智幸福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1989138"/>
            <a:ext cx="2232025" cy="167481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900113" y="241458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社區宣導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4697413" y="327818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關懷活動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7019925" y="1628775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啟智幸福皂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6426200" y="6858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諮詢窗口</a:t>
            </a:r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250825" y="163513"/>
            <a:ext cx="1616075" cy="5286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 b="1">
                <a:ea typeface="標楷體" pitchFamily="65" charset="-120"/>
              </a:rPr>
              <a:t>辦理情形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4" name="Picture 24" descr="幸福向日葵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3" y="5300663"/>
            <a:ext cx="9144000" cy="1584325"/>
          </a:xfrm>
          <a:prstGeom prst="rect">
            <a:avLst/>
          </a:prstGeom>
          <a:noFill/>
        </p:spPr>
      </p:pic>
      <p:pic>
        <p:nvPicPr>
          <p:cNvPr id="25602" name="Picture 2" descr="幸福向日葵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3" y="5300663"/>
            <a:ext cx="9144000" cy="1584325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55650" y="741362"/>
            <a:ext cx="8136830" cy="367793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75" indent="-1158875" algn="ctr"/>
            <a:endParaRPr lang="en-US" altLang="zh-TW" sz="2200" b="1" u="sng" dirty="0">
              <a:latin typeface="標楷體" pitchFamily="65" charset="-120"/>
              <a:ea typeface="標楷體" pitchFamily="65" charset="-120"/>
            </a:endParaRPr>
          </a:p>
          <a:p>
            <a:pPr marL="1158875" indent="-1158875" algn="ctr"/>
            <a:r>
              <a:rPr lang="zh-TW" altLang="en-US" sz="2200" b="1" u="sng" dirty="0">
                <a:latin typeface="標楷體" pitchFamily="65" charset="-120"/>
                <a:ea typeface="標楷體" pitchFamily="65" charset="-120"/>
              </a:rPr>
              <a:t>運用服務紀錄表及滿意度調查問卷等來評估此計畫方案之效益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預期電話諮詢服務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人次；服務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350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人次，達成率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116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％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預期面談服務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人，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80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人次；實際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面談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人，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195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人次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預期轉介服務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35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人，實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際轉介人數為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41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預期宣導活動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場，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人次；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實際宣導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39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場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次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2255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人次。</a:t>
            </a:r>
            <a:endParaRPr lang="zh-TW" altLang="en-US" sz="22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預期有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85%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以上者感到滿意；結案者調查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滿意度達到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95%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2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預期有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50%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以上的更生人未再犯，實際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未再犯率為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86%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zh-TW" altLang="zh-TW" sz="20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41363" y="492125"/>
            <a:ext cx="1742405" cy="431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b="1" dirty="0" smtClean="0">
                <a:ea typeface="標楷體" pitchFamily="65" charset="-120"/>
              </a:rPr>
              <a:t>服務績效</a:t>
            </a:r>
            <a:endParaRPr lang="zh-TW" altLang="en-US" sz="2400" b="1" dirty="0">
              <a:ea typeface="標楷體" pitchFamily="65" charset="-120"/>
            </a:endParaRPr>
          </a:p>
        </p:txBody>
      </p:sp>
      <p:sp>
        <p:nvSpPr>
          <p:cNvPr id="25616" name="WordArt 16"/>
          <p:cNvSpPr>
            <a:spLocks noChangeArrowheads="1" noChangeShapeType="1" noTextEdit="1"/>
          </p:cNvSpPr>
          <p:nvPr/>
        </p:nvSpPr>
        <p:spPr bwMode="auto">
          <a:xfrm>
            <a:off x="1403350" y="4941888"/>
            <a:ext cx="6337300" cy="7921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rgbClr val="FF6A05"/>
                  </a:solidFill>
                  <a:round/>
                  <a:headEnd/>
                  <a:tailEnd/>
                </a:ln>
                <a:solidFill>
                  <a:srgbClr val="FF6A05"/>
                </a:solidFill>
                <a:latin typeface="標楷體"/>
                <a:ea typeface="標楷體"/>
              </a:rPr>
              <a:t>攜手    轉動    幸福</a:t>
            </a:r>
          </a:p>
        </p:txBody>
      </p:sp>
      <p:pic>
        <p:nvPicPr>
          <p:cNvPr id="25622" name="Picture 22" descr="幸福向日葵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724400"/>
            <a:ext cx="1152525" cy="1152525"/>
          </a:xfrm>
          <a:prstGeom prst="rect">
            <a:avLst/>
          </a:prstGeom>
          <a:noFill/>
        </p:spPr>
      </p:pic>
      <p:pic>
        <p:nvPicPr>
          <p:cNvPr id="25623" name="Picture 23" descr="幸福向日葵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1138" y="4724400"/>
            <a:ext cx="1152525" cy="1152525"/>
          </a:xfrm>
          <a:prstGeom prst="rect">
            <a:avLst/>
          </a:prstGeom>
          <a:noFill/>
        </p:spPr>
      </p:pic>
      <p:pic>
        <p:nvPicPr>
          <p:cNvPr id="9" name="1010326個案回饋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083624" y="4653136"/>
            <a:ext cx="592832" cy="59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00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786</TotalTime>
  <Words>338</Words>
  <Application>Microsoft Office PowerPoint</Application>
  <PresentationFormat>如螢幕大小 (4:3)</PresentationFormat>
  <Paragraphs>63</Paragraphs>
  <Slides>5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Arial</vt:lpstr>
      <vt:lpstr>新細明體</vt:lpstr>
      <vt:lpstr>標楷體</vt:lpstr>
      <vt:lpstr>Arial Black</vt:lpstr>
      <vt:lpstr>預設簡報設計</vt:lpstr>
      <vt:lpstr>投影片 1</vt:lpstr>
      <vt:lpstr>投影片 2</vt:lpstr>
      <vt:lpstr>投影片 3</vt:lpstr>
      <vt:lpstr>投影片 4</vt:lpstr>
      <vt:lpstr>投影片 5</vt:lpstr>
    </vt:vector>
  </TitlesOfParts>
  <Company>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xp_sp3</dc:creator>
  <cp:lastModifiedBy>admin</cp:lastModifiedBy>
  <cp:revision>47</cp:revision>
  <dcterms:created xsi:type="dcterms:W3CDTF">2012-03-20T00:27:25Z</dcterms:created>
  <dcterms:modified xsi:type="dcterms:W3CDTF">2012-03-23T09:50:42Z</dcterms:modified>
</cp:coreProperties>
</file>