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0"/>
  </p:notesMasterIdLst>
  <p:handoutMasterIdLst>
    <p:handoutMasterId r:id="rId51"/>
  </p:handoutMasterIdLst>
  <p:sldIdLst>
    <p:sldId id="260" r:id="rId2"/>
    <p:sldId id="315" r:id="rId3"/>
    <p:sldId id="318" r:id="rId4"/>
    <p:sldId id="317" r:id="rId5"/>
    <p:sldId id="319" r:id="rId6"/>
    <p:sldId id="266" r:id="rId7"/>
    <p:sldId id="267" r:id="rId8"/>
    <p:sldId id="280" r:id="rId9"/>
    <p:sldId id="269" r:id="rId10"/>
    <p:sldId id="270" r:id="rId11"/>
    <p:sldId id="282" r:id="rId12"/>
    <p:sldId id="283" r:id="rId13"/>
    <p:sldId id="271" r:id="rId14"/>
    <p:sldId id="294" r:id="rId15"/>
    <p:sldId id="295" r:id="rId16"/>
    <p:sldId id="301" r:id="rId17"/>
    <p:sldId id="297" r:id="rId18"/>
    <p:sldId id="298" r:id="rId19"/>
    <p:sldId id="299" r:id="rId20"/>
    <p:sldId id="303" r:id="rId21"/>
    <p:sldId id="300" r:id="rId22"/>
    <p:sldId id="272" r:id="rId23"/>
    <p:sldId id="273" r:id="rId24"/>
    <p:sldId id="274" r:id="rId25"/>
    <p:sldId id="278" r:id="rId26"/>
    <p:sldId id="275" r:id="rId27"/>
    <p:sldId id="281" r:id="rId28"/>
    <p:sldId id="279" r:id="rId29"/>
    <p:sldId id="277" r:id="rId30"/>
    <p:sldId id="284" r:id="rId31"/>
    <p:sldId id="285" r:id="rId32"/>
    <p:sldId id="286" r:id="rId33"/>
    <p:sldId id="287" r:id="rId34"/>
    <p:sldId id="288" r:id="rId35"/>
    <p:sldId id="289" r:id="rId36"/>
    <p:sldId id="305" r:id="rId37"/>
    <p:sldId id="304" r:id="rId38"/>
    <p:sldId id="293" r:id="rId39"/>
    <p:sldId id="306" r:id="rId40"/>
    <p:sldId id="307" r:id="rId41"/>
    <p:sldId id="308" r:id="rId42"/>
    <p:sldId id="309" r:id="rId43"/>
    <p:sldId id="310" r:id="rId44"/>
    <p:sldId id="311" r:id="rId45"/>
    <p:sldId id="312" r:id="rId46"/>
    <p:sldId id="313" r:id="rId47"/>
    <p:sldId id="314" r:id="rId48"/>
    <p:sldId id="320" r:id="rId49"/>
  </p:sldIdLst>
  <p:sldSz cx="9144000" cy="6858000" type="screen4x3"/>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6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p:cViewPr varScale="1">
        <p:scale>
          <a:sx n="116" d="100"/>
          <a:sy n="116" d="100"/>
        </p:scale>
        <p:origin x="148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4551B-69B8-46BE-B0D7-7640DC12831B}" type="doc">
      <dgm:prSet loTypeId="urn:microsoft.com/office/officeart/2005/8/layout/hierarchy5" loCatId="hierarchy" qsTypeId="urn:microsoft.com/office/officeart/2005/8/quickstyle/simple1" qsCatId="simple" csTypeId="urn:microsoft.com/office/officeart/2005/8/colors/accent6_5" csCatId="accent6" phldr="1"/>
      <dgm:spPr/>
      <dgm:t>
        <a:bodyPr/>
        <a:lstStyle/>
        <a:p>
          <a:endParaRPr lang="zh-TW" altLang="en-US"/>
        </a:p>
      </dgm:t>
    </dgm:pt>
    <dgm:pt modelId="{E93642C5-86B7-4D25-8327-8E60FC50DD30}">
      <dgm:prSet phldrT="[文字]" custT="1"/>
      <dgm:spPr/>
      <dgm:t>
        <a:bodyPr/>
        <a:lstStyle/>
        <a:p>
          <a:r>
            <a:rPr lang="zh-TW" altLang="en-US" sz="2000" b="1" dirty="0" smtClean="0">
              <a:latin typeface="微軟正黑體" panose="020B0604030504040204" pitchFamily="34" charset="-120"/>
              <a:ea typeface="微軟正黑體" panose="020B0604030504040204" pitchFamily="34" charset="-120"/>
            </a:rPr>
            <a:t>廉政人員</a:t>
          </a:r>
          <a:endParaRPr lang="zh-TW" altLang="en-US" sz="2000" b="1" dirty="0">
            <a:latin typeface="微軟正黑體" panose="020B0604030504040204" pitchFamily="34" charset="-120"/>
            <a:ea typeface="微軟正黑體" panose="020B0604030504040204" pitchFamily="34" charset="-120"/>
          </a:endParaRPr>
        </a:p>
      </dgm:t>
    </dgm:pt>
    <dgm:pt modelId="{CD01CCCF-5444-4674-A1C9-1F986F203ED8}" type="parTrans" cxnId="{48ADE190-722E-4A4B-B788-6C53ED727CAE}">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92DC7ADC-7B1D-46FB-9E5A-87BF7C158F40}" type="sibTrans" cxnId="{48ADE190-722E-4A4B-B788-6C53ED727CAE}">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5DA9A649-936F-46A4-958B-024CABC5F15E}">
      <dgm:prSet phldrT="[文字]" custT="1"/>
      <dgm:spPr/>
      <dgm:t>
        <a:bodyPr/>
        <a:lstStyle/>
        <a:p>
          <a:r>
            <a:rPr lang="en-US" altLang="zh-TW" sz="2000" b="1" dirty="0" smtClean="0">
              <a:latin typeface="微軟正黑體" panose="020B0604030504040204" pitchFamily="34" charset="-120"/>
              <a:ea typeface="微軟正黑體" panose="020B0604030504040204" pitchFamily="34" charset="-120"/>
            </a:rPr>
            <a:t>7-9</a:t>
          </a:r>
          <a:r>
            <a:rPr lang="zh-TW" altLang="en-US" sz="2000" b="1" dirty="0" smtClean="0">
              <a:latin typeface="微軟正黑體" panose="020B0604030504040204" pitchFamily="34" charset="-120"/>
              <a:ea typeface="微軟正黑體" panose="020B0604030504040204" pitchFamily="34" charset="-120"/>
            </a:rPr>
            <a:t>職等</a:t>
          </a:r>
          <a:endParaRPr lang="zh-TW" altLang="en-US" sz="2000" b="1" dirty="0">
            <a:latin typeface="微軟正黑體" panose="020B0604030504040204" pitchFamily="34" charset="-120"/>
            <a:ea typeface="微軟正黑體" panose="020B0604030504040204" pitchFamily="34" charset="-120"/>
          </a:endParaRPr>
        </a:p>
      </dgm:t>
    </dgm:pt>
    <dgm:pt modelId="{5F7087B3-576D-4D32-8DB4-EDB624C2C644}" type="parTrans" cxnId="{66368AD3-1CB6-43A1-991A-163A59545F91}">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34008245-82DF-4039-95B0-A9D0491944A9}" type="sibTrans" cxnId="{66368AD3-1CB6-43A1-991A-163A59545F91}">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120A1CB6-E662-4E14-8170-F9BE42FEAA8C}">
      <dgm:prSet phldrT="[文字]" custT="1"/>
      <dgm:spPr/>
      <dgm:t>
        <a:bodyPr/>
        <a:lstStyle/>
        <a:p>
          <a:r>
            <a:rPr lang="zh-TW" altLang="en-US" sz="2000" b="1" dirty="0" smtClean="0">
              <a:latin typeface="微軟正黑體" panose="020B0604030504040204" pitchFamily="34" charset="-120"/>
              <a:ea typeface="微軟正黑體" panose="020B0604030504040204" pitchFamily="34" charset="-120"/>
            </a:rPr>
            <a:t>儲備陞簡任人員</a:t>
          </a:r>
          <a:endParaRPr lang="zh-TW" altLang="en-US" sz="2000" b="1" dirty="0">
            <a:latin typeface="微軟正黑體" panose="020B0604030504040204" pitchFamily="34" charset="-120"/>
            <a:ea typeface="微軟正黑體" panose="020B0604030504040204" pitchFamily="34" charset="-120"/>
          </a:endParaRPr>
        </a:p>
      </dgm:t>
    </dgm:pt>
    <dgm:pt modelId="{2343D5FF-F460-4F75-8D0F-596BD019DC62}" type="parTrans" cxnId="{9CE6CA6F-B2E6-4131-AD8E-F448F587604A}">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4C814991-8227-4A37-A203-0874AD31A8B5}" type="sibTrans" cxnId="{9CE6CA6F-B2E6-4131-AD8E-F448F587604A}">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20AFEC39-996A-4146-82B5-4B87C5061AE0}">
      <dgm:prSet phldrT="[文字]" custT="1"/>
      <dgm:spPr/>
      <dgm:t>
        <a:bodyPr/>
        <a:lstStyle/>
        <a:p>
          <a:r>
            <a:rPr lang="zh-TW" altLang="en-US" sz="2000" b="1" dirty="0" smtClean="0">
              <a:latin typeface="微軟正黑體" panose="020B0604030504040204" pitchFamily="34" charset="-120"/>
              <a:ea typeface="微軟正黑體" panose="020B0604030504040204" pitchFamily="34" charset="-120"/>
            </a:rPr>
            <a:t>初任幹部訓練</a:t>
          </a:r>
          <a:endParaRPr lang="zh-TW" altLang="en-US" sz="2000" b="1" dirty="0">
            <a:latin typeface="微軟正黑體" panose="020B0604030504040204" pitchFamily="34" charset="-120"/>
            <a:ea typeface="微軟正黑體" panose="020B0604030504040204" pitchFamily="34" charset="-120"/>
          </a:endParaRPr>
        </a:p>
      </dgm:t>
    </dgm:pt>
    <dgm:pt modelId="{E7765329-1C3C-4890-BD49-935B7DF36C47}" type="parTrans" cxnId="{8B804110-B600-43A0-9518-7B932B7ACC26}">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EF63FA49-27D2-4D1F-92FC-111B102308B1}" type="sibTrans" cxnId="{8B804110-B600-43A0-9518-7B932B7ACC26}">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74A437A6-EF5B-4E5F-8A73-17897A7A5D24}">
      <dgm:prSet phldrT="[文字]" custT="1"/>
      <dgm:spPr/>
      <dgm:t>
        <a:bodyPr/>
        <a:lstStyle/>
        <a:p>
          <a:r>
            <a:rPr lang="en-US" altLang="zh-TW" sz="2000" b="1" dirty="0" smtClean="0">
              <a:latin typeface="微軟正黑體" panose="020B0604030504040204" pitchFamily="34" charset="-120"/>
              <a:ea typeface="微軟正黑體" panose="020B0604030504040204" pitchFamily="34" charset="-120"/>
            </a:rPr>
            <a:t>3-6</a:t>
          </a:r>
          <a:r>
            <a:rPr lang="zh-TW" altLang="en-US" sz="2000" b="1" dirty="0" smtClean="0">
              <a:latin typeface="微軟正黑體" panose="020B0604030504040204" pitchFamily="34" charset="-120"/>
              <a:ea typeface="微軟正黑體" panose="020B0604030504040204" pitchFamily="34" charset="-120"/>
            </a:rPr>
            <a:t>職等</a:t>
          </a:r>
          <a:endParaRPr lang="zh-TW" altLang="en-US" sz="2000" b="1" dirty="0">
            <a:latin typeface="微軟正黑體" panose="020B0604030504040204" pitchFamily="34" charset="-120"/>
            <a:ea typeface="微軟正黑體" panose="020B0604030504040204" pitchFamily="34" charset="-120"/>
          </a:endParaRPr>
        </a:p>
      </dgm:t>
    </dgm:pt>
    <dgm:pt modelId="{760EDA3B-343E-47C1-911F-DFD91AB0EC3D}" type="parTrans" cxnId="{DAD0C7BB-123B-4E5B-B53A-97D69EC69F18}">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4D9706DA-0C0A-476F-954A-742E22E48B75}" type="sibTrans" cxnId="{DAD0C7BB-123B-4E5B-B53A-97D69EC69F18}">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AC76656D-56B5-45F6-A202-DD24581146F0}">
      <dgm:prSet phldrT="[文字]" custT="1"/>
      <dgm:spPr/>
      <dgm:t>
        <a:bodyPr/>
        <a:lstStyle/>
        <a:p>
          <a:r>
            <a:rPr lang="zh-TW" altLang="en-US" sz="2000" b="1" dirty="0" smtClean="0">
              <a:latin typeface="微軟正黑體" panose="020B0604030504040204" pitchFamily="34" charset="-120"/>
              <a:ea typeface="微軟正黑體" panose="020B0604030504040204" pitchFamily="34" charset="-120"/>
            </a:rPr>
            <a:t>新進人員訓練</a:t>
          </a:r>
          <a:endParaRPr lang="zh-TW" altLang="en-US" sz="2000" b="1" dirty="0">
            <a:latin typeface="微軟正黑體" panose="020B0604030504040204" pitchFamily="34" charset="-120"/>
            <a:ea typeface="微軟正黑體" panose="020B0604030504040204" pitchFamily="34" charset="-120"/>
          </a:endParaRPr>
        </a:p>
      </dgm:t>
    </dgm:pt>
    <dgm:pt modelId="{E4ACE9CD-2A85-42B1-9049-3BD2050B5540}" type="parTrans" cxnId="{F37FDC8D-B612-4001-A46C-7B1155221895}">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EE4091FC-748A-48F3-A3C9-38BFC4962634}" type="sibTrans" cxnId="{F37FDC8D-B612-4001-A46C-7B1155221895}">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9342F8C7-8A6D-43ED-84DF-84B4C03BEAF6}">
      <dgm:prSet phldrT="[文字]" custT="1"/>
      <dgm:spPr/>
      <dgm:t>
        <a:bodyPr/>
        <a:lstStyle/>
        <a:p>
          <a:r>
            <a:rPr lang="zh-TW" altLang="en-US" sz="2400" b="1" dirty="0" smtClean="0">
              <a:latin typeface="微軟正黑體" panose="020B0604030504040204" pitchFamily="34" charset="-120"/>
              <a:ea typeface="微軟正黑體" panose="020B0604030504040204" pitchFamily="34" charset="-120"/>
            </a:rPr>
            <a:t>對象</a:t>
          </a:r>
          <a:endParaRPr lang="zh-TW" altLang="en-US" sz="2400" b="1" dirty="0">
            <a:latin typeface="微軟正黑體" panose="020B0604030504040204" pitchFamily="34" charset="-120"/>
            <a:ea typeface="微軟正黑體" panose="020B0604030504040204" pitchFamily="34" charset="-120"/>
          </a:endParaRPr>
        </a:p>
      </dgm:t>
    </dgm:pt>
    <dgm:pt modelId="{F62B9708-D1D9-4DC1-836C-461C799A658E}" type="parTrans" cxnId="{834282C0-B7DF-4A7C-9727-F08D15AAC955}">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E8E79D57-E093-46A2-B2B3-AFD48DAEEC4D}" type="sibTrans" cxnId="{834282C0-B7DF-4A7C-9727-F08D15AAC955}">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9128CBE6-4F4F-4D57-8CAA-41EEF5339971}">
      <dgm:prSet phldrT="[文字]" custT="1"/>
      <dgm:spPr/>
      <dgm:t>
        <a:bodyPr/>
        <a:lstStyle/>
        <a:p>
          <a:r>
            <a:rPr lang="zh-TW" altLang="en-US" sz="2200" b="1" dirty="0" smtClean="0">
              <a:latin typeface="微軟正黑體" panose="020B0604030504040204" pitchFamily="34" charset="-120"/>
              <a:ea typeface="微軟正黑體" panose="020B0604030504040204" pitchFamily="34" charset="-120"/>
            </a:rPr>
            <a:t>職級</a:t>
          </a:r>
          <a:endParaRPr lang="zh-TW" altLang="en-US" sz="2200" b="1" dirty="0">
            <a:latin typeface="微軟正黑體" panose="020B0604030504040204" pitchFamily="34" charset="-120"/>
            <a:ea typeface="微軟正黑體" panose="020B0604030504040204" pitchFamily="34" charset="-120"/>
          </a:endParaRPr>
        </a:p>
      </dgm:t>
    </dgm:pt>
    <dgm:pt modelId="{3C6FE46C-C2F6-4DD6-B08D-21B3E7C3B90F}" type="parTrans" cxnId="{73392823-5599-418A-9C2E-D1835144B6AE}">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0304AD1D-FBA8-45E4-B85B-041C6C059C33}" type="sibTrans" cxnId="{73392823-5599-418A-9C2E-D1835144B6AE}">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41161260-FFF0-46AC-861A-68702CEE7E01}">
      <dgm:prSet phldrT="[文字]" custT="1"/>
      <dgm:spPr/>
      <dgm:t>
        <a:bodyPr/>
        <a:lstStyle/>
        <a:p>
          <a:r>
            <a:rPr lang="zh-TW" altLang="en-US" sz="2200" b="1" dirty="0" smtClean="0">
              <a:latin typeface="微軟正黑體" panose="020B0604030504040204" pitchFamily="34" charset="-120"/>
              <a:ea typeface="微軟正黑體" panose="020B0604030504040204" pitchFamily="34" charset="-120"/>
            </a:rPr>
            <a:t>開辦班別訓練性質</a:t>
          </a:r>
          <a:endParaRPr lang="zh-TW" altLang="en-US" sz="2200" b="1" dirty="0">
            <a:latin typeface="微軟正黑體" panose="020B0604030504040204" pitchFamily="34" charset="-120"/>
            <a:ea typeface="微軟正黑體" panose="020B0604030504040204" pitchFamily="34" charset="-120"/>
          </a:endParaRPr>
        </a:p>
      </dgm:t>
    </dgm:pt>
    <dgm:pt modelId="{C0BAC7D6-9AB9-4708-AB7E-C28C1099E1E4}" type="parTrans" cxnId="{0C66E420-8B5D-45F4-93F2-CA64E033FE24}">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638E03B4-CE43-40C4-97D5-BC0C07CD4D11}" type="sibTrans" cxnId="{0C66E420-8B5D-45F4-93F2-CA64E033FE24}">
      <dgm:prSet/>
      <dgm:spPr/>
      <dgm:t>
        <a:bodyPr/>
        <a:lstStyle/>
        <a:p>
          <a:endParaRPr lang="zh-TW" altLang="en-US" b="1">
            <a:latin typeface="微軟正黑體" panose="020B0604030504040204" pitchFamily="34" charset="-120"/>
            <a:ea typeface="微軟正黑體" panose="020B0604030504040204" pitchFamily="34" charset="-120"/>
          </a:endParaRPr>
        </a:p>
      </dgm:t>
    </dgm:pt>
    <dgm:pt modelId="{77DA7E8F-2830-4CD7-A0DD-DE2A79FB7BBF}" type="pres">
      <dgm:prSet presAssocID="{C444551B-69B8-46BE-B0D7-7640DC12831B}" presName="mainComposite" presStyleCnt="0">
        <dgm:presLayoutVars>
          <dgm:chPref val="1"/>
          <dgm:dir/>
          <dgm:animOne val="branch"/>
          <dgm:animLvl val="lvl"/>
          <dgm:resizeHandles val="exact"/>
        </dgm:presLayoutVars>
      </dgm:prSet>
      <dgm:spPr/>
      <dgm:t>
        <a:bodyPr/>
        <a:lstStyle/>
        <a:p>
          <a:endParaRPr lang="zh-TW" altLang="en-US"/>
        </a:p>
      </dgm:t>
    </dgm:pt>
    <dgm:pt modelId="{E2EF7B65-0E45-4C6C-BCA5-46D032910D6B}" type="pres">
      <dgm:prSet presAssocID="{C444551B-69B8-46BE-B0D7-7640DC12831B}" presName="hierFlow" presStyleCnt="0"/>
      <dgm:spPr/>
      <dgm:t>
        <a:bodyPr/>
        <a:lstStyle/>
        <a:p>
          <a:endParaRPr lang="zh-TW" altLang="en-US"/>
        </a:p>
      </dgm:t>
    </dgm:pt>
    <dgm:pt modelId="{9A1C752E-43D3-44B8-B441-C2C25C14E04A}" type="pres">
      <dgm:prSet presAssocID="{C444551B-69B8-46BE-B0D7-7640DC12831B}" presName="firstBuf" presStyleCnt="0"/>
      <dgm:spPr/>
      <dgm:t>
        <a:bodyPr/>
        <a:lstStyle/>
        <a:p>
          <a:endParaRPr lang="zh-TW" altLang="en-US"/>
        </a:p>
      </dgm:t>
    </dgm:pt>
    <dgm:pt modelId="{3002D510-B2C4-428A-B7CF-93E73B5F60D7}" type="pres">
      <dgm:prSet presAssocID="{C444551B-69B8-46BE-B0D7-7640DC12831B}" presName="hierChild1" presStyleCnt="0">
        <dgm:presLayoutVars>
          <dgm:chPref val="1"/>
          <dgm:animOne val="branch"/>
          <dgm:animLvl val="lvl"/>
        </dgm:presLayoutVars>
      </dgm:prSet>
      <dgm:spPr/>
      <dgm:t>
        <a:bodyPr/>
        <a:lstStyle/>
        <a:p>
          <a:endParaRPr lang="zh-TW" altLang="en-US"/>
        </a:p>
      </dgm:t>
    </dgm:pt>
    <dgm:pt modelId="{EB3CC981-E0E9-4572-BE9D-01977485D165}" type="pres">
      <dgm:prSet presAssocID="{E93642C5-86B7-4D25-8327-8E60FC50DD30}" presName="Name17" presStyleCnt="0"/>
      <dgm:spPr/>
      <dgm:t>
        <a:bodyPr/>
        <a:lstStyle/>
        <a:p>
          <a:endParaRPr lang="zh-TW" altLang="en-US"/>
        </a:p>
      </dgm:t>
    </dgm:pt>
    <dgm:pt modelId="{E5ACADD3-B539-40F7-BD29-4FA29B79294D}" type="pres">
      <dgm:prSet presAssocID="{E93642C5-86B7-4D25-8327-8E60FC50DD30}" presName="level1Shape" presStyleLbl="node0" presStyleIdx="0" presStyleCnt="1" custLinFactNeighborX="-22796" custLinFactNeighborY="-69552">
        <dgm:presLayoutVars>
          <dgm:chPref val="3"/>
        </dgm:presLayoutVars>
      </dgm:prSet>
      <dgm:spPr/>
      <dgm:t>
        <a:bodyPr/>
        <a:lstStyle/>
        <a:p>
          <a:endParaRPr lang="zh-TW" altLang="en-US"/>
        </a:p>
      </dgm:t>
    </dgm:pt>
    <dgm:pt modelId="{B97C7A79-D744-45DE-887D-B5D0984FBF89}" type="pres">
      <dgm:prSet presAssocID="{E93642C5-86B7-4D25-8327-8E60FC50DD30}" presName="hierChild2" presStyleCnt="0"/>
      <dgm:spPr/>
      <dgm:t>
        <a:bodyPr/>
        <a:lstStyle/>
        <a:p>
          <a:endParaRPr lang="zh-TW" altLang="en-US"/>
        </a:p>
      </dgm:t>
    </dgm:pt>
    <dgm:pt modelId="{47C8B9B7-DA0C-47DF-B849-CB0E6707D8EB}" type="pres">
      <dgm:prSet presAssocID="{5F7087B3-576D-4D32-8DB4-EDB624C2C644}" presName="Name25" presStyleLbl="parChTrans1D2" presStyleIdx="0" presStyleCnt="2"/>
      <dgm:spPr/>
      <dgm:t>
        <a:bodyPr/>
        <a:lstStyle/>
        <a:p>
          <a:endParaRPr lang="zh-TW" altLang="en-US"/>
        </a:p>
      </dgm:t>
    </dgm:pt>
    <dgm:pt modelId="{E165584F-4242-4B63-98BF-CDB68874F52C}" type="pres">
      <dgm:prSet presAssocID="{5F7087B3-576D-4D32-8DB4-EDB624C2C644}" presName="connTx" presStyleLbl="parChTrans1D2" presStyleIdx="0" presStyleCnt="2"/>
      <dgm:spPr/>
      <dgm:t>
        <a:bodyPr/>
        <a:lstStyle/>
        <a:p>
          <a:endParaRPr lang="zh-TW" altLang="en-US"/>
        </a:p>
      </dgm:t>
    </dgm:pt>
    <dgm:pt modelId="{48F586CE-D5EE-4C05-B46E-F9DA35904DF5}" type="pres">
      <dgm:prSet presAssocID="{5DA9A649-936F-46A4-958B-024CABC5F15E}" presName="Name30" presStyleCnt="0"/>
      <dgm:spPr/>
      <dgm:t>
        <a:bodyPr/>
        <a:lstStyle/>
        <a:p>
          <a:endParaRPr lang="zh-TW" altLang="en-US"/>
        </a:p>
      </dgm:t>
    </dgm:pt>
    <dgm:pt modelId="{52AD9FE6-7A53-4C11-A86D-D2A970BEDAB7}" type="pres">
      <dgm:prSet presAssocID="{5DA9A649-936F-46A4-958B-024CABC5F15E}" presName="level2Shape" presStyleLbl="node2" presStyleIdx="0" presStyleCnt="2" custLinFactNeighborX="-9110" custLinFactNeighborY="-62115"/>
      <dgm:spPr/>
      <dgm:t>
        <a:bodyPr/>
        <a:lstStyle/>
        <a:p>
          <a:endParaRPr lang="zh-TW" altLang="en-US"/>
        </a:p>
      </dgm:t>
    </dgm:pt>
    <dgm:pt modelId="{81BFE0B8-B26B-4DCE-B8ED-D27EDC1976B1}" type="pres">
      <dgm:prSet presAssocID="{5DA9A649-936F-46A4-958B-024CABC5F15E}" presName="hierChild3" presStyleCnt="0"/>
      <dgm:spPr/>
      <dgm:t>
        <a:bodyPr/>
        <a:lstStyle/>
        <a:p>
          <a:endParaRPr lang="zh-TW" altLang="en-US"/>
        </a:p>
      </dgm:t>
    </dgm:pt>
    <dgm:pt modelId="{C2FE91C1-F54B-4665-8CC8-A924B0796315}" type="pres">
      <dgm:prSet presAssocID="{2343D5FF-F460-4F75-8D0F-596BD019DC62}" presName="Name25" presStyleLbl="parChTrans1D3" presStyleIdx="0" presStyleCnt="3"/>
      <dgm:spPr/>
      <dgm:t>
        <a:bodyPr/>
        <a:lstStyle/>
        <a:p>
          <a:endParaRPr lang="zh-TW" altLang="en-US"/>
        </a:p>
      </dgm:t>
    </dgm:pt>
    <dgm:pt modelId="{3A96E1CD-BDA6-4409-B4BF-681564D061D5}" type="pres">
      <dgm:prSet presAssocID="{2343D5FF-F460-4F75-8D0F-596BD019DC62}" presName="connTx" presStyleLbl="parChTrans1D3" presStyleIdx="0" presStyleCnt="3"/>
      <dgm:spPr/>
      <dgm:t>
        <a:bodyPr/>
        <a:lstStyle/>
        <a:p>
          <a:endParaRPr lang="zh-TW" altLang="en-US"/>
        </a:p>
      </dgm:t>
    </dgm:pt>
    <dgm:pt modelId="{8EA78838-AC09-4953-B448-F3F205EACCE6}" type="pres">
      <dgm:prSet presAssocID="{120A1CB6-E662-4E14-8170-F9BE42FEAA8C}" presName="Name30" presStyleCnt="0"/>
      <dgm:spPr/>
      <dgm:t>
        <a:bodyPr/>
        <a:lstStyle/>
        <a:p>
          <a:endParaRPr lang="zh-TW" altLang="en-US"/>
        </a:p>
      </dgm:t>
    </dgm:pt>
    <dgm:pt modelId="{2DD968BE-2E57-4FD0-921A-F9851510A0CF}" type="pres">
      <dgm:prSet presAssocID="{120A1CB6-E662-4E14-8170-F9BE42FEAA8C}" presName="level2Shape" presStyleLbl="node3" presStyleIdx="0" presStyleCnt="3" custLinFactNeighborX="636" custLinFactNeighborY="-20378"/>
      <dgm:spPr/>
      <dgm:t>
        <a:bodyPr/>
        <a:lstStyle/>
        <a:p>
          <a:endParaRPr lang="zh-TW" altLang="en-US"/>
        </a:p>
      </dgm:t>
    </dgm:pt>
    <dgm:pt modelId="{E1D735D4-E8A4-4D01-AA9F-A9E91D540846}" type="pres">
      <dgm:prSet presAssocID="{120A1CB6-E662-4E14-8170-F9BE42FEAA8C}" presName="hierChild3" presStyleCnt="0"/>
      <dgm:spPr/>
      <dgm:t>
        <a:bodyPr/>
        <a:lstStyle/>
        <a:p>
          <a:endParaRPr lang="zh-TW" altLang="en-US"/>
        </a:p>
      </dgm:t>
    </dgm:pt>
    <dgm:pt modelId="{3DE1C282-C703-4CCE-BE85-6970CFA9C8D8}" type="pres">
      <dgm:prSet presAssocID="{E7765329-1C3C-4890-BD49-935B7DF36C47}" presName="Name25" presStyleLbl="parChTrans1D3" presStyleIdx="1" presStyleCnt="3"/>
      <dgm:spPr/>
      <dgm:t>
        <a:bodyPr/>
        <a:lstStyle/>
        <a:p>
          <a:endParaRPr lang="zh-TW" altLang="en-US"/>
        </a:p>
      </dgm:t>
    </dgm:pt>
    <dgm:pt modelId="{8F6D8333-E0FB-4AC5-A5EC-964877116D0D}" type="pres">
      <dgm:prSet presAssocID="{E7765329-1C3C-4890-BD49-935B7DF36C47}" presName="connTx" presStyleLbl="parChTrans1D3" presStyleIdx="1" presStyleCnt="3"/>
      <dgm:spPr/>
      <dgm:t>
        <a:bodyPr/>
        <a:lstStyle/>
        <a:p>
          <a:endParaRPr lang="zh-TW" altLang="en-US"/>
        </a:p>
      </dgm:t>
    </dgm:pt>
    <dgm:pt modelId="{A4832A94-4C9C-437F-9534-7B08130DE23A}" type="pres">
      <dgm:prSet presAssocID="{20AFEC39-996A-4146-82B5-4B87C5061AE0}" presName="Name30" presStyleCnt="0"/>
      <dgm:spPr/>
      <dgm:t>
        <a:bodyPr/>
        <a:lstStyle/>
        <a:p>
          <a:endParaRPr lang="zh-TW" altLang="en-US"/>
        </a:p>
      </dgm:t>
    </dgm:pt>
    <dgm:pt modelId="{2E8D359C-142A-4427-A99D-FD4C33AA3AE4}" type="pres">
      <dgm:prSet presAssocID="{20AFEC39-996A-4146-82B5-4B87C5061AE0}" presName="level2Shape" presStyleLbl="node3" presStyleIdx="1" presStyleCnt="3" custLinFactNeighborX="636" custLinFactNeighborY="-9277"/>
      <dgm:spPr/>
      <dgm:t>
        <a:bodyPr/>
        <a:lstStyle/>
        <a:p>
          <a:endParaRPr lang="zh-TW" altLang="en-US"/>
        </a:p>
      </dgm:t>
    </dgm:pt>
    <dgm:pt modelId="{06006E67-4CD7-47B7-BA1C-E02D7738FE4B}" type="pres">
      <dgm:prSet presAssocID="{20AFEC39-996A-4146-82B5-4B87C5061AE0}" presName="hierChild3" presStyleCnt="0"/>
      <dgm:spPr/>
      <dgm:t>
        <a:bodyPr/>
        <a:lstStyle/>
        <a:p>
          <a:endParaRPr lang="zh-TW" altLang="en-US"/>
        </a:p>
      </dgm:t>
    </dgm:pt>
    <dgm:pt modelId="{8B85026C-781C-465E-B638-6E8761447D80}" type="pres">
      <dgm:prSet presAssocID="{760EDA3B-343E-47C1-911F-DFD91AB0EC3D}" presName="Name25" presStyleLbl="parChTrans1D2" presStyleIdx="1" presStyleCnt="2"/>
      <dgm:spPr/>
      <dgm:t>
        <a:bodyPr/>
        <a:lstStyle/>
        <a:p>
          <a:endParaRPr lang="zh-TW" altLang="en-US"/>
        </a:p>
      </dgm:t>
    </dgm:pt>
    <dgm:pt modelId="{C7068ED6-3826-4D97-A2AC-BA0E5B1F397D}" type="pres">
      <dgm:prSet presAssocID="{760EDA3B-343E-47C1-911F-DFD91AB0EC3D}" presName="connTx" presStyleLbl="parChTrans1D2" presStyleIdx="1" presStyleCnt="2"/>
      <dgm:spPr/>
      <dgm:t>
        <a:bodyPr/>
        <a:lstStyle/>
        <a:p>
          <a:endParaRPr lang="zh-TW" altLang="en-US"/>
        </a:p>
      </dgm:t>
    </dgm:pt>
    <dgm:pt modelId="{FAE25003-31C9-474A-9144-0C0C61420542}" type="pres">
      <dgm:prSet presAssocID="{74A437A6-EF5B-4E5F-8A73-17897A7A5D24}" presName="Name30" presStyleCnt="0"/>
      <dgm:spPr/>
      <dgm:t>
        <a:bodyPr/>
        <a:lstStyle/>
        <a:p>
          <a:endParaRPr lang="zh-TW" altLang="en-US"/>
        </a:p>
      </dgm:t>
    </dgm:pt>
    <dgm:pt modelId="{A00E5999-A033-44CA-9104-D6116D374D11}" type="pres">
      <dgm:prSet presAssocID="{74A437A6-EF5B-4E5F-8A73-17897A7A5D24}" presName="level2Shape" presStyleLbl="node2" presStyleIdx="1" presStyleCnt="2" custLinFactNeighborX="-9110" custLinFactNeighborY="-53344"/>
      <dgm:spPr/>
      <dgm:t>
        <a:bodyPr/>
        <a:lstStyle/>
        <a:p>
          <a:endParaRPr lang="zh-TW" altLang="en-US"/>
        </a:p>
      </dgm:t>
    </dgm:pt>
    <dgm:pt modelId="{15CB9408-3B37-4118-A588-6C527893A544}" type="pres">
      <dgm:prSet presAssocID="{74A437A6-EF5B-4E5F-8A73-17897A7A5D24}" presName="hierChild3" presStyleCnt="0"/>
      <dgm:spPr/>
      <dgm:t>
        <a:bodyPr/>
        <a:lstStyle/>
        <a:p>
          <a:endParaRPr lang="zh-TW" altLang="en-US"/>
        </a:p>
      </dgm:t>
    </dgm:pt>
    <dgm:pt modelId="{DA50761B-62C5-4B7B-9EBE-836EFB483065}" type="pres">
      <dgm:prSet presAssocID="{E4ACE9CD-2A85-42B1-9049-3BD2050B5540}" presName="Name25" presStyleLbl="parChTrans1D3" presStyleIdx="2" presStyleCnt="3"/>
      <dgm:spPr/>
      <dgm:t>
        <a:bodyPr/>
        <a:lstStyle/>
        <a:p>
          <a:endParaRPr lang="zh-TW" altLang="en-US"/>
        </a:p>
      </dgm:t>
    </dgm:pt>
    <dgm:pt modelId="{832C688B-3CF3-4888-97E6-365A60AED3F7}" type="pres">
      <dgm:prSet presAssocID="{E4ACE9CD-2A85-42B1-9049-3BD2050B5540}" presName="connTx" presStyleLbl="parChTrans1D3" presStyleIdx="2" presStyleCnt="3"/>
      <dgm:spPr/>
      <dgm:t>
        <a:bodyPr/>
        <a:lstStyle/>
        <a:p>
          <a:endParaRPr lang="zh-TW" altLang="en-US"/>
        </a:p>
      </dgm:t>
    </dgm:pt>
    <dgm:pt modelId="{719B0624-4232-4AAF-A789-D0620626537C}" type="pres">
      <dgm:prSet presAssocID="{AC76656D-56B5-45F6-A202-DD24581146F0}" presName="Name30" presStyleCnt="0"/>
      <dgm:spPr/>
      <dgm:t>
        <a:bodyPr/>
        <a:lstStyle/>
        <a:p>
          <a:endParaRPr lang="zh-TW" altLang="en-US"/>
        </a:p>
      </dgm:t>
    </dgm:pt>
    <dgm:pt modelId="{EB14BDE7-B657-45F2-9F5F-D50425FEB70A}" type="pres">
      <dgm:prSet presAssocID="{AC76656D-56B5-45F6-A202-DD24581146F0}" presName="level2Shape" presStyleLbl="node3" presStyleIdx="2" presStyleCnt="3"/>
      <dgm:spPr/>
      <dgm:t>
        <a:bodyPr/>
        <a:lstStyle/>
        <a:p>
          <a:endParaRPr lang="zh-TW" altLang="en-US"/>
        </a:p>
      </dgm:t>
    </dgm:pt>
    <dgm:pt modelId="{3C108057-761F-4841-9274-2D563913AAE4}" type="pres">
      <dgm:prSet presAssocID="{AC76656D-56B5-45F6-A202-DD24581146F0}" presName="hierChild3" presStyleCnt="0"/>
      <dgm:spPr/>
      <dgm:t>
        <a:bodyPr/>
        <a:lstStyle/>
        <a:p>
          <a:endParaRPr lang="zh-TW" altLang="en-US"/>
        </a:p>
      </dgm:t>
    </dgm:pt>
    <dgm:pt modelId="{63A1DB48-8BA0-445F-9815-5C0D308C6A7E}" type="pres">
      <dgm:prSet presAssocID="{C444551B-69B8-46BE-B0D7-7640DC12831B}" presName="bgShapesFlow" presStyleCnt="0"/>
      <dgm:spPr/>
      <dgm:t>
        <a:bodyPr/>
        <a:lstStyle/>
        <a:p>
          <a:endParaRPr lang="zh-TW" altLang="en-US"/>
        </a:p>
      </dgm:t>
    </dgm:pt>
    <dgm:pt modelId="{E2644AD5-5B6B-4A1C-9060-763A256A2893}" type="pres">
      <dgm:prSet presAssocID="{9342F8C7-8A6D-43ED-84DF-84B4C03BEAF6}" presName="rectComp" presStyleCnt="0"/>
      <dgm:spPr/>
      <dgm:t>
        <a:bodyPr/>
        <a:lstStyle/>
        <a:p>
          <a:endParaRPr lang="zh-TW" altLang="en-US"/>
        </a:p>
      </dgm:t>
    </dgm:pt>
    <dgm:pt modelId="{07B74197-61D6-4F53-9307-63C19887D75C}" type="pres">
      <dgm:prSet presAssocID="{9342F8C7-8A6D-43ED-84DF-84B4C03BEAF6}" presName="bgRect" presStyleLbl="bgShp" presStyleIdx="0" presStyleCnt="3" custLinFactNeighborX="-20515" custLinFactNeighborY="1290"/>
      <dgm:spPr/>
      <dgm:t>
        <a:bodyPr/>
        <a:lstStyle/>
        <a:p>
          <a:endParaRPr lang="zh-TW" altLang="en-US"/>
        </a:p>
      </dgm:t>
    </dgm:pt>
    <dgm:pt modelId="{BEFE7356-0A51-4699-81FC-35BE716B9739}" type="pres">
      <dgm:prSet presAssocID="{9342F8C7-8A6D-43ED-84DF-84B4C03BEAF6}" presName="bgRectTx" presStyleLbl="bgShp" presStyleIdx="0" presStyleCnt="3">
        <dgm:presLayoutVars>
          <dgm:bulletEnabled val="1"/>
        </dgm:presLayoutVars>
      </dgm:prSet>
      <dgm:spPr/>
      <dgm:t>
        <a:bodyPr/>
        <a:lstStyle/>
        <a:p>
          <a:endParaRPr lang="zh-TW" altLang="en-US"/>
        </a:p>
      </dgm:t>
    </dgm:pt>
    <dgm:pt modelId="{70CEFA79-B98F-496A-8D51-AB4CDB5666B6}" type="pres">
      <dgm:prSet presAssocID="{9342F8C7-8A6D-43ED-84DF-84B4C03BEAF6}" presName="spComp" presStyleCnt="0"/>
      <dgm:spPr/>
      <dgm:t>
        <a:bodyPr/>
        <a:lstStyle/>
        <a:p>
          <a:endParaRPr lang="zh-TW" altLang="en-US"/>
        </a:p>
      </dgm:t>
    </dgm:pt>
    <dgm:pt modelId="{0DA3ADFE-5882-4922-B5EB-EE324D7ECA47}" type="pres">
      <dgm:prSet presAssocID="{9342F8C7-8A6D-43ED-84DF-84B4C03BEAF6}" presName="hSp" presStyleCnt="0"/>
      <dgm:spPr/>
      <dgm:t>
        <a:bodyPr/>
        <a:lstStyle/>
        <a:p>
          <a:endParaRPr lang="zh-TW" altLang="en-US"/>
        </a:p>
      </dgm:t>
    </dgm:pt>
    <dgm:pt modelId="{E95F9C2D-BA79-4625-84F7-EC6B9DCC7A0B}" type="pres">
      <dgm:prSet presAssocID="{9128CBE6-4F4F-4D57-8CAA-41EEF5339971}" presName="rectComp" presStyleCnt="0"/>
      <dgm:spPr/>
      <dgm:t>
        <a:bodyPr/>
        <a:lstStyle/>
        <a:p>
          <a:endParaRPr lang="zh-TW" altLang="en-US"/>
        </a:p>
      </dgm:t>
    </dgm:pt>
    <dgm:pt modelId="{0565FD6C-8CD0-4D04-A45D-67AAEEFE3DC4}" type="pres">
      <dgm:prSet presAssocID="{9128CBE6-4F4F-4D57-8CAA-41EEF5339971}" presName="bgRect" presStyleLbl="bgShp" presStyleIdx="1" presStyleCnt="3" custLinFactNeighborX="-9110" custLinFactNeighborY="719"/>
      <dgm:spPr/>
      <dgm:t>
        <a:bodyPr/>
        <a:lstStyle/>
        <a:p>
          <a:endParaRPr lang="zh-TW" altLang="en-US"/>
        </a:p>
      </dgm:t>
    </dgm:pt>
    <dgm:pt modelId="{97E86023-D7E8-4BB1-9541-3F6DED01C142}" type="pres">
      <dgm:prSet presAssocID="{9128CBE6-4F4F-4D57-8CAA-41EEF5339971}" presName="bgRectTx" presStyleLbl="bgShp" presStyleIdx="1" presStyleCnt="3">
        <dgm:presLayoutVars>
          <dgm:bulletEnabled val="1"/>
        </dgm:presLayoutVars>
      </dgm:prSet>
      <dgm:spPr/>
      <dgm:t>
        <a:bodyPr/>
        <a:lstStyle/>
        <a:p>
          <a:endParaRPr lang="zh-TW" altLang="en-US"/>
        </a:p>
      </dgm:t>
    </dgm:pt>
    <dgm:pt modelId="{967E4E5D-6C92-43BC-B66C-6F36694599FF}" type="pres">
      <dgm:prSet presAssocID="{9128CBE6-4F4F-4D57-8CAA-41EEF5339971}" presName="spComp" presStyleCnt="0"/>
      <dgm:spPr/>
      <dgm:t>
        <a:bodyPr/>
        <a:lstStyle/>
        <a:p>
          <a:endParaRPr lang="zh-TW" altLang="en-US"/>
        </a:p>
      </dgm:t>
    </dgm:pt>
    <dgm:pt modelId="{C249B7FC-628F-4CD5-9AD7-14BBD81AE05B}" type="pres">
      <dgm:prSet presAssocID="{9128CBE6-4F4F-4D57-8CAA-41EEF5339971}" presName="hSp" presStyleCnt="0"/>
      <dgm:spPr/>
      <dgm:t>
        <a:bodyPr/>
        <a:lstStyle/>
        <a:p>
          <a:endParaRPr lang="zh-TW" altLang="en-US"/>
        </a:p>
      </dgm:t>
    </dgm:pt>
    <dgm:pt modelId="{912D1266-1297-4897-BD59-078E727DC9F7}" type="pres">
      <dgm:prSet presAssocID="{41161260-FFF0-46AC-861A-68702CEE7E01}" presName="rectComp" presStyleCnt="0"/>
      <dgm:spPr/>
      <dgm:t>
        <a:bodyPr/>
        <a:lstStyle/>
        <a:p>
          <a:endParaRPr lang="zh-TW" altLang="en-US"/>
        </a:p>
      </dgm:t>
    </dgm:pt>
    <dgm:pt modelId="{315050E2-65FB-4B94-9555-7FB7AB0376CA}" type="pres">
      <dgm:prSet presAssocID="{41161260-FFF0-46AC-861A-68702CEE7E01}" presName="bgRect" presStyleLbl="bgShp" presStyleIdx="2" presStyleCnt="3"/>
      <dgm:spPr/>
      <dgm:t>
        <a:bodyPr/>
        <a:lstStyle/>
        <a:p>
          <a:endParaRPr lang="zh-TW" altLang="en-US"/>
        </a:p>
      </dgm:t>
    </dgm:pt>
    <dgm:pt modelId="{70A8B934-7595-43D5-9933-B89633C2C730}" type="pres">
      <dgm:prSet presAssocID="{41161260-FFF0-46AC-861A-68702CEE7E01}" presName="bgRectTx" presStyleLbl="bgShp" presStyleIdx="2" presStyleCnt="3">
        <dgm:presLayoutVars>
          <dgm:bulletEnabled val="1"/>
        </dgm:presLayoutVars>
      </dgm:prSet>
      <dgm:spPr/>
      <dgm:t>
        <a:bodyPr/>
        <a:lstStyle/>
        <a:p>
          <a:endParaRPr lang="zh-TW" altLang="en-US"/>
        </a:p>
      </dgm:t>
    </dgm:pt>
  </dgm:ptLst>
  <dgm:cxnLst>
    <dgm:cxn modelId="{73392823-5599-418A-9C2E-D1835144B6AE}" srcId="{C444551B-69B8-46BE-B0D7-7640DC12831B}" destId="{9128CBE6-4F4F-4D57-8CAA-41EEF5339971}" srcOrd="2" destOrd="0" parTransId="{3C6FE46C-C2F6-4DD6-B08D-21B3E7C3B90F}" sibTransId="{0304AD1D-FBA8-45E4-B85B-041C6C059C33}"/>
    <dgm:cxn modelId="{94F2A2D3-9371-413C-B4FB-B28BB7293E13}" type="presOf" srcId="{9128CBE6-4F4F-4D57-8CAA-41EEF5339971}" destId="{97E86023-D7E8-4BB1-9541-3F6DED01C142}" srcOrd="1" destOrd="0" presId="urn:microsoft.com/office/officeart/2005/8/layout/hierarchy5"/>
    <dgm:cxn modelId="{8B804110-B600-43A0-9518-7B932B7ACC26}" srcId="{5DA9A649-936F-46A4-958B-024CABC5F15E}" destId="{20AFEC39-996A-4146-82B5-4B87C5061AE0}" srcOrd="1" destOrd="0" parTransId="{E7765329-1C3C-4890-BD49-935B7DF36C47}" sibTransId="{EF63FA49-27D2-4D1F-92FC-111B102308B1}"/>
    <dgm:cxn modelId="{EC35CA69-B671-430B-BDBF-74C9AC4449AE}" type="presOf" srcId="{41161260-FFF0-46AC-861A-68702CEE7E01}" destId="{70A8B934-7595-43D5-9933-B89633C2C730}" srcOrd="1" destOrd="0" presId="urn:microsoft.com/office/officeart/2005/8/layout/hierarchy5"/>
    <dgm:cxn modelId="{DF736706-3B5B-47B6-9269-311EC8AE1064}" type="presOf" srcId="{20AFEC39-996A-4146-82B5-4B87C5061AE0}" destId="{2E8D359C-142A-4427-A99D-FD4C33AA3AE4}" srcOrd="0" destOrd="0" presId="urn:microsoft.com/office/officeart/2005/8/layout/hierarchy5"/>
    <dgm:cxn modelId="{F3CEB7F5-D283-4F8F-91DD-A9535FAF7ADD}" type="presOf" srcId="{9342F8C7-8A6D-43ED-84DF-84B4C03BEAF6}" destId="{BEFE7356-0A51-4699-81FC-35BE716B9739}" srcOrd="1" destOrd="0" presId="urn:microsoft.com/office/officeart/2005/8/layout/hierarchy5"/>
    <dgm:cxn modelId="{F2822CED-3622-4275-B4B4-53A558273E70}" type="presOf" srcId="{760EDA3B-343E-47C1-911F-DFD91AB0EC3D}" destId="{8B85026C-781C-465E-B638-6E8761447D80}" srcOrd="0" destOrd="0" presId="urn:microsoft.com/office/officeart/2005/8/layout/hierarchy5"/>
    <dgm:cxn modelId="{9CE6CA6F-B2E6-4131-AD8E-F448F587604A}" srcId="{5DA9A649-936F-46A4-958B-024CABC5F15E}" destId="{120A1CB6-E662-4E14-8170-F9BE42FEAA8C}" srcOrd="0" destOrd="0" parTransId="{2343D5FF-F460-4F75-8D0F-596BD019DC62}" sibTransId="{4C814991-8227-4A37-A203-0874AD31A8B5}"/>
    <dgm:cxn modelId="{201B76B6-0AE0-47B8-8899-709D90A2A8BC}" type="presOf" srcId="{760EDA3B-343E-47C1-911F-DFD91AB0EC3D}" destId="{C7068ED6-3826-4D97-A2AC-BA0E5B1F397D}" srcOrd="1" destOrd="0" presId="urn:microsoft.com/office/officeart/2005/8/layout/hierarchy5"/>
    <dgm:cxn modelId="{0C66E420-8B5D-45F4-93F2-CA64E033FE24}" srcId="{C444551B-69B8-46BE-B0D7-7640DC12831B}" destId="{41161260-FFF0-46AC-861A-68702CEE7E01}" srcOrd="3" destOrd="0" parTransId="{C0BAC7D6-9AB9-4708-AB7E-C28C1099E1E4}" sibTransId="{638E03B4-CE43-40C4-97D5-BC0C07CD4D11}"/>
    <dgm:cxn modelId="{5FF1FAD5-6C11-4061-B5B3-66991B1FA994}" type="presOf" srcId="{E7765329-1C3C-4890-BD49-935B7DF36C47}" destId="{8F6D8333-E0FB-4AC5-A5EC-964877116D0D}" srcOrd="1" destOrd="0" presId="urn:microsoft.com/office/officeart/2005/8/layout/hierarchy5"/>
    <dgm:cxn modelId="{F37FDC8D-B612-4001-A46C-7B1155221895}" srcId="{74A437A6-EF5B-4E5F-8A73-17897A7A5D24}" destId="{AC76656D-56B5-45F6-A202-DD24581146F0}" srcOrd="0" destOrd="0" parTransId="{E4ACE9CD-2A85-42B1-9049-3BD2050B5540}" sibTransId="{EE4091FC-748A-48F3-A3C9-38BFC4962634}"/>
    <dgm:cxn modelId="{66368AD3-1CB6-43A1-991A-163A59545F91}" srcId="{E93642C5-86B7-4D25-8327-8E60FC50DD30}" destId="{5DA9A649-936F-46A4-958B-024CABC5F15E}" srcOrd="0" destOrd="0" parTransId="{5F7087B3-576D-4D32-8DB4-EDB624C2C644}" sibTransId="{34008245-82DF-4039-95B0-A9D0491944A9}"/>
    <dgm:cxn modelId="{B327B11F-E000-4999-A26C-11E034A0019B}" type="presOf" srcId="{5F7087B3-576D-4D32-8DB4-EDB624C2C644}" destId="{47C8B9B7-DA0C-47DF-B849-CB0E6707D8EB}" srcOrd="0" destOrd="0" presId="urn:microsoft.com/office/officeart/2005/8/layout/hierarchy5"/>
    <dgm:cxn modelId="{48ADE190-722E-4A4B-B788-6C53ED727CAE}" srcId="{C444551B-69B8-46BE-B0D7-7640DC12831B}" destId="{E93642C5-86B7-4D25-8327-8E60FC50DD30}" srcOrd="0" destOrd="0" parTransId="{CD01CCCF-5444-4674-A1C9-1F986F203ED8}" sibTransId="{92DC7ADC-7B1D-46FB-9E5A-87BF7C158F40}"/>
    <dgm:cxn modelId="{3F812DE8-E2D2-4B43-9CF9-F4B1F92E80E0}" type="presOf" srcId="{2343D5FF-F460-4F75-8D0F-596BD019DC62}" destId="{3A96E1CD-BDA6-4409-B4BF-681564D061D5}" srcOrd="1" destOrd="0" presId="urn:microsoft.com/office/officeart/2005/8/layout/hierarchy5"/>
    <dgm:cxn modelId="{6D5962D6-E2E4-4B8F-BCBA-5520B2F7B642}" type="presOf" srcId="{E7765329-1C3C-4890-BD49-935B7DF36C47}" destId="{3DE1C282-C703-4CCE-BE85-6970CFA9C8D8}" srcOrd="0" destOrd="0" presId="urn:microsoft.com/office/officeart/2005/8/layout/hierarchy5"/>
    <dgm:cxn modelId="{DAD0C7BB-123B-4E5B-B53A-97D69EC69F18}" srcId="{E93642C5-86B7-4D25-8327-8E60FC50DD30}" destId="{74A437A6-EF5B-4E5F-8A73-17897A7A5D24}" srcOrd="1" destOrd="0" parTransId="{760EDA3B-343E-47C1-911F-DFD91AB0EC3D}" sibTransId="{4D9706DA-0C0A-476F-954A-742E22E48B75}"/>
    <dgm:cxn modelId="{468A61B2-75B7-4DD0-98B6-4ACDFD33E5FA}" type="presOf" srcId="{120A1CB6-E662-4E14-8170-F9BE42FEAA8C}" destId="{2DD968BE-2E57-4FD0-921A-F9851510A0CF}" srcOrd="0" destOrd="0" presId="urn:microsoft.com/office/officeart/2005/8/layout/hierarchy5"/>
    <dgm:cxn modelId="{C87244F7-4380-4A13-B2D0-85E26832DD91}" type="presOf" srcId="{E4ACE9CD-2A85-42B1-9049-3BD2050B5540}" destId="{832C688B-3CF3-4888-97E6-365A60AED3F7}" srcOrd="1" destOrd="0" presId="urn:microsoft.com/office/officeart/2005/8/layout/hierarchy5"/>
    <dgm:cxn modelId="{9D5A5353-ED41-4B2C-9EB4-304CF91DE6EB}" type="presOf" srcId="{5DA9A649-936F-46A4-958B-024CABC5F15E}" destId="{52AD9FE6-7A53-4C11-A86D-D2A970BEDAB7}" srcOrd="0" destOrd="0" presId="urn:microsoft.com/office/officeart/2005/8/layout/hierarchy5"/>
    <dgm:cxn modelId="{F8BEC99C-5A85-4C56-8B94-F36E83E1DFE5}" type="presOf" srcId="{5F7087B3-576D-4D32-8DB4-EDB624C2C644}" destId="{E165584F-4242-4B63-98BF-CDB68874F52C}" srcOrd="1" destOrd="0" presId="urn:microsoft.com/office/officeart/2005/8/layout/hierarchy5"/>
    <dgm:cxn modelId="{EA446190-1890-4D7A-9ECE-5CA9437AB132}" type="presOf" srcId="{2343D5FF-F460-4F75-8D0F-596BD019DC62}" destId="{C2FE91C1-F54B-4665-8CC8-A924B0796315}" srcOrd="0" destOrd="0" presId="urn:microsoft.com/office/officeart/2005/8/layout/hierarchy5"/>
    <dgm:cxn modelId="{DE3EF2F6-F8CA-46D4-A735-6BF03E964890}" type="presOf" srcId="{41161260-FFF0-46AC-861A-68702CEE7E01}" destId="{315050E2-65FB-4B94-9555-7FB7AB0376CA}" srcOrd="0" destOrd="0" presId="urn:microsoft.com/office/officeart/2005/8/layout/hierarchy5"/>
    <dgm:cxn modelId="{2C698529-7010-4304-94CC-EF9B40AC2111}" type="presOf" srcId="{E4ACE9CD-2A85-42B1-9049-3BD2050B5540}" destId="{DA50761B-62C5-4B7B-9EBE-836EFB483065}" srcOrd="0" destOrd="0" presId="urn:microsoft.com/office/officeart/2005/8/layout/hierarchy5"/>
    <dgm:cxn modelId="{26DE2B25-6BF1-4E12-89D5-243F7C20533B}" type="presOf" srcId="{E93642C5-86B7-4D25-8327-8E60FC50DD30}" destId="{E5ACADD3-B539-40F7-BD29-4FA29B79294D}" srcOrd="0" destOrd="0" presId="urn:microsoft.com/office/officeart/2005/8/layout/hierarchy5"/>
    <dgm:cxn modelId="{DFACB9C6-4736-4405-87E3-A424C0CFA60E}" type="presOf" srcId="{AC76656D-56B5-45F6-A202-DD24581146F0}" destId="{EB14BDE7-B657-45F2-9F5F-D50425FEB70A}" srcOrd="0" destOrd="0" presId="urn:microsoft.com/office/officeart/2005/8/layout/hierarchy5"/>
    <dgm:cxn modelId="{834282C0-B7DF-4A7C-9727-F08D15AAC955}" srcId="{C444551B-69B8-46BE-B0D7-7640DC12831B}" destId="{9342F8C7-8A6D-43ED-84DF-84B4C03BEAF6}" srcOrd="1" destOrd="0" parTransId="{F62B9708-D1D9-4DC1-836C-461C799A658E}" sibTransId="{E8E79D57-E093-46A2-B2B3-AFD48DAEEC4D}"/>
    <dgm:cxn modelId="{8354B002-3D0E-46EE-A8F1-A5028D66418E}" type="presOf" srcId="{74A437A6-EF5B-4E5F-8A73-17897A7A5D24}" destId="{A00E5999-A033-44CA-9104-D6116D374D11}" srcOrd="0" destOrd="0" presId="urn:microsoft.com/office/officeart/2005/8/layout/hierarchy5"/>
    <dgm:cxn modelId="{76668B88-4ADE-41FD-B2DC-D7F9B6465DCB}" type="presOf" srcId="{9342F8C7-8A6D-43ED-84DF-84B4C03BEAF6}" destId="{07B74197-61D6-4F53-9307-63C19887D75C}" srcOrd="0" destOrd="0" presId="urn:microsoft.com/office/officeart/2005/8/layout/hierarchy5"/>
    <dgm:cxn modelId="{49C8C0FB-EFC0-4501-A909-325026029799}" type="presOf" srcId="{9128CBE6-4F4F-4D57-8CAA-41EEF5339971}" destId="{0565FD6C-8CD0-4D04-A45D-67AAEEFE3DC4}" srcOrd="0" destOrd="0" presId="urn:microsoft.com/office/officeart/2005/8/layout/hierarchy5"/>
    <dgm:cxn modelId="{8DC74C9B-1F35-4E40-9C0E-9C03F8916B4D}" type="presOf" srcId="{C444551B-69B8-46BE-B0D7-7640DC12831B}" destId="{77DA7E8F-2830-4CD7-A0DD-DE2A79FB7BBF}" srcOrd="0" destOrd="0" presId="urn:microsoft.com/office/officeart/2005/8/layout/hierarchy5"/>
    <dgm:cxn modelId="{383746A6-AA0F-42E2-9D06-0BEA1DFB2C43}" type="presParOf" srcId="{77DA7E8F-2830-4CD7-A0DD-DE2A79FB7BBF}" destId="{E2EF7B65-0E45-4C6C-BCA5-46D032910D6B}" srcOrd="0" destOrd="0" presId="urn:microsoft.com/office/officeart/2005/8/layout/hierarchy5"/>
    <dgm:cxn modelId="{CEB03BA8-2502-4AE2-B2FF-099562FF9A33}" type="presParOf" srcId="{E2EF7B65-0E45-4C6C-BCA5-46D032910D6B}" destId="{9A1C752E-43D3-44B8-B441-C2C25C14E04A}" srcOrd="0" destOrd="0" presId="urn:microsoft.com/office/officeart/2005/8/layout/hierarchy5"/>
    <dgm:cxn modelId="{5F65916C-0686-4D60-BE02-B36ADFE1D0A4}" type="presParOf" srcId="{E2EF7B65-0E45-4C6C-BCA5-46D032910D6B}" destId="{3002D510-B2C4-428A-B7CF-93E73B5F60D7}" srcOrd="1" destOrd="0" presId="urn:microsoft.com/office/officeart/2005/8/layout/hierarchy5"/>
    <dgm:cxn modelId="{6575E9D0-681B-49C3-B255-65290D255F8C}" type="presParOf" srcId="{3002D510-B2C4-428A-B7CF-93E73B5F60D7}" destId="{EB3CC981-E0E9-4572-BE9D-01977485D165}" srcOrd="0" destOrd="0" presId="urn:microsoft.com/office/officeart/2005/8/layout/hierarchy5"/>
    <dgm:cxn modelId="{4904DC9F-BA9A-4927-BCA9-7922D4DE1141}" type="presParOf" srcId="{EB3CC981-E0E9-4572-BE9D-01977485D165}" destId="{E5ACADD3-B539-40F7-BD29-4FA29B79294D}" srcOrd="0" destOrd="0" presId="urn:microsoft.com/office/officeart/2005/8/layout/hierarchy5"/>
    <dgm:cxn modelId="{F3C0FD42-7646-4650-BFB0-C7C8C0C84D38}" type="presParOf" srcId="{EB3CC981-E0E9-4572-BE9D-01977485D165}" destId="{B97C7A79-D744-45DE-887D-B5D0984FBF89}" srcOrd="1" destOrd="0" presId="urn:microsoft.com/office/officeart/2005/8/layout/hierarchy5"/>
    <dgm:cxn modelId="{36FB3620-3DD6-4583-865D-4B72D265B9CE}" type="presParOf" srcId="{B97C7A79-D744-45DE-887D-B5D0984FBF89}" destId="{47C8B9B7-DA0C-47DF-B849-CB0E6707D8EB}" srcOrd="0" destOrd="0" presId="urn:microsoft.com/office/officeart/2005/8/layout/hierarchy5"/>
    <dgm:cxn modelId="{9E377650-E1CB-48F4-B2CD-6D251247FBBF}" type="presParOf" srcId="{47C8B9B7-DA0C-47DF-B849-CB0E6707D8EB}" destId="{E165584F-4242-4B63-98BF-CDB68874F52C}" srcOrd="0" destOrd="0" presId="urn:microsoft.com/office/officeart/2005/8/layout/hierarchy5"/>
    <dgm:cxn modelId="{C29C139D-86BC-4774-8879-7F47BA6CE0E4}" type="presParOf" srcId="{B97C7A79-D744-45DE-887D-B5D0984FBF89}" destId="{48F586CE-D5EE-4C05-B46E-F9DA35904DF5}" srcOrd="1" destOrd="0" presId="urn:microsoft.com/office/officeart/2005/8/layout/hierarchy5"/>
    <dgm:cxn modelId="{8E1CD2B5-093E-4460-B2B1-2338A31003A3}" type="presParOf" srcId="{48F586CE-D5EE-4C05-B46E-F9DA35904DF5}" destId="{52AD9FE6-7A53-4C11-A86D-D2A970BEDAB7}" srcOrd="0" destOrd="0" presId="urn:microsoft.com/office/officeart/2005/8/layout/hierarchy5"/>
    <dgm:cxn modelId="{494DA6D3-BF7D-477F-B0BF-ADD0819EAB53}" type="presParOf" srcId="{48F586CE-D5EE-4C05-B46E-F9DA35904DF5}" destId="{81BFE0B8-B26B-4DCE-B8ED-D27EDC1976B1}" srcOrd="1" destOrd="0" presId="urn:microsoft.com/office/officeart/2005/8/layout/hierarchy5"/>
    <dgm:cxn modelId="{3CF11E48-6C02-4388-86B5-17139F2EB538}" type="presParOf" srcId="{81BFE0B8-B26B-4DCE-B8ED-D27EDC1976B1}" destId="{C2FE91C1-F54B-4665-8CC8-A924B0796315}" srcOrd="0" destOrd="0" presId="urn:microsoft.com/office/officeart/2005/8/layout/hierarchy5"/>
    <dgm:cxn modelId="{9D098746-D1A8-4182-B4E6-B90C8C7444B2}" type="presParOf" srcId="{C2FE91C1-F54B-4665-8CC8-A924B0796315}" destId="{3A96E1CD-BDA6-4409-B4BF-681564D061D5}" srcOrd="0" destOrd="0" presId="urn:microsoft.com/office/officeart/2005/8/layout/hierarchy5"/>
    <dgm:cxn modelId="{D5FE6F5C-026E-48CA-B550-651E862B829A}" type="presParOf" srcId="{81BFE0B8-B26B-4DCE-B8ED-D27EDC1976B1}" destId="{8EA78838-AC09-4953-B448-F3F205EACCE6}" srcOrd="1" destOrd="0" presId="urn:microsoft.com/office/officeart/2005/8/layout/hierarchy5"/>
    <dgm:cxn modelId="{77D314D4-0A25-4C6B-968F-B13F0D7A817F}" type="presParOf" srcId="{8EA78838-AC09-4953-B448-F3F205EACCE6}" destId="{2DD968BE-2E57-4FD0-921A-F9851510A0CF}" srcOrd="0" destOrd="0" presId="urn:microsoft.com/office/officeart/2005/8/layout/hierarchy5"/>
    <dgm:cxn modelId="{EC658396-423A-4C04-B40F-83C2379DB0AC}" type="presParOf" srcId="{8EA78838-AC09-4953-B448-F3F205EACCE6}" destId="{E1D735D4-E8A4-4D01-AA9F-A9E91D540846}" srcOrd="1" destOrd="0" presId="urn:microsoft.com/office/officeart/2005/8/layout/hierarchy5"/>
    <dgm:cxn modelId="{6DFCA9EF-B279-44E8-8120-87A0145BBB69}" type="presParOf" srcId="{81BFE0B8-B26B-4DCE-B8ED-D27EDC1976B1}" destId="{3DE1C282-C703-4CCE-BE85-6970CFA9C8D8}" srcOrd="2" destOrd="0" presId="urn:microsoft.com/office/officeart/2005/8/layout/hierarchy5"/>
    <dgm:cxn modelId="{78F6DC5E-6052-47F7-9947-DA59C67E9C64}" type="presParOf" srcId="{3DE1C282-C703-4CCE-BE85-6970CFA9C8D8}" destId="{8F6D8333-E0FB-4AC5-A5EC-964877116D0D}" srcOrd="0" destOrd="0" presId="urn:microsoft.com/office/officeart/2005/8/layout/hierarchy5"/>
    <dgm:cxn modelId="{756C6EE0-B49A-4EA8-8BB2-0F2F3E756ACD}" type="presParOf" srcId="{81BFE0B8-B26B-4DCE-B8ED-D27EDC1976B1}" destId="{A4832A94-4C9C-437F-9534-7B08130DE23A}" srcOrd="3" destOrd="0" presId="urn:microsoft.com/office/officeart/2005/8/layout/hierarchy5"/>
    <dgm:cxn modelId="{02BCE4D5-F0D2-461E-90BC-6A9A6CE4F306}" type="presParOf" srcId="{A4832A94-4C9C-437F-9534-7B08130DE23A}" destId="{2E8D359C-142A-4427-A99D-FD4C33AA3AE4}" srcOrd="0" destOrd="0" presId="urn:microsoft.com/office/officeart/2005/8/layout/hierarchy5"/>
    <dgm:cxn modelId="{30FAC7FE-0DAF-4270-B24E-ACD6C16A590B}" type="presParOf" srcId="{A4832A94-4C9C-437F-9534-7B08130DE23A}" destId="{06006E67-4CD7-47B7-BA1C-E02D7738FE4B}" srcOrd="1" destOrd="0" presId="urn:microsoft.com/office/officeart/2005/8/layout/hierarchy5"/>
    <dgm:cxn modelId="{6A943ACC-CE40-4D4A-92B4-A5DC9781C798}" type="presParOf" srcId="{B97C7A79-D744-45DE-887D-B5D0984FBF89}" destId="{8B85026C-781C-465E-B638-6E8761447D80}" srcOrd="2" destOrd="0" presId="urn:microsoft.com/office/officeart/2005/8/layout/hierarchy5"/>
    <dgm:cxn modelId="{EF0F459F-0E41-4954-B92C-DF8F88D9F433}" type="presParOf" srcId="{8B85026C-781C-465E-B638-6E8761447D80}" destId="{C7068ED6-3826-4D97-A2AC-BA0E5B1F397D}" srcOrd="0" destOrd="0" presId="urn:microsoft.com/office/officeart/2005/8/layout/hierarchy5"/>
    <dgm:cxn modelId="{959C564A-EDF6-4735-A7AC-B8C57B5696D7}" type="presParOf" srcId="{B97C7A79-D744-45DE-887D-B5D0984FBF89}" destId="{FAE25003-31C9-474A-9144-0C0C61420542}" srcOrd="3" destOrd="0" presId="urn:microsoft.com/office/officeart/2005/8/layout/hierarchy5"/>
    <dgm:cxn modelId="{9FF93B0F-979A-4BDA-A64E-E828727B629D}" type="presParOf" srcId="{FAE25003-31C9-474A-9144-0C0C61420542}" destId="{A00E5999-A033-44CA-9104-D6116D374D11}" srcOrd="0" destOrd="0" presId="urn:microsoft.com/office/officeart/2005/8/layout/hierarchy5"/>
    <dgm:cxn modelId="{E1A7CF37-C735-44F5-9493-4EB03A14F91F}" type="presParOf" srcId="{FAE25003-31C9-474A-9144-0C0C61420542}" destId="{15CB9408-3B37-4118-A588-6C527893A544}" srcOrd="1" destOrd="0" presId="urn:microsoft.com/office/officeart/2005/8/layout/hierarchy5"/>
    <dgm:cxn modelId="{A1B2585E-52B1-4A39-9FEB-A8D2201CC3DB}" type="presParOf" srcId="{15CB9408-3B37-4118-A588-6C527893A544}" destId="{DA50761B-62C5-4B7B-9EBE-836EFB483065}" srcOrd="0" destOrd="0" presId="urn:microsoft.com/office/officeart/2005/8/layout/hierarchy5"/>
    <dgm:cxn modelId="{ACC28A1B-0A94-491E-95EA-745D8C09D1A4}" type="presParOf" srcId="{DA50761B-62C5-4B7B-9EBE-836EFB483065}" destId="{832C688B-3CF3-4888-97E6-365A60AED3F7}" srcOrd="0" destOrd="0" presId="urn:microsoft.com/office/officeart/2005/8/layout/hierarchy5"/>
    <dgm:cxn modelId="{3CFB0B27-4097-472F-9631-F7495E71DB41}" type="presParOf" srcId="{15CB9408-3B37-4118-A588-6C527893A544}" destId="{719B0624-4232-4AAF-A789-D0620626537C}" srcOrd="1" destOrd="0" presId="urn:microsoft.com/office/officeart/2005/8/layout/hierarchy5"/>
    <dgm:cxn modelId="{E0EF99A2-E1C9-48C1-B08E-747F1769CDA1}" type="presParOf" srcId="{719B0624-4232-4AAF-A789-D0620626537C}" destId="{EB14BDE7-B657-45F2-9F5F-D50425FEB70A}" srcOrd="0" destOrd="0" presId="urn:microsoft.com/office/officeart/2005/8/layout/hierarchy5"/>
    <dgm:cxn modelId="{C46B810C-73A5-4DD0-B748-F0E220BD8128}" type="presParOf" srcId="{719B0624-4232-4AAF-A789-D0620626537C}" destId="{3C108057-761F-4841-9274-2D563913AAE4}" srcOrd="1" destOrd="0" presId="urn:microsoft.com/office/officeart/2005/8/layout/hierarchy5"/>
    <dgm:cxn modelId="{58F455E0-BB65-4EA4-991B-4ED9DAFA7514}" type="presParOf" srcId="{77DA7E8F-2830-4CD7-A0DD-DE2A79FB7BBF}" destId="{63A1DB48-8BA0-445F-9815-5C0D308C6A7E}" srcOrd="1" destOrd="0" presId="urn:microsoft.com/office/officeart/2005/8/layout/hierarchy5"/>
    <dgm:cxn modelId="{1EF2E5F7-E4A6-41A7-83DB-58CF54804E6F}" type="presParOf" srcId="{63A1DB48-8BA0-445F-9815-5C0D308C6A7E}" destId="{E2644AD5-5B6B-4A1C-9060-763A256A2893}" srcOrd="0" destOrd="0" presId="urn:microsoft.com/office/officeart/2005/8/layout/hierarchy5"/>
    <dgm:cxn modelId="{6E305959-79A3-4D69-9FE3-14D0DCA199F6}" type="presParOf" srcId="{E2644AD5-5B6B-4A1C-9060-763A256A2893}" destId="{07B74197-61D6-4F53-9307-63C19887D75C}" srcOrd="0" destOrd="0" presId="urn:microsoft.com/office/officeart/2005/8/layout/hierarchy5"/>
    <dgm:cxn modelId="{550265D8-DFAB-4DC3-8F73-1C5EE29B2632}" type="presParOf" srcId="{E2644AD5-5B6B-4A1C-9060-763A256A2893}" destId="{BEFE7356-0A51-4699-81FC-35BE716B9739}" srcOrd="1" destOrd="0" presId="urn:microsoft.com/office/officeart/2005/8/layout/hierarchy5"/>
    <dgm:cxn modelId="{9E4E3B5D-197F-4FAD-9B7B-8863FB00ECB2}" type="presParOf" srcId="{63A1DB48-8BA0-445F-9815-5C0D308C6A7E}" destId="{70CEFA79-B98F-496A-8D51-AB4CDB5666B6}" srcOrd="1" destOrd="0" presId="urn:microsoft.com/office/officeart/2005/8/layout/hierarchy5"/>
    <dgm:cxn modelId="{79B735B1-8764-4C5E-A3C6-4757E5F636C6}" type="presParOf" srcId="{70CEFA79-B98F-496A-8D51-AB4CDB5666B6}" destId="{0DA3ADFE-5882-4922-B5EB-EE324D7ECA47}" srcOrd="0" destOrd="0" presId="urn:microsoft.com/office/officeart/2005/8/layout/hierarchy5"/>
    <dgm:cxn modelId="{8402C50A-ADA8-4536-86F4-ABC0EE0F2C1F}" type="presParOf" srcId="{63A1DB48-8BA0-445F-9815-5C0D308C6A7E}" destId="{E95F9C2D-BA79-4625-84F7-EC6B9DCC7A0B}" srcOrd="2" destOrd="0" presId="urn:microsoft.com/office/officeart/2005/8/layout/hierarchy5"/>
    <dgm:cxn modelId="{04440C9D-4760-469E-8A26-032A26E9B2F9}" type="presParOf" srcId="{E95F9C2D-BA79-4625-84F7-EC6B9DCC7A0B}" destId="{0565FD6C-8CD0-4D04-A45D-67AAEEFE3DC4}" srcOrd="0" destOrd="0" presId="urn:microsoft.com/office/officeart/2005/8/layout/hierarchy5"/>
    <dgm:cxn modelId="{8D330CAB-5E89-415C-B641-9134EEE4B3D9}" type="presParOf" srcId="{E95F9C2D-BA79-4625-84F7-EC6B9DCC7A0B}" destId="{97E86023-D7E8-4BB1-9541-3F6DED01C142}" srcOrd="1" destOrd="0" presId="urn:microsoft.com/office/officeart/2005/8/layout/hierarchy5"/>
    <dgm:cxn modelId="{A8822D63-012A-44A9-88DD-D54735BBEB65}" type="presParOf" srcId="{63A1DB48-8BA0-445F-9815-5C0D308C6A7E}" destId="{967E4E5D-6C92-43BC-B66C-6F36694599FF}" srcOrd="3" destOrd="0" presId="urn:microsoft.com/office/officeart/2005/8/layout/hierarchy5"/>
    <dgm:cxn modelId="{F8C11501-EB2A-45AE-AAF1-CB74BBF07D03}" type="presParOf" srcId="{967E4E5D-6C92-43BC-B66C-6F36694599FF}" destId="{C249B7FC-628F-4CD5-9AD7-14BBD81AE05B}" srcOrd="0" destOrd="0" presId="urn:microsoft.com/office/officeart/2005/8/layout/hierarchy5"/>
    <dgm:cxn modelId="{7DCA4872-DE2D-43D1-84D2-08BE8259A39D}" type="presParOf" srcId="{63A1DB48-8BA0-445F-9815-5C0D308C6A7E}" destId="{912D1266-1297-4897-BD59-078E727DC9F7}" srcOrd="4" destOrd="0" presId="urn:microsoft.com/office/officeart/2005/8/layout/hierarchy5"/>
    <dgm:cxn modelId="{0A58DF0B-1F31-453B-AEA2-E672194216EF}" type="presParOf" srcId="{912D1266-1297-4897-BD59-078E727DC9F7}" destId="{315050E2-65FB-4B94-9555-7FB7AB0376CA}" srcOrd="0" destOrd="0" presId="urn:microsoft.com/office/officeart/2005/8/layout/hierarchy5"/>
    <dgm:cxn modelId="{EB762276-476B-40F9-B8B7-EEDB939A4BC3}" type="presParOf" srcId="{912D1266-1297-4897-BD59-078E727DC9F7}" destId="{70A8B934-7595-43D5-9933-B89633C2C730}"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244A96-3F68-482E-B672-B6240FDE6198}" type="doc">
      <dgm:prSet loTypeId="urn:microsoft.com/office/officeart/2005/8/layout/radial3" loCatId="cycle" qsTypeId="urn:microsoft.com/office/officeart/2005/8/quickstyle/simple4" qsCatId="simple" csTypeId="urn:microsoft.com/office/officeart/2005/8/colors/colorful2" csCatId="colorful" phldr="1"/>
      <dgm:spPr/>
      <dgm:t>
        <a:bodyPr/>
        <a:lstStyle/>
        <a:p>
          <a:endParaRPr lang="zh-TW" altLang="en-US"/>
        </a:p>
      </dgm:t>
    </dgm:pt>
    <dgm:pt modelId="{1EE51356-54D1-444F-844C-3263A136703F}">
      <dgm:prSet phldrT="[文字]" custT="1"/>
      <dgm:spPr/>
      <dgm:t>
        <a:bodyPr/>
        <a:lstStyle/>
        <a:p>
          <a:r>
            <a:rPr lang="zh-TW" altLang="en-US" sz="2800" b="1" dirty="0" smtClean="0">
              <a:latin typeface="微軟正黑體" panose="020B0604030504040204" pitchFamily="34" charset="-120"/>
              <a:ea typeface="微軟正黑體" panose="020B0604030504040204" pitchFamily="34" charset="-120"/>
            </a:rPr>
            <a:t>案例故事</a:t>
          </a:r>
          <a:endParaRPr lang="zh-TW" altLang="en-US" sz="2800" b="1" dirty="0">
            <a:latin typeface="微軟正黑體" panose="020B0604030504040204" pitchFamily="34" charset="-120"/>
            <a:ea typeface="微軟正黑體" panose="020B0604030504040204" pitchFamily="34" charset="-120"/>
          </a:endParaRPr>
        </a:p>
      </dgm:t>
    </dgm:pt>
    <dgm:pt modelId="{4F11F780-7848-4E06-9188-35E4A5245C98}" type="parTrans" cxnId="{8FEF21E1-EE7D-40CF-8814-6FB91BEE42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A7D45B24-082E-4CFB-92D4-865B00B25397}" type="sibTrans" cxnId="{8FEF21E1-EE7D-40CF-8814-6FB91BEE427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A8BF6F9B-BE24-48AE-9552-EA21886E74F3}">
      <dgm:prSet phldrT="[文字]"/>
      <dgm:spPr/>
      <dgm:t>
        <a:bodyPr/>
        <a:lstStyle/>
        <a:p>
          <a:r>
            <a:rPr lang="zh-TW" altLang="en-US" dirty="0" smtClean="0">
              <a:latin typeface="微軟正黑體" panose="020B0604030504040204" pitchFamily="34" charset="-120"/>
              <a:ea typeface="微軟正黑體" panose="020B0604030504040204" pitchFamily="34" charset="-120"/>
            </a:rPr>
            <a:t>爭點</a:t>
          </a:r>
          <a:endParaRPr lang="zh-TW" altLang="en-US" dirty="0">
            <a:latin typeface="微軟正黑體" panose="020B0604030504040204" pitchFamily="34" charset="-120"/>
            <a:ea typeface="微軟正黑體" panose="020B0604030504040204" pitchFamily="34" charset="-120"/>
          </a:endParaRPr>
        </a:p>
      </dgm:t>
    </dgm:pt>
    <dgm:pt modelId="{15286EB6-404D-428A-AEAA-E1192479ACA1}" type="parTrans" cxnId="{DCAE02A5-22B3-497D-9D9B-BA325D03A71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926881A-D300-4B55-A450-D5CFDD309A1F}" type="sibTrans" cxnId="{DCAE02A5-22B3-497D-9D9B-BA325D03A712}">
      <dgm:prSet/>
      <dgm:spPr/>
      <dgm:t>
        <a:bodyPr/>
        <a:lstStyle/>
        <a:p>
          <a:endParaRPr lang="zh-TW" altLang="en-US">
            <a:latin typeface="微軟正黑體" panose="020B0604030504040204" pitchFamily="34" charset="-120"/>
            <a:ea typeface="微軟正黑體" panose="020B0604030504040204" pitchFamily="34" charset="-120"/>
          </a:endParaRPr>
        </a:p>
      </dgm:t>
    </dgm:pt>
    <dgm:pt modelId="{9813B012-274E-46EF-8174-F82B6A5993A7}">
      <dgm:prSet phldrT="[文字]"/>
      <dgm:spPr/>
      <dgm:t>
        <a:bodyPr/>
        <a:lstStyle/>
        <a:p>
          <a:r>
            <a:rPr lang="zh-TW" altLang="en-US" dirty="0" smtClean="0">
              <a:latin typeface="微軟正黑體" panose="020B0604030504040204" pitchFamily="34" charset="-120"/>
              <a:ea typeface="微軟正黑體" panose="020B0604030504040204" pitchFamily="34" charset="-120"/>
            </a:rPr>
            <a:t>解析</a:t>
          </a:r>
          <a:endParaRPr lang="zh-TW" altLang="en-US" dirty="0">
            <a:latin typeface="微軟正黑體" panose="020B0604030504040204" pitchFamily="34" charset="-120"/>
            <a:ea typeface="微軟正黑體" panose="020B0604030504040204" pitchFamily="34" charset="-120"/>
          </a:endParaRPr>
        </a:p>
      </dgm:t>
    </dgm:pt>
    <dgm:pt modelId="{26396A7E-AC2F-4D33-8100-6CEF9E07B8CD}" type="parTrans" cxnId="{8D48393A-8FD8-42AC-994E-280D026727C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D8AE4000-366B-4925-94E5-B9BCA9D60D1D}" type="sibTrans" cxnId="{8D48393A-8FD8-42AC-994E-280D026727C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E4AF0EA0-A5F5-4680-9459-AC71664B93A0}">
      <dgm:prSet phldrT="[文字]"/>
      <dgm:spPr/>
      <dgm:t>
        <a:bodyPr/>
        <a:lstStyle/>
        <a:p>
          <a:r>
            <a:rPr lang="zh-TW" altLang="en-US" dirty="0" smtClean="0">
              <a:latin typeface="微軟正黑體" panose="020B0604030504040204" pitchFamily="34" charset="-120"/>
              <a:ea typeface="微軟正黑體" panose="020B0604030504040204" pitchFamily="34" charset="-120"/>
            </a:rPr>
            <a:t>規範</a:t>
          </a:r>
          <a:endParaRPr lang="zh-TW" altLang="en-US" dirty="0">
            <a:latin typeface="微軟正黑體" panose="020B0604030504040204" pitchFamily="34" charset="-120"/>
            <a:ea typeface="微軟正黑體" panose="020B0604030504040204" pitchFamily="34" charset="-120"/>
          </a:endParaRPr>
        </a:p>
      </dgm:t>
    </dgm:pt>
    <dgm:pt modelId="{4C3E6323-C180-45E2-9C3F-60DF69303C25}" type="parTrans" cxnId="{B298A863-F22F-4C2C-A926-F9672BA4F61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5C64477-E961-4EFA-A7B0-D391F48BDB6E}" type="sibTrans" cxnId="{B298A863-F22F-4C2C-A926-F9672BA4F614}">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AFE6239-79B1-4D8B-B6EC-F831448EA025}">
      <dgm:prSet phldrT="[文字]"/>
      <dgm:spPr/>
      <dgm:t>
        <a:bodyPr/>
        <a:lstStyle/>
        <a:p>
          <a:r>
            <a:rPr lang="zh-TW" altLang="en-US" dirty="0" smtClean="0">
              <a:latin typeface="微軟正黑體" panose="020B0604030504040204" pitchFamily="34" charset="-120"/>
              <a:ea typeface="微軟正黑體" panose="020B0604030504040204" pitchFamily="34" charset="-120"/>
            </a:rPr>
            <a:t>思考*</a:t>
          </a:r>
          <a:endParaRPr lang="zh-TW" altLang="en-US" dirty="0">
            <a:latin typeface="微軟正黑體" panose="020B0604030504040204" pitchFamily="34" charset="-120"/>
            <a:ea typeface="微軟正黑體" panose="020B0604030504040204" pitchFamily="34" charset="-120"/>
          </a:endParaRPr>
        </a:p>
      </dgm:t>
    </dgm:pt>
    <dgm:pt modelId="{DBFE663C-7E7F-4E43-8D31-BDC6CA555F16}" type="parTrans" cxnId="{EBDC6DC9-60F7-4477-AF19-9F13CCB64BC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503B535-B365-489C-870E-31EE5F781E82}" type="sibTrans" cxnId="{EBDC6DC9-60F7-4477-AF19-9F13CCB64BC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E3B5434F-858B-43C4-BB8A-5010401C9335}" type="pres">
      <dgm:prSet presAssocID="{0C244A96-3F68-482E-B672-B6240FDE6198}" presName="composite" presStyleCnt="0">
        <dgm:presLayoutVars>
          <dgm:chMax val="1"/>
          <dgm:dir/>
          <dgm:resizeHandles val="exact"/>
        </dgm:presLayoutVars>
      </dgm:prSet>
      <dgm:spPr/>
      <dgm:t>
        <a:bodyPr/>
        <a:lstStyle/>
        <a:p>
          <a:endParaRPr lang="zh-TW" altLang="en-US"/>
        </a:p>
      </dgm:t>
    </dgm:pt>
    <dgm:pt modelId="{C0AF940A-B360-4C2D-AA52-7D7A6255BDFB}" type="pres">
      <dgm:prSet presAssocID="{0C244A96-3F68-482E-B672-B6240FDE6198}" presName="radial" presStyleCnt="0">
        <dgm:presLayoutVars>
          <dgm:animLvl val="ctr"/>
        </dgm:presLayoutVars>
      </dgm:prSet>
      <dgm:spPr/>
    </dgm:pt>
    <dgm:pt modelId="{6A0DE69F-4E2B-4101-BF28-1D58B4A04D8B}" type="pres">
      <dgm:prSet presAssocID="{1EE51356-54D1-444F-844C-3263A136703F}" presName="centerShape" presStyleLbl="vennNode1" presStyleIdx="0" presStyleCnt="5"/>
      <dgm:spPr/>
      <dgm:t>
        <a:bodyPr/>
        <a:lstStyle/>
        <a:p>
          <a:endParaRPr lang="zh-TW" altLang="en-US"/>
        </a:p>
      </dgm:t>
    </dgm:pt>
    <dgm:pt modelId="{17EF6B1C-DFD5-42AF-ADA7-B9981FC709DE}" type="pres">
      <dgm:prSet presAssocID="{A8BF6F9B-BE24-48AE-9552-EA21886E74F3}" presName="node" presStyleLbl="vennNode1" presStyleIdx="1" presStyleCnt="5">
        <dgm:presLayoutVars>
          <dgm:bulletEnabled val="1"/>
        </dgm:presLayoutVars>
      </dgm:prSet>
      <dgm:spPr/>
      <dgm:t>
        <a:bodyPr/>
        <a:lstStyle/>
        <a:p>
          <a:endParaRPr lang="zh-TW" altLang="en-US"/>
        </a:p>
      </dgm:t>
    </dgm:pt>
    <dgm:pt modelId="{81C3D1D2-CFD9-4760-8D48-3C867E6ED30D}" type="pres">
      <dgm:prSet presAssocID="{9813B012-274E-46EF-8174-F82B6A5993A7}" presName="node" presStyleLbl="vennNode1" presStyleIdx="2" presStyleCnt="5">
        <dgm:presLayoutVars>
          <dgm:bulletEnabled val="1"/>
        </dgm:presLayoutVars>
      </dgm:prSet>
      <dgm:spPr/>
      <dgm:t>
        <a:bodyPr/>
        <a:lstStyle/>
        <a:p>
          <a:endParaRPr lang="zh-TW" altLang="en-US"/>
        </a:p>
      </dgm:t>
    </dgm:pt>
    <dgm:pt modelId="{20CE9E4E-E022-440F-9378-8DACD3BEED80}" type="pres">
      <dgm:prSet presAssocID="{E4AF0EA0-A5F5-4680-9459-AC71664B93A0}" presName="node" presStyleLbl="vennNode1" presStyleIdx="3" presStyleCnt="5">
        <dgm:presLayoutVars>
          <dgm:bulletEnabled val="1"/>
        </dgm:presLayoutVars>
      </dgm:prSet>
      <dgm:spPr/>
      <dgm:t>
        <a:bodyPr/>
        <a:lstStyle/>
        <a:p>
          <a:endParaRPr lang="zh-TW" altLang="en-US"/>
        </a:p>
      </dgm:t>
    </dgm:pt>
    <dgm:pt modelId="{DD619140-5CBA-42A4-8BDD-79F369819407}" type="pres">
      <dgm:prSet presAssocID="{1AFE6239-79B1-4D8B-B6EC-F831448EA025}" presName="node" presStyleLbl="vennNode1" presStyleIdx="4" presStyleCnt="5">
        <dgm:presLayoutVars>
          <dgm:bulletEnabled val="1"/>
        </dgm:presLayoutVars>
      </dgm:prSet>
      <dgm:spPr/>
      <dgm:t>
        <a:bodyPr/>
        <a:lstStyle/>
        <a:p>
          <a:endParaRPr lang="zh-TW" altLang="en-US"/>
        </a:p>
      </dgm:t>
    </dgm:pt>
  </dgm:ptLst>
  <dgm:cxnLst>
    <dgm:cxn modelId="{DCAE02A5-22B3-497D-9D9B-BA325D03A712}" srcId="{1EE51356-54D1-444F-844C-3263A136703F}" destId="{A8BF6F9B-BE24-48AE-9552-EA21886E74F3}" srcOrd="0" destOrd="0" parTransId="{15286EB6-404D-428A-AEAA-E1192479ACA1}" sibTransId="{8926881A-D300-4B55-A450-D5CFDD309A1F}"/>
    <dgm:cxn modelId="{B298A863-F22F-4C2C-A926-F9672BA4F614}" srcId="{1EE51356-54D1-444F-844C-3263A136703F}" destId="{E4AF0EA0-A5F5-4680-9459-AC71664B93A0}" srcOrd="2" destOrd="0" parTransId="{4C3E6323-C180-45E2-9C3F-60DF69303C25}" sibTransId="{25C64477-E961-4EFA-A7B0-D391F48BDB6E}"/>
    <dgm:cxn modelId="{D72F8580-D6C8-446D-8C4A-0DDA49A6D1C1}" type="presOf" srcId="{9813B012-274E-46EF-8174-F82B6A5993A7}" destId="{81C3D1D2-CFD9-4760-8D48-3C867E6ED30D}" srcOrd="0" destOrd="0" presId="urn:microsoft.com/office/officeart/2005/8/layout/radial3"/>
    <dgm:cxn modelId="{74E7F3B5-4C5F-41BD-99F8-B422BE446E49}" type="presOf" srcId="{E4AF0EA0-A5F5-4680-9459-AC71664B93A0}" destId="{20CE9E4E-E022-440F-9378-8DACD3BEED80}" srcOrd="0" destOrd="0" presId="urn:microsoft.com/office/officeart/2005/8/layout/radial3"/>
    <dgm:cxn modelId="{8D48393A-8FD8-42AC-994E-280D026727C9}" srcId="{1EE51356-54D1-444F-844C-3263A136703F}" destId="{9813B012-274E-46EF-8174-F82B6A5993A7}" srcOrd="1" destOrd="0" parTransId="{26396A7E-AC2F-4D33-8100-6CEF9E07B8CD}" sibTransId="{D8AE4000-366B-4925-94E5-B9BCA9D60D1D}"/>
    <dgm:cxn modelId="{2046B6A3-3969-4449-AA00-717F2337996C}" type="presOf" srcId="{A8BF6F9B-BE24-48AE-9552-EA21886E74F3}" destId="{17EF6B1C-DFD5-42AF-ADA7-B9981FC709DE}" srcOrd="0" destOrd="0" presId="urn:microsoft.com/office/officeart/2005/8/layout/radial3"/>
    <dgm:cxn modelId="{8FEF21E1-EE7D-40CF-8814-6FB91BEE4277}" srcId="{0C244A96-3F68-482E-B672-B6240FDE6198}" destId="{1EE51356-54D1-444F-844C-3263A136703F}" srcOrd="0" destOrd="0" parTransId="{4F11F780-7848-4E06-9188-35E4A5245C98}" sibTransId="{A7D45B24-082E-4CFB-92D4-865B00B25397}"/>
    <dgm:cxn modelId="{133B9DC8-C82C-422B-B107-CC26FC932A83}" type="presOf" srcId="{1AFE6239-79B1-4D8B-B6EC-F831448EA025}" destId="{DD619140-5CBA-42A4-8BDD-79F369819407}" srcOrd="0" destOrd="0" presId="urn:microsoft.com/office/officeart/2005/8/layout/radial3"/>
    <dgm:cxn modelId="{EBDC6DC9-60F7-4477-AF19-9F13CCB64BC7}" srcId="{1EE51356-54D1-444F-844C-3263A136703F}" destId="{1AFE6239-79B1-4D8B-B6EC-F831448EA025}" srcOrd="3" destOrd="0" parTransId="{DBFE663C-7E7F-4E43-8D31-BDC6CA555F16}" sibTransId="{0503B535-B365-489C-870E-31EE5F781E82}"/>
    <dgm:cxn modelId="{19A4A08C-B331-4C08-864F-33029E2CE6DF}" type="presOf" srcId="{0C244A96-3F68-482E-B672-B6240FDE6198}" destId="{E3B5434F-858B-43C4-BB8A-5010401C9335}" srcOrd="0" destOrd="0" presId="urn:microsoft.com/office/officeart/2005/8/layout/radial3"/>
    <dgm:cxn modelId="{35031AB5-DDFA-4175-9909-2696F37ECF5E}" type="presOf" srcId="{1EE51356-54D1-444F-844C-3263A136703F}" destId="{6A0DE69F-4E2B-4101-BF28-1D58B4A04D8B}" srcOrd="0" destOrd="0" presId="urn:microsoft.com/office/officeart/2005/8/layout/radial3"/>
    <dgm:cxn modelId="{41EA38A2-9154-47B3-AD48-CBD4CE342C61}" type="presParOf" srcId="{E3B5434F-858B-43C4-BB8A-5010401C9335}" destId="{C0AF940A-B360-4C2D-AA52-7D7A6255BDFB}" srcOrd="0" destOrd="0" presId="urn:microsoft.com/office/officeart/2005/8/layout/radial3"/>
    <dgm:cxn modelId="{E4212F22-59B0-46BA-AB14-B09627986C8D}" type="presParOf" srcId="{C0AF940A-B360-4C2D-AA52-7D7A6255BDFB}" destId="{6A0DE69F-4E2B-4101-BF28-1D58B4A04D8B}" srcOrd="0" destOrd="0" presId="urn:microsoft.com/office/officeart/2005/8/layout/radial3"/>
    <dgm:cxn modelId="{2096688F-F027-4F06-BCD2-15578350F243}" type="presParOf" srcId="{C0AF940A-B360-4C2D-AA52-7D7A6255BDFB}" destId="{17EF6B1C-DFD5-42AF-ADA7-B9981FC709DE}" srcOrd="1" destOrd="0" presId="urn:microsoft.com/office/officeart/2005/8/layout/radial3"/>
    <dgm:cxn modelId="{16D61245-AF3C-4B41-9617-5AA6C6BBDA11}" type="presParOf" srcId="{C0AF940A-B360-4C2D-AA52-7D7A6255BDFB}" destId="{81C3D1D2-CFD9-4760-8D48-3C867E6ED30D}" srcOrd="2" destOrd="0" presId="urn:microsoft.com/office/officeart/2005/8/layout/radial3"/>
    <dgm:cxn modelId="{91612B1A-E1F9-43A8-AF9F-1C280089C23D}" type="presParOf" srcId="{C0AF940A-B360-4C2D-AA52-7D7A6255BDFB}" destId="{20CE9E4E-E022-440F-9378-8DACD3BEED80}" srcOrd="3" destOrd="0" presId="urn:microsoft.com/office/officeart/2005/8/layout/radial3"/>
    <dgm:cxn modelId="{B705E505-22E7-47AD-A1A1-0E292192B0AA}" type="presParOf" srcId="{C0AF940A-B360-4C2D-AA52-7D7A6255BDFB}" destId="{DD619140-5CBA-42A4-8BDD-79F369819407}"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050E2-65FB-4B94-9555-7FB7AB0376CA}">
      <dsp:nvSpPr>
        <dsp:cNvPr id="0" name=""/>
        <dsp:cNvSpPr/>
      </dsp:nvSpPr>
      <dsp:spPr>
        <a:xfrm>
          <a:off x="6033841" y="0"/>
          <a:ext cx="2192762" cy="4569371"/>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TW" altLang="en-US" sz="2200" b="1" kern="1200" dirty="0" smtClean="0">
              <a:latin typeface="微軟正黑體" panose="020B0604030504040204" pitchFamily="34" charset="-120"/>
              <a:ea typeface="微軟正黑體" panose="020B0604030504040204" pitchFamily="34" charset="-120"/>
            </a:rPr>
            <a:t>開辦班別訓練性質</a:t>
          </a:r>
          <a:endParaRPr lang="zh-TW" altLang="en-US" sz="2200" b="1" kern="1200" dirty="0">
            <a:latin typeface="微軟正黑體" panose="020B0604030504040204" pitchFamily="34" charset="-120"/>
            <a:ea typeface="微軟正黑體" panose="020B0604030504040204" pitchFamily="34" charset="-120"/>
          </a:endParaRPr>
        </a:p>
      </dsp:txBody>
      <dsp:txXfrm>
        <a:off x="6033841" y="0"/>
        <a:ext cx="2192762" cy="1370811"/>
      </dsp:txXfrm>
    </dsp:sp>
    <dsp:sp modelId="{0565FD6C-8CD0-4D04-A45D-67AAEEFE3DC4}">
      <dsp:nvSpPr>
        <dsp:cNvPr id="0" name=""/>
        <dsp:cNvSpPr/>
      </dsp:nvSpPr>
      <dsp:spPr>
        <a:xfrm>
          <a:off x="3275858" y="0"/>
          <a:ext cx="2192762" cy="4569371"/>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TW" altLang="en-US" sz="2200" b="1" kern="1200" dirty="0" smtClean="0">
              <a:latin typeface="微軟正黑體" panose="020B0604030504040204" pitchFamily="34" charset="-120"/>
              <a:ea typeface="微軟正黑體" panose="020B0604030504040204" pitchFamily="34" charset="-120"/>
            </a:rPr>
            <a:t>職級</a:t>
          </a:r>
          <a:endParaRPr lang="zh-TW" altLang="en-US" sz="2200" b="1" kern="1200" dirty="0">
            <a:latin typeface="微軟正黑體" panose="020B0604030504040204" pitchFamily="34" charset="-120"/>
            <a:ea typeface="微軟正黑體" panose="020B0604030504040204" pitchFamily="34" charset="-120"/>
          </a:endParaRPr>
        </a:p>
      </dsp:txBody>
      <dsp:txXfrm>
        <a:off x="3275858" y="0"/>
        <a:ext cx="2192762" cy="1370811"/>
      </dsp:txXfrm>
    </dsp:sp>
    <dsp:sp modelId="{07B74197-61D6-4F53-9307-63C19887D75C}">
      <dsp:nvSpPr>
        <dsp:cNvPr id="0" name=""/>
        <dsp:cNvSpPr/>
      </dsp:nvSpPr>
      <dsp:spPr>
        <a:xfrm>
          <a:off x="467550" y="0"/>
          <a:ext cx="2192762" cy="4569371"/>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微軟正黑體" panose="020B0604030504040204" pitchFamily="34" charset="-120"/>
              <a:ea typeface="微軟正黑體" panose="020B0604030504040204" pitchFamily="34" charset="-120"/>
            </a:rPr>
            <a:t>對象</a:t>
          </a:r>
          <a:endParaRPr lang="zh-TW" altLang="en-US" sz="2400" b="1" kern="1200" dirty="0">
            <a:latin typeface="微軟正黑體" panose="020B0604030504040204" pitchFamily="34" charset="-120"/>
            <a:ea typeface="微軟正黑體" panose="020B0604030504040204" pitchFamily="34" charset="-120"/>
          </a:endParaRPr>
        </a:p>
      </dsp:txBody>
      <dsp:txXfrm>
        <a:off x="467550" y="0"/>
        <a:ext cx="2192762" cy="1370811"/>
      </dsp:txXfrm>
    </dsp:sp>
    <dsp:sp modelId="{E5ACADD3-B539-40F7-BD29-4FA29B79294D}">
      <dsp:nvSpPr>
        <dsp:cNvPr id="0" name=""/>
        <dsp:cNvSpPr/>
      </dsp:nvSpPr>
      <dsp:spPr>
        <a:xfrm>
          <a:off x="683574" y="2049090"/>
          <a:ext cx="1827302" cy="913651"/>
        </a:xfrm>
        <a:prstGeom prst="roundRect">
          <a:avLst>
            <a:gd name="adj" fmla="val 10000"/>
          </a:avLst>
        </a:prstGeom>
        <a:solidFill>
          <a:schemeClr val="accent6">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latin typeface="微軟正黑體" panose="020B0604030504040204" pitchFamily="34" charset="-120"/>
              <a:ea typeface="微軟正黑體" panose="020B0604030504040204" pitchFamily="34" charset="-120"/>
            </a:rPr>
            <a:t>廉政人員</a:t>
          </a:r>
          <a:endParaRPr lang="zh-TW" altLang="en-US" sz="2000" b="1" kern="1200" dirty="0">
            <a:latin typeface="微軟正黑體" panose="020B0604030504040204" pitchFamily="34" charset="-120"/>
            <a:ea typeface="微軟正黑體" panose="020B0604030504040204" pitchFamily="34" charset="-120"/>
          </a:endParaRPr>
        </a:p>
      </dsp:txBody>
      <dsp:txXfrm>
        <a:off x="710334" y="2075850"/>
        <a:ext cx="1773782" cy="860131"/>
      </dsp:txXfrm>
    </dsp:sp>
    <dsp:sp modelId="{47C8B9B7-DA0C-47DF-B849-CB0E6707D8EB}">
      <dsp:nvSpPr>
        <dsp:cNvPr id="0" name=""/>
        <dsp:cNvSpPr/>
      </dsp:nvSpPr>
      <dsp:spPr>
        <a:xfrm rot="19423239">
          <a:off x="2392921" y="2127882"/>
          <a:ext cx="1216914" cy="35991"/>
        </a:xfrm>
        <a:custGeom>
          <a:avLst/>
          <a:gdLst/>
          <a:ahLst/>
          <a:cxnLst/>
          <a:rect l="0" t="0" r="0" b="0"/>
          <a:pathLst>
            <a:path>
              <a:moveTo>
                <a:pt x="0" y="17995"/>
              </a:moveTo>
              <a:lnTo>
                <a:pt x="1216914" y="17995"/>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latin typeface="微軟正黑體" panose="020B0604030504040204" pitchFamily="34" charset="-120"/>
            <a:ea typeface="微軟正黑體" panose="020B0604030504040204" pitchFamily="34" charset="-120"/>
          </a:endParaRPr>
        </a:p>
      </dsp:txBody>
      <dsp:txXfrm>
        <a:off x="2970956" y="2115455"/>
        <a:ext cx="60845" cy="60845"/>
      </dsp:txXfrm>
    </dsp:sp>
    <dsp:sp modelId="{52AD9FE6-7A53-4C11-A86D-D2A970BEDAB7}">
      <dsp:nvSpPr>
        <dsp:cNvPr id="0" name=""/>
        <dsp:cNvSpPr/>
      </dsp:nvSpPr>
      <dsp:spPr>
        <a:xfrm>
          <a:off x="3491881" y="1329014"/>
          <a:ext cx="1827302" cy="913651"/>
        </a:xfrm>
        <a:prstGeom prst="roundRect">
          <a:avLst>
            <a:gd name="adj" fmla="val 10000"/>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b="1" kern="1200" dirty="0" smtClean="0">
              <a:latin typeface="微軟正黑體" panose="020B0604030504040204" pitchFamily="34" charset="-120"/>
              <a:ea typeface="微軟正黑體" panose="020B0604030504040204" pitchFamily="34" charset="-120"/>
            </a:rPr>
            <a:t>7-9</a:t>
          </a:r>
          <a:r>
            <a:rPr lang="zh-TW" altLang="en-US" sz="2000" b="1" kern="1200" dirty="0" smtClean="0">
              <a:latin typeface="微軟正黑體" panose="020B0604030504040204" pitchFamily="34" charset="-120"/>
              <a:ea typeface="微軟正黑體" panose="020B0604030504040204" pitchFamily="34" charset="-120"/>
            </a:rPr>
            <a:t>職等</a:t>
          </a:r>
          <a:endParaRPr lang="zh-TW" altLang="en-US" sz="2000" b="1" kern="1200" dirty="0">
            <a:latin typeface="微軟正黑體" panose="020B0604030504040204" pitchFamily="34" charset="-120"/>
            <a:ea typeface="微軟正黑體" panose="020B0604030504040204" pitchFamily="34" charset="-120"/>
          </a:endParaRPr>
        </a:p>
      </dsp:txBody>
      <dsp:txXfrm>
        <a:off x="3518641" y="1355774"/>
        <a:ext cx="1773782" cy="860131"/>
      </dsp:txXfrm>
    </dsp:sp>
    <dsp:sp modelId="{C2FE91C1-F54B-4665-8CC8-A924B0796315}">
      <dsp:nvSpPr>
        <dsp:cNvPr id="0" name=""/>
        <dsp:cNvSpPr/>
      </dsp:nvSpPr>
      <dsp:spPr>
        <a:xfrm rot="21059831">
          <a:off x="5313514" y="1695834"/>
          <a:ext cx="920347" cy="35991"/>
        </a:xfrm>
        <a:custGeom>
          <a:avLst/>
          <a:gdLst/>
          <a:ahLst/>
          <a:cxnLst/>
          <a:rect l="0" t="0" r="0" b="0"/>
          <a:pathLst>
            <a:path>
              <a:moveTo>
                <a:pt x="0" y="17995"/>
              </a:moveTo>
              <a:lnTo>
                <a:pt x="920347" y="17995"/>
              </a:lnTo>
            </a:path>
          </a:pathLst>
        </a:custGeom>
        <a:noFill/>
        <a:ln w="25400"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latin typeface="微軟正黑體" panose="020B0604030504040204" pitchFamily="34" charset="-120"/>
            <a:ea typeface="微軟正黑體" panose="020B0604030504040204" pitchFamily="34" charset="-120"/>
          </a:endParaRPr>
        </a:p>
      </dsp:txBody>
      <dsp:txXfrm>
        <a:off x="5750680" y="1690821"/>
        <a:ext cx="46017" cy="46017"/>
      </dsp:txXfrm>
    </dsp:sp>
    <dsp:sp modelId="{2DD968BE-2E57-4FD0-921A-F9851510A0CF}">
      <dsp:nvSpPr>
        <dsp:cNvPr id="0" name=""/>
        <dsp:cNvSpPr/>
      </dsp:nvSpPr>
      <dsp:spPr>
        <a:xfrm>
          <a:off x="6228193" y="1184995"/>
          <a:ext cx="1827302" cy="913651"/>
        </a:xfrm>
        <a:prstGeom prst="roundRect">
          <a:avLst>
            <a:gd name="adj" fmla="val 10000"/>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latin typeface="微軟正黑體" panose="020B0604030504040204" pitchFamily="34" charset="-120"/>
              <a:ea typeface="微軟正黑體" panose="020B0604030504040204" pitchFamily="34" charset="-120"/>
            </a:rPr>
            <a:t>儲備陞簡任人員</a:t>
          </a:r>
          <a:endParaRPr lang="zh-TW" altLang="en-US" sz="2000" b="1" kern="1200" dirty="0">
            <a:latin typeface="微軟正黑體" panose="020B0604030504040204" pitchFamily="34" charset="-120"/>
            <a:ea typeface="微軟正黑體" panose="020B0604030504040204" pitchFamily="34" charset="-120"/>
          </a:endParaRPr>
        </a:p>
      </dsp:txBody>
      <dsp:txXfrm>
        <a:off x="6254953" y="1211755"/>
        <a:ext cx="1773782" cy="860131"/>
      </dsp:txXfrm>
    </dsp:sp>
    <dsp:sp modelId="{3DE1C282-C703-4CCE-BE85-6970CFA9C8D8}">
      <dsp:nvSpPr>
        <dsp:cNvPr id="0" name=""/>
        <dsp:cNvSpPr/>
      </dsp:nvSpPr>
      <dsp:spPr>
        <a:xfrm rot="2877537">
          <a:off x="5094981" y="2271896"/>
          <a:ext cx="1357414" cy="35991"/>
        </a:xfrm>
        <a:custGeom>
          <a:avLst/>
          <a:gdLst/>
          <a:ahLst/>
          <a:cxnLst/>
          <a:rect l="0" t="0" r="0" b="0"/>
          <a:pathLst>
            <a:path>
              <a:moveTo>
                <a:pt x="0" y="17995"/>
              </a:moveTo>
              <a:lnTo>
                <a:pt x="1357414" y="17995"/>
              </a:lnTo>
            </a:path>
          </a:pathLst>
        </a:custGeom>
        <a:noFill/>
        <a:ln w="25400"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latin typeface="微軟正黑體" panose="020B0604030504040204" pitchFamily="34" charset="-120"/>
            <a:ea typeface="微軟正黑體" panose="020B0604030504040204" pitchFamily="34" charset="-120"/>
          </a:endParaRPr>
        </a:p>
      </dsp:txBody>
      <dsp:txXfrm>
        <a:off x="5739753" y="2255956"/>
        <a:ext cx="67870" cy="67870"/>
      </dsp:txXfrm>
    </dsp:sp>
    <dsp:sp modelId="{2E8D359C-142A-4427-A99D-FD4C33AA3AE4}">
      <dsp:nvSpPr>
        <dsp:cNvPr id="0" name=""/>
        <dsp:cNvSpPr/>
      </dsp:nvSpPr>
      <dsp:spPr>
        <a:xfrm>
          <a:off x="6228193" y="2337118"/>
          <a:ext cx="1827302" cy="913651"/>
        </a:xfrm>
        <a:prstGeom prst="roundRect">
          <a:avLst>
            <a:gd name="adj" fmla="val 10000"/>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latin typeface="微軟正黑體" panose="020B0604030504040204" pitchFamily="34" charset="-120"/>
              <a:ea typeface="微軟正黑體" panose="020B0604030504040204" pitchFamily="34" charset="-120"/>
            </a:rPr>
            <a:t>初任幹部訓練</a:t>
          </a:r>
          <a:endParaRPr lang="zh-TW" altLang="en-US" sz="2000" b="1" kern="1200" dirty="0">
            <a:latin typeface="微軟正黑體" panose="020B0604030504040204" pitchFamily="34" charset="-120"/>
            <a:ea typeface="微軟正黑體" panose="020B0604030504040204" pitchFamily="34" charset="-120"/>
          </a:endParaRPr>
        </a:p>
      </dsp:txBody>
      <dsp:txXfrm>
        <a:off x="6254953" y="2363878"/>
        <a:ext cx="1773782" cy="860131"/>
      </dsp:txXfrm>
    </dsp:sp>
    <dsp:sp modelId="{8B85026C-781C-465E-B638-6E8761447D80}">
      <dsp:nvSpPr>
        <dsp:cNvPr id="0" name=""/>
        <dsp:cNvSpPr/>
      </dsp:nvSpPr>
      <dsp:spPr>
        <a:xfrm rot="2619506">
          <a:off x="2323390" y="2955974"/>
          <a:ext cx="1355976" cy="35991"/>
        </a:xfrm>
        <a:custGeom>
          <a:avLst/>
          <a:gdLst/>
          <a:ahLst/>
          <a:cxnLst/>
          <a:rect l="0" t="0" r="0" b="0"/>
          <a:pathLst>
            <a:path>
              <a:moveTo>
                <a:pt x="0" y="17995"/>
              </a:moveTo>
              <a:lnTo>
                <a:pt x="1355976" y="17995"/>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latin typeface="微軟正黑體" panose="020B0604030504040204" pitchFamily="34" charset="-120"/>
            <a:ea typeface="微軟正黑體" panose="020B0604030504040204" pitchFamily="34" charset="-120"/>
          </a:endParaRPr>
        </a:p>
      </dsp:txBody>
      <dsp:txXfrm>
        <a:off x="2967479" y="2940070"/>
        <a:ext cx="67798" cy="67798"/>
      </dsp:txXfrm>
    </dsp:sp>
    <dsp:sp modelId="{A00E5999-A033-44CA-9104-D6116D374D11}">
      <dsp:nvSpPr>
        <dsp:cNvPr id="0" name=""/>
        <dsp:cNvSpPr/>
      </dsp:nvSpPr>
      <dsp:spPr>
        <a:xfrm>
          <a:off x="3491881" y="2985198"/>
          <a:ext cx="1827302" cy="913651"/>
        </a:xfrm>
        <a:prstGeom prst="roundRect">
          <a:avLst>
            <a:gd name="adj" fmla="val 10000"/>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TW" sz="2000" b="1" kern="1200" dirty="0" smtClean="0">
              <a:latin typeface="微軟正黑體" panose="020B0604030504040204" pitchFamily="34" charset="-120"/>
              <a:ea typeface="微軟正黑體" panose="020B0604030504040204" pitchFamily="34" charset="-120"/>
            </a:rPr>
            <a:t>3-6</a:t>
          </a:r>
          <a:r>
            <a:rPr lang="zh-TW" altLang="en-US" sz="2000" b="1" kern="1200" dirty="0" smtClean="0">
              <a:latin typeface="微軟正黑體" panose="020B0604030504040204" pitchFamily="34" charset="-120"/>
              <a:ea typeface="微軟正黑體" panose="020B0604030504040204" pitchFamily="34" charset="-120"/>
            </a:rPr>
            <a:t>職等</a:t>
          </a:r>
          <a:endParaRPr lang="zh-TW" altLang="en-US" sz="2000" b="1" kern="1200" dirty="0">
            <a:latin typeface="微軟正黑體" panose="020B0604030504040204" pitchFamily="34" charset="-120"/>
            <a:ea typeface="微軟正黑體" panose="020B0604030504040204" pitchFamily="34" charset="-120"/>
          </a:endParaRPr>
        </a:p>
      </dsp:txBody>
      <dsp:txXfrm>
        <a:off x="3518641" y="3011958"/>
        <a:ext cx="1773782" cy="860131"/>
      </dsp:txXfrm>
    </dsp:sp>
    <dsp:sp modelId="{DA50761B-62C5-4B7B-9EBE-836EFB483065}">
      <dsp:nvSpPr>
        <dsp:cNvPr id="0" name=""/>
        <dsp:cNvSpPr/>
      </dsp:nvSpPr>
      <dsp:spPr>
        <a:xfrm rot="1710403">
          <a:off x="5257279" y="3667717"/>
          <a:ext cx="1021196" cy="35991"/>
        </a:xfrm>
        <a:custGeom>
          <a:avLst/>
          <a:gdLst/>
          <a:ahLst/>
          <a:cxnLst/>
          <a:rect l="0" t="0" r="0" b="0"/>
          <a:pathLst>
            <a:path>
              <a:moveTo>
                <a:pt x="0" y="17995"/>
              </a:moveTo>
              <a:lnTo>
                <a:pt x="1021196" y="17995"/>
              </a:lnTo>
            </a:path>
          </a:pathLst>
        </a:custGeom>
        <a:noFill/>
        <a:ln w="25400"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TW" altLang="en-US" sz="500" b="1" kern="1200">
            <a:latin typeface="微軟正黑體" panose="020B0604030504040204" pitchFamily="34" charset="-120"/>
            <a:ea typeface="微軟正黑體" panose="020B0604030504040204" pitchFamily="34" charset="-120"/>
          </a:endParaRPr>
        </a:p>
      </dsp:txBody>
      <dsp:txXfrm>
        <a:off x="5742347" y="3660183"/>
        <a:ext cx="51059" cy="51059"/>
      </dsp:txXfrm>
    </dsp:sp>
    <dsp:sp modelId="{EB14BDE7-B657-45F2-9F5F-D50425FEB70A}">
      <dsp:nvSpPr>
        <dsp:cNvPr id="0" name=""/>
        <dsp:cNvSpPr/>
      </dsp:nvSpPr>
      <dsp:spPr>
        <a:xfrm>
          <a:off x="6216571" y="3472576"/>
          <a:ext cx="1827302" cy="913651"/>
        </a:xfrm>
        <a:prstGeom prst="roundRect">
          <a:avLst>
            <a:gd name="adj" fmla="val 10000"/>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zh-TW" altLang="en-US" sz="2000" b="1" kern="1200" dirty="0" smtClean="0">
              <a:latin typeface="微軟正黑體" panose="020B0604030504040204" pitchFamily="34" charset="-120"/>
              <a:ea typeface="微軟正黑體" panose="020B0604030504040204" pitchFamily="34" charset="-120"/>
            </a:rPr>
            <a:t>新進人員訓練</a:t>
          </a:r>
          <a:endParaRPr lang="zh-TW" altLang="en-US" sz="2000" b="1" kern="1200" dirty="0">
            <a:latin typeface="微軟正黑體" panose="020B0604030504040204" pitchFamily="34" charset="-120"/>
            <a:ea typeface="微軟正黑體" panose="020B0604030504040204" pitchFamily="34" charset="-120"/>
          </a:endParaRPr>
        </a:p>
      </dsp:txBody>
      <dsp:txXfrm>
        <a:off x="6243331" y="3499336"/>
        <a:ext cx="1773782" cy="8601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DE69F-4E2B-4101-BF28-1D58B4A04D8B}">
      <dsp:nvSpPr>
        <dsp:cNvPr id="0" name=""/>
        <dsp:cNvSpPr/>
      </dsp:nvSpPr>
      <dsp:spPr>
        <a:xfrm>
          <a:off x="1920875" y="904875"/>
          <a:ext cx="2254249" cy="2254249"/>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微軟正黑體" panose="020B0604030504040204" pitchFamily="34" charset="-120"/>
              <a:ea typeface="微軟正黑體" panose="020B0604030504040204" pitchFamily="34" charset="-120"/>
            </a:rPr>
            <a:t>案例故事</a:t>
          </a:r>
          <a:endParaRPr lang="zh-TW" altLang="en-US" sz="2800" b="1" kern="1200" dirty="0">
            <a:latin typeface="微軟正黑體" panose="020B0604030504040204" pitchFamily="34" charset="-120"/>
            <a:ea typeface="微軟正黑體" panose="020B0604030504040204" pitchFamily="34" charset="-120"/>
          </a:endParaRPr>
        </a:p>
      </dsp:txBody>
      <dsp:txXfrm>
        <a:off x="2251002" y="1235002"/>
        <a:ext cx="1593995" cy="1593995"/>
      </dsp:txXfrm>
    </dsp:sp>
    <dsp:sp modelId="{17EF6B1C-DFD5-42AF-ADA7-B9981FC709DE}">
      <dsp:nvSpPr>
        <dsp:cNvPr id="0" name=""/>
        <dsp:cNvSpPr/>
      </dsp:nvSpPr>
      <dsp:spPr>
        <a:xfrm>
          <a:off x="2484437" y="402"/>
          <a:ext cx="1127124" cy="1127124"/>
        </a:xfrm>
        <a:prstGeom prst="ellipse">
          <a:avLst/>
        </a:prstGeom>
        <a:gradFill rotWithShape="0">
          <a:gsLst>
            <a:gs pos="0">
              <a:schemeClr val="accent2">
                <a:alpha val="50000"/>
                <a:hueOff val="-4331455"/>
                <a:satOff val="3914"/>
                <a:lumOff val="442"/>
                <a:alphaOff val="0"/>
                <a:shade val="51000"/>
                <a:satMod val="130000"/>
              </a:schemeClr>
            </a:gs>
            <a:gs pos="80000">
              <a:schemeClr val="accent2">
                <a:alpha val="50000"/>
                <a:hueOff val="-4331455"/>
                <a:satOff val="3914"/>
                <a:lumOff val="442"/>
                <a:alphaOff val="0"/>
                <a:shade val="93000"/>
                <a:satMod val="130000"/>
              </a:schemeClr>
            </a:gs>
            <a:gs pos="100000">
              <a:schemeClr val="accent2">
                <a:alpha val="50000"/>
                <a:hueOff val="-4331455"/>
                <a:satOff val="3914"/>
                <a:lumOff val="442"/>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altLang="en-US" sz="2300" kern="1200" dirty="0" smtClean="0">
              <a:latin typeface="微軟正黑體" panose="020B0604030504040204" pitchFamily="34" charset="-120"/>
              <a:ea typeface="微軟正黑體" panose="020B0604030504040204" pitchFamily="34" charset="-120"/>
            </a:rPr>
            <a:t>爭點</a:t>
          </a:r>
          <a:endParaRPr lang="zh-TW" altLang="en-US" sz="2300" kern="1200" dirty="0">
            <a:latin typeface="微軟正黑體" panose="020B0604030504040204" pitchFamily="34" charset="-120"/>
            <a:ea typeface="微軟正黑體" panose="020B0604030504040204" pitchFamily="34" charset="-120"/>
          </a:endParaRPr>
        </a:p>
      </dsp:txBody>
      <dsp:txXfrm>
        <a:off x="2649500" y="165465"/>
        <a:ext cx="796998" cy="796998"/>
      </dsp:txXfrm>
    </dsp:sp>
    <dsp:sp modelId="{81C3D1D2-CFD9-4760-8D48-3C867E6ED30D}">
      <dsp:nvSpPr>
        <dsp:cNvPr id="0" name=""/>
        <dsp:cNvSpPr/>
      </dsp:nvSpPr>
      <dsp:spPr>
        <a:xfrm>
          <a:off x="3952472" y="1468437"/>
          <a:ext cx="1127124" cy="1127124"/>
        </a:xfrm>
        <a:prstGeom prst="ellipse">
          <a:avLst/>
        </a:prstGeom>
        <a:gradFill rotWithShape="0">
          <a:gsLst>
            <a:gs pos="0">
              <a:schemeClr val="accent2">
                <a:alpha val="50000"/>
                <a:hueOff val="-8662909"/>
                <a:satOff val="7828"/>
                <a:lumOff val="884"/>
                <a:alphaOff val="0"/>
                <a:shade val="51000"/>
                <a:satMod val="130000"/>
              </a:schemeClr>
            </a:gs>
            <a:gs pos="80000">
              <a:schemeClr val="accent2">
                <a:alpha val="50000"/>
                <a:hueOff val="-8662909"/>
                <a:satOff val="7828"/>
                <a:lumOff val="884"/>
                <a:alphaOff val="0"/>
                <a:shade val="93000"/>
                <a:satMod val="130000"/>
              </a:schemeClr>
            </a:gs>
            <a:gs pos="100000">
              <a:schemeClr val="accent2">
                <a:alpha val="50000"/>
                <a:hueOff val="-8662909"/>
                <a:satOff val="7828"/>
                <a:lumOff val="884"/>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altLang="en-US" sz="2300" kern="1200" dirty="0" smtClean="0">
              <a:latin typeface="微軟正黑體" panose="020B0604030504040204" pitchFamily="34" charset="-120"/>
              <a:ea typeface="微軟正黑體" panose="020B0604030504040204" pitchFamily="34" charset="-120"/>
            </a:rPr>
            <a:t>解析</a:t>
          </a:r>
          <a:endParaRPr lang="zh-TW" altLang="en-US" sz="2300" kern="1200" dirty="0">
            <a:latin typeface="微軟正黑體" panose="020B0604030504040204" pitchFamily="34" charset="-120"/>
            <a:ea typeface="微軟正黑體" panose="020B0604030504040204" pitchFamily="34" charset="-120"/>
          </a:endParaRPr>
        </a:p>
      </dsp:txBody>
      <dsp:txXfrm>
        <a:off x="4117535" y="1633500"/>
        <a:ext cx="796998" cy="796998"/>
      </dsp:txXfrm>
    </dsp:sp>
    <dsp:sp modelId="{20CE9E4E-E022-440F-9378-8DACD3BEED80}">
      <dsp:nvSpPr>
        <dsp:cNvPr id="0" name=""/>
        <dsp:cNvSpPr/>
      </dsp:nvSpPr>
      <dsp:spPr>
        <a:xfrm>
          <a:off x="2484437" y="2936472"/>
          <a:ext cx="1127124" cy="1127124"/>
        </a:xfrm>
        <a:prstGeom prst="ellipse">
          <a:avLst/>
        </a:prstGeom>
        <a:gradFill rotWithShape="0">
          <a:gsLst>
            <a:gs pos="0">
              <a:schemeClr val="accent2">
                <a:alpha val="50000"/>
                <a:hueOff val="-12994363"/>
                <a:satOff val="11743"/>
                <a:lumOff val="1326"/>
                <a:alphaOff val="0"/>
                <a:shade val="51000"/>
                <a:satMod val="130000"/>
              </a:schemeClr>
            </a:gs>
            <a:gs pos="80000">
              <a:schemeClr val="accent2">
                <a:alpha val="50000"/>
                <a:hueOff val="-12994363"/>
                <a:satOff val="11743"/>
                <a:lumOff val="1326"/>
                <a:alphaOff val="0"/>
                <a:shade val="93000"/>
                <a:satMod val="130000"/>
              </a:schemeClr>
            </a:gs>
            <a:gs pos="100000">
              <a:schemeClr val="accent2">
                <a:alpha val="50000"/>
                <a:hueOff val="-12994363"/>
                <a:satOff val="11743"/>
                <a:lumOff val="1326"/>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altLang="en-US" sz="2300" kern="1200" dirty="0" smtClean="0">
              <a:latin typeface="微軟正黑體" panose="020B0604030504040204" pitchFamily="34" charset="-120"/>
              <a:ea typeface="微軟正黑體" panose="020B0604030504040204" pitchFamily="34" charset="-120"/>
            </a:rPr>
            <a:t>規範</a:t>
          </a:r>
          <a:endParaRPr lang="zh-TW" altLang="en-US" sz="2300" kern="1200" dirty="0">
            <a:latin typeface="微軟正黑體" panose="020B0604030504040204" pitchFamily="34" charset="-120"/>
            <a:ea typeface="微軟正黑體" panose="020B0604030504040204" pitchFamily="34" charset="-120"/>
          </a:endParaRPr>
        </a:p>
      </dsp:txBody>
      <dsp:txXfrm>
        <a:off x="2649500" y="3101535"/>
        <a:ext cx="796998" cy="796998"/>
      </dsp:txXfrm>
    </dsp:sp>
    <dsp:sp modelId="{DD619140-5CBA-42A4-8BDD-79F369819407}">
      <dsp:nvSpPr>
        <dsp:cNvPr id="0" name=""/>
        <dsp:cNvSpPr/>
      </dsp:nvSpPr>
      <dsp:spPr>
        <a:xfrm>
          <a:off x="1016402" y="1468437"/>
          <a:ext cx="1127124" cy="1127124"/>
        </a:xfrm>
        <a:prstGeom prst="ellipse">
          <a:avLst/>
        </a:prstGeom>
        <a:gradFill rotWithShape="0">
          <a:gsLst>
            <a:gs pos="0">
              <a:schemeClr val="accent2">
                <a:alpha val="50000"/>
                <a:hueOff val="-17325818"/>
                <a:satOff val="15657"/>
                <a:lumOff val="1768"/>
                <a:alphaOff val="0"/>
                <a:shade val="51000"/>
                <a:satMod val="130000"/>
              </a:schemeClr>
            </a:gs>
            <a:gs pos="80000">
              <a:schemeClr val="accent2">
                <a:alpha val="50000"/>
                <a:hueOff val="-17325818"/>
                <a:satOff val="15657"/>
                <a:lumOff val="1768"/>
                <a:alphaOff val="0"/>
                <a:shade val="93000"/>
                <a:satMod val="130000"/>
              </a:schemeClr>
            </a:gs>
            <a:gs pos="100000">
              <a:schemeClr val="accent2">
                <a:alpha val="50000"/>
                <a:hueOff val="-17325818"/>
                <a:satOff val="15657"/>
                <a:lumOff val="1768"/>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zh-TW" altLang="en-US" sz="2300" kern="1200" dirty="0" smtClean="0">
              <a:latin typeface="微軟正黑體" panose="020B0604030504040204" pitchFamily="34" charset="-120"/>
              <a:ea typeface="微軟正黑體" panose="020B0604030504040204" pitchFamily="34" charset="-120"/>
            </a:rPr>
            <a:t>思考*</a:t>
          </a:r>
          <a:endParaRPr lang="zh-TW" altLang="en-US" sz="2300" kern="1200" dirty="0">
            <a:latin typeface="微軟正黑體" panose="020B0604030504040204" pitchFamily="34" charset="-120"/>
            <a:ea typeface="微軟正黑體" panose="020B0604030504040204" pitchFamily="34" charset="-120"/>
          </a:endParaRPr>
        </a:p>
      </dsp:txBody>
      <dsp:txXfrm>
        <a:off x="1181465" y="1633500"/>
        <a:ext cx="796998" cy="7969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841" cy="497444"/>
          </a:xfrm>
          <a:prstGeom prst="rect">
            <a:avLst/>
          </a:prstGeom>
        </p:spPr>
        <p:txBody>
          <a:bodyPr vert="horz" lIns="91534" tIns="45767" rIns="91534" bIns="45767" rtlCol="0"/>
          <a:lstStyle>
            <a:lvl1pPr algn="l">
              <a:defRPr sz="1200"/>
            </a:lvl1pPr>
          </a:lstStyle>
          <a:p>
            <a:endParaRPr lang="zh-TW" altLang="en-US"/>
          </a:p>
        </p:txBody>
      </p:sp>
      <p:sp>
        <p:nvSpPr>
          <p:cNvPr id="3" name="日期版面配置區 2"/>
          <p:cNvSpPr>
            <a:spLocks noGrp="1"/>
          </p:cNvSpPr>
          <p:nvPr>
            <p:ph type="dt" sz="quarter" idx="1"/>
          </p:nvPr>
        </p:nvSpPr>
        <p:spPr>
          <a:xfrm>
            <a:off x="3854184" y="0"/>
            <a:ext cx="2949841" cy="497444"/>
          </a:xfrm>
          <a:prstGeom prst="rect">
            <a:avLst/>
          </a:prstGeom>
        </p:spPr>
        <p:txBody>
          <a:bodyPr vert="horz" lIns="91534" tIns="45767" rIns="91534" bIns="45767" rtlCol="0"/>
          <a:lstStyle>
            <a:lvl1pPr algn="r">
              <a:defRPr sz="1200"/>
            </a:lvl1pPr>
          </a:lstStyle>
          <a:p>
            <a:fld id="{C29BA020-C20F-44F8-BFA0-9DC738DB72D8}" type="datetimeFigureOut">
              <a:rPr lang="zh-TW" altLang="en-US" smtClean="0"/>
              <a:pPr/>
              <a:t>2023/4/19</a:t>
            </a:fld>
            <a:endParaRPr lang="zh-TW" altLang="en-US"/>
          </a:p>
        </p:txBody>
      </p:sp>
      <p:sp>
        <p:nvSpPr>
          <p:cNvPr id="4" name="頁尾版面配置區 3"/>
          <p:cNvSpPr>
            <a:spLocks noGrp="1"/>
          </p:cNvSpPr>
          <p:nvPr>
            <p:ph type="ftr" sz="quarter" idx="2"/>
          </p:nvPr>
        </p:nvSpPr>
        <p:spPr>
          <a:xfrm>
            <a:off x="0" y="9440306"/>
            <a:ext cx="2949841" cy="497444"/>
          </a:xfrm>
          <a:prstGeom prst="rect">
            <a:avLst/>
          </a:prstGeom>
        </p:spPr>
        <p:txBody>
          <a:bodyPr vert="horz" lIns="91534" tIns="45767" rIns="91534" bIns="45767"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4184" y="9440306"/>
            <a:ext cx="2949841" cy="497444"/>
          </a:xfrm>
          <a:prstGeom prst="rect">
            <a:avLst/>
          </a:prstGeom>
        </p:spPr>
        <p:txBody>
          <a:bodyPr vert="horz" lIns="91534" tIns="45767" rIns="91534" bIns="45767" rtlCol="0" anchor="b"/>
          <a:lstStyle>
            <a:lvl1pPr algn="r">
              <a:defRPr sz="1200"/>
            </a:lvl1pPr>
          </a:lstStyle>
          <a:p>
            <a:fld id="{04D67784-34C9-4B2A-82A2-5C717D0B883B}" type="slidenum">
              <a:rPr lang="zh-TW" altLang="en-US" smtClean="0"/>
              <a:pPr/>
              <a:t>‹#›</a:t>
            </a:fld>
            <a:endParaRPr lang="zh-TW" altLang="en-US"/>
          </a:p>
        </p:txBody>
      </p:sp>
    </p:spTree>
    <p:extLst>
      <p:ext uri="{BB962C8B-B14F-4D97-AF65-F5344CB8AC3E}">
        <p14:creationId xmlns:p14="http://schemas.microsoft.com/office/powerpoint/2010/main" val="172283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841" cy="497444"/>
          </a:xfrm>
          <a:prstGeom prst="rect">
            <a:avLst/>
          </a:prstGeom>
        </p:spPr>
        <p:txBody>
          <a:bodyPr vert="horz" lIns="91534" tIns="45767" rIns="91534" bIns="45767" rtlCol="0"/>
          <a:lstStyle>
            <a:lvl1pPr algn="l">
              <a:defRPr sz="1200"/>
            </a:lvl1pPr>
          </a:lstStyle>
          <a:p>
            <a:endParaRPr lang="zh-TW" altLang="en-US"/>
          </a:p>
        </p:txBody>
      </p:sp>
      <p:sp>
        <p:nvSpPr>
          <p:cNvPr id="3" name="日期版面配置區 2"/>
          <p:cNvSpPr>
            <a:spLocks noGrp="1"/>
          </p:cNvSpPr>
          <p:nvPr>
            <p:ph type="dt" idx="1"/>
          </p:nvPr>
        </p:nvSpPr>
        <p:spPr>
          <a:xfrm>
            <a:off x="3854184" y="0"/>
            <a:ext cx="2949841" cy="497444"/>
          </a:xfrm>
          <a:prstGeom prst="rect">
            <a:avLst/>
          </a:prstGeom>
        </p:spPr>
        <p:txBody>
          <a:bodyPr vert="horz" lIns="91534" tIns="45767" rIns="91534" bIns="45767" rtlCol="0"/>
          <a:lstStyle>
            <a:lvl1pPr algn="r">
              <a:defRPr sz="1200"/>
            </a:lvl1pPr>
          </a:lstStyle>
          <a:p>
            <a:fld id="{BD061A1B-1F92-4BD2-BEA8-66C6827DC845}" type="datetimeFigureOut">
              <a:rPr lang="zh-TW" altLang="en-US" smtClean="0"/>
              <a:pPr/>
              <a:t>2023/4/19</a:t>
            </a:fld>
            <a:endParaRPr lang="zh-TW" altLang="en-US"/>
          </a:p>
        </p:txBody>
      </p:sp>
      <p:sp>
        <p:nvSpPr>
          <p:cNvPr id="4" name="投影片圖像版面配置區 3"/>
          <p:cNvSpPr>
            <a:spLocks noGrp="1" noRot="1" noChangeAspect="1"/>
          </p:cNvSpPr>
          <p:nvPr>
            <p:ph type="sldImg" idx="2"/>
          </p:nvPr>
        </p:nvSpPr>
        <p:spPr>
          <a:xfrm>
            <a:off x="917575" y="744538"/>
            <a:ext cx="4970463" cy="3727450"/>
          </a:xfrm>
          <a:prstGeom prst="rect">
            <a:avLst/>
          </a:prstGeom>
          <a:noFill/>
          <a:ln w="12700">
            <a:solidFill>
              <a:prstClr val="black"/>
            </a:solidFill>
          </a:ln>
        </p:spPr>
        <p:txBody>
          <a:bodyPr vert="horz" lIns="91534" tIns="45767" rIns="91534" bIns="45767" rtlCol="0" anchor="ctr"/>
          <a:lstStyle/>
          <a:p>
            <a:endParaRPr lang="zh-TW" altLang="en-US"/>
          </a:p>
        </p:txBody>
      </p:sp>
      <p:sp>
        <p:nvSpPr>
          <p:cNvPr id="5" name="備忘稿版面配置區 4"/>
          <p:cNvSpPr>
            <a:spLocks noGrp="1"/>
          </p:cNvSpPr>
          <p:nvPr>
            <p:ph type="body" sz="quarter" idx="3"/>
          </p:nvPr>
        </p:nvSpPr>
        <p:spPr>
          <a:xfrm>
            <a:off x="680244" y="4721743"/>
            <a:ext cx="5445127" cy="4472226"/>
          </a:xfrm>
          <a:prstGeom prst="rect">
            <a:avLst/>
          </a:prstGeom>
        </p:spPr>
        <p:txBody>
          <a:bodyPr vert="horz" lIns="91534" tIns="45767" rIns="91534" bIns="45767"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306"/>
            <a:ext cx="2949841" cy="497444"/>
          </a:xfrm>
          <a:prstGeom prst="rect">
            <a:avLst/>
          </a:prstGeom>
        </p:spPr>
        <p:txBody>
          <a:bodyPr vert="horz" lIns="91534" tIns="45767" rIns="91534" bIns="45767"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184" y="9440306"/>
            <a:ext cx="2949841" cy="497444"/>
          </a:xfrm>
          <a:prstGeom prst="rect">
            <a:avLst/>
          </a:prstGeom>
        </p:spPr>
        <p:txBody>
          <a:bodyPr vert="horz" lIns="91534" tIns="45767" rIns="91534" bIns="45767" rtlCol="0" anchor="b"/>
          <a:lstStyle>
            <a:lvl1pPr algn="r">
              <a:defRPr sz="1200"/>
            </a:lvl1pPr>
          </a:lstStyle>
          <a:p>
            <a:fld id="{ADEC9D47-6DFA-46CF-8E71-8DE58F3718CA}" type="slidenum">
              <a:rPr lang="zh-TW" altLang="en-US" smtClean="0"/>
              <a:pPr/>
              <a:t>‹#›</a:t>
            </a:fld>
            <a:endParaRPr lang="zh-TW" altLang="en-US"/>
          </a:p>
        </p:txBody>
      </p:sp>
    </p:spTree>
    <p:extLst>
      <p:ext uri="{BB962C8B-B14F-4D97-AF65-F5344CB8AC3E}">
        <p14:creationId xmlns:p14="http://schemas.microsoft.com/office/powerpoint/2010/main" val="25985295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DEC9D47-6DFA-46CF-8E71-8DE58F3718CA}" type="slidenum">
              <a:rPr lang="zh-TW" altLang="en-US" smtClean="0"/>
              <a:pPr/>
              <a:t>3</a:t>
            </a:fld>
            <a:endParaRPr lang="zh-TW" altLang="en-US"/>
          </a:p>
        </p:txBody>
      </p:sp>
    </p:spTree>
    <p:extLst>
      <p:ext uri="{BB962C8B-B14F-4D97-AF65-F5344CB8AC3E}">
        <p14:creationId xmlns:p14="http://schemas.microsoft.com/office/powerpoint/2010/main" val="145992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ADEC9D47-6DFA-46CF-8E71-8DE58F3718CA}" type="slidenum">
              <a:rPr lang="zh-TW" altLang="en-US" smtClean="0"/>
              <a:pPr/>
              <a:t>38</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57283D6-0DC3-4052-B530-3F9270451E03}" type="datetimeFigureOut">
              <a:rPr lang="zh-TW" altLang="en-US" smtClean="0"/>
              <a:pPr/>
              <a:t>2023/4/19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81B90B-91EB-4948-8970-EE9168B5AACA}"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283D6-0DC3-4052-B530-3F9270451E03}" type="datetimeFigureOut">
              <a:rPr lang="zh-TW" altLang="en-US" smtClean="0"/>
              <a:pPr/>
              <a:t>2023/4/19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B90B-91EB-4948-8970-EE9168B5AAC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dirty="0"/>
          </a:p>
        </p:txBody>
      </p:sp>
      <p:sp>
        <p:nvSpPr>
          <p:cNvPr id="3" name="副標題 2"/>
          <p:cNvSpPr>
            <a:spLocks noGrp="1"/>
          </p:cNvSpPr>
          <p:nvPr>
            <p:ph type="subTitle" idx="1"/>
          </p:nvPr>
        </p:nvSpPr>
        <p:spPr/>
        <p:txBody>
          <a:bodyPr/>
          <a:lstStyle/>
          <a:p>
            <a:endParaRPr lang="zh-TW" altLang="en-US"/>
          </a:p>
        </p:txBody>
      </p:sp>
      <p:grpSp>
        <p:nvGrpSpPr>
          <p:cNvPr id="4" name="群組 6"/>
          <p:cNvGrpSpPr/>
          <p:nvPr/>
        </p:nvGrpSpPr>
        <p:grpSpPr>
          <a:xfrm>
            <a:off x="0" y="285728"/>
            <a:ext cx="9144000" cy="6242050"/>
            <a:chOff x="320625" y="285728"/>
            <a:chExt cx="9144000" cy="6242050"/>
          </a:xfrm>
        </p:grpSpPr>
        <p:pic>
          <p:nvPicPr>
            <p:cNvPr id="1027" name="Picture 3" descr="F:\(7)綜合業務\法務部法制司交辦\兩公約\01.人權兩公約-廉政教材出版品編撰\人權大步走廉政篇圖檔\法務部廉政署-內文216頁_Extracted_Images\page12output.jpg"/>
            <p:cNvPicPr>
              <a:picLocks noChangeAspect="1" noChangeArrowheads="1"/>
            </p:cNvPicPr>
            <p:nvPr/>
          </p:nvPicPr>
          <p:blipFill>
            <a:blip r:embed="rId2" cstate="print"/>
            <a:srcRect/>
            <a:stretch>
              <a:fillRect/>
            </a:stretch>
          </p:blipFill>
          <p:spPr bwMode="auto">
            <a:xfrm>
              <a:off x="320625" y="285728"/>
              <a:ext cx="4741916" cy="6242050"/>
            </a:xfrm>
            <a:prstGeom prst="rect">
              <a:avLst/>
            </a:prstGeom>
            <a:noFill/>
          </p:spPr>
        </p:pic>
        <p:pic>
          <p:nvPicPr>
            <p:cNvPr id="6" name="Picture 3" descr="F:\(7)綜合業務\法務部法制司交辦\兩公約\01.人權兩公約-廉政教材出版品編撰\人權大步走廉政篇圖檔\法務部廉政署-內文216頁_Extracted_Images\page12output.jpg"/>
            <p:cNvPicPr>
              <a:picLocks noChangeAspect="1" noChangeArrowheads="1"/>
            </p:cNvPicPr>
            <p:nvPr/>
          </p:nvPicPr>
          <p:blipFill>
            <a:blip r:embed="rId3" cstate="print"/>
            <a:srcRect/>
            <a:stretch>
              <a:fillRect/>
            </a:stretch>
          </p:blipFill>
          <p:spPr bwMode="auto">
            <a:xfrm>
              <a:off x="4644754" y="285728"/>
              <a:ext cx="4819871" cy="6242050"/>
            </a:xfrm>
            <a:prstGeom prst="rect">
              <a:avLst/>
            </a:prstGeom>
            <a:noFill/>
          </p:spPr>
        </p:pic>
      </p:grpSp>
      <p:sp>
        <p:nvSpPr>
          <p:cNvPr id="8" name="文字方塊 7"/>
          <p:cNvSpPr txBox="1"/>
          <p:nvPr/>
        </p:nvSpPr>
        <p:spPr>
          <a:xfrm>
            <a:off x="457171" y="2643182"/>
            <a:ext cx="8191410" cy="707886"/>
          </a:xfrm>
          <a:prstGeom prst="rect">
            <a:avLst/>
          </a:prstGeom>
          <a:noFill/>
        </p:spPr>
        <p:txBody>
          <a:bodyPr wrap="none" rtlCol="0">
            <a:spAutoFit/>
          </a:bodyPr>
          <a:lstStyle/>
          <a:p>
            <a:r>
              <a:rPr lang="zh-TW" altLang="en-US" sz="4000" dirty="0" smtClean="0">
                <a:solidFill>
                  <a:schemeClr val="tx1">
                    <a:lumMod val="75000"/>
                    <a:lumOff val="25000"/>
                  </a:schemeClr>
                </a:solidFill>
                <a:latin typeface="微軟正黑體" pitchFamily="34" charset="-120"/>
                <a:ea typeface="微軟正黑體" pitchFamily="34" charset="-120"/>
              </a:rPr>
              <a:t>法務部廉政署</a:t>
            </a:r>
            <a:r>
              <a:rPr lang="en-US" altLang="zh-TW" sz="4000" dirty="0" smtClean="0">
                <a:solidFill>
                  <a:schemeClr val="tx1">
                    <a:lumMod val="75000"/>
                    <a:lumOff val="25000"/>
                  </a:schemeClr>
                </a:solidFill>
                <a:latin typeface="微軟正黑體" pitchFamily="34" charset="-120"/>
                <a:ea typeface="微軟正黑體" pitchFamily="34" charset="-120"/>
              </a:rPr>
              <a:t>CEDAW</a:t>
            </a:r>
            <a:r>
              <a:rPr lang="zh-TW" altLang="en-US" sz="4000" dirty="0" smtClean="0">
                <a:solidFill>
                  <a:schemeClr val="tx1">
                    <a:lumMod val="75000"/>
                    <a:lumOff val="25000"/>
                  </a:schemeClr>
                </a:solidFill>
                <a:latin typeface="微軟正黑體" pitchFamily="34" charset="-120"/>
                <a:ea typeface="微軟正黑體" pitchFamily="34" charset="-120"/>
              </a:rPr>
              <a:t>教育訓練教材</a:t>
            </a:r>
            <a:endParaRPr lang="zh-TW" altLang="en-US" sz="4000" dirty="0">
              <a:solidFill>
                <a:schemeClr val="tx1">
                  <a:lumMod val="75000"/>
                  <a:lumOff val="25000"/>
                </a:schemeClr>
              </a:solidFill>
              <a:latin typeface="微軟正黑體" pitchFamily="34" charset="-120"/>
              <a:ea typeface="微軟正黑體" pitchFamily="34" charset="-120"/>
            </a:endParaRPr>
          </a:p>
        </p:txBody>
      </p:sp>
      <p:sp>
        <p:nvSpPr>
          <p:cNvPr id="10" name="副標題 3"/>
          <p:cNvSpPr txBox="1">
            <a:spLocks/>
          </p:cNvSpPr>
          <p:nvPr/>
        </p:nvSpPr>
        <p:spPr>
          <a:xfrm>
            <a:off x="3571868" y="3311524"/>
            <a:ext cx="4953000" cy="1752600"/>
          </a:xfrm>
          <a:prstGeom prst="rect">
            <a:avLst/>
          </a:prstGeom>
        </p:spPr>
        <p:txBody>
          <a:bodyPr vert="horz">
            <a:norm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zh-TW" altLang="en-US" sz="2800" b="0" i="0" u="none" strike="noStrike" kern="1200" cap="none" spc="0" normalizeH="0" baseline="0" noProof="0" dirty="0" smtClean="0">
                <a:ln>
                  <a:noFill/>
                </a:ln>
                <a:solidFill>
                  <a:schemeClr val="tx1">
                    <a:lumMod val="75000"/>
                    <a:lumOff val="25000"/>
                  </a:schemeClr>
                </a:solidFill>
                <a:effectLst/>
                <a:uLnTx/>
                <a:uFillTx/>
                <a:latin typeface="微軟正黑體" pitchFamily="34" charset="-120"/>
                <a:ea typeface="微軟正黑體" pitchFamily="34" charset="-120"/>
              </a:rPr>
              <a:t>── 案例研討</a:t>
            </a:r>
            <a:endParaRPr kumimoji="0" lang="en-US" altLang="zh-TW" sz="2800" b="0" i="0" u="none" strike="noStrike" kern="1200" cap="none" spc="0" normalizeH="0" baseline="0" noProof="0" dirty="0" smtClean="0">
              <a:ln>
                <a:noFill/>
              </a:ln>
              <a:solidFill>
                <a:schemeClr val="tx1">
                  <a:lumMod val="75000"/>
                  <a:lumOff val="25000"/>
                </a:schemeClr>
              </a:solidFill>
              <a:effectLst/>
              <a:uLnTx/>
              <a:uFillTx/>
              <a:latin typeface="微軟正黑體" pitchFamily="34" charset="-120"/>
              <a:ea typeface="微軟正黑體" pitchFamily="34" charset="-120"/>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altLang="zh-TW" sz="2000" b="0" i="0" u="none" strike="noStrike" kern="1200" cap="none" spc="0" normalizeH="0" baseline="0" noProof="0" dirty="0" smtClean="0">
              <a:ln>
                <a:noFill/>
              </a:ln>
              <a:solidFill>
                <a:schemeClr val="tx1">
                  <a:lumMod val="75000"/>
                  <a:lumOff val="25000"/>
                </a:schemeClr>
              </a:solidFill>
              <a:effectLst/>
              <a:uLnTx/>
              <a:uFillTx/>
              <a:latin typeface="微軟正黑體" pitchFamily="34" charset="-120"/>
              <a:ea typeface="微軟正黑體" pitchFamily="34" charset="-120"/>
            </a:endParaRPr>
          </a:p>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zh-TW" altLang="en-US" sz="2000" b="0" i="0" u="none" strike="noStrike" kern="1200" cap="none" spc="0" normalizeH="0" baseline="0" noProof="0" dirty="0">
              <a:ln>
                <a:noFill/>
              </a:ln>
              <a:solidFill>
                <a:schemeClr val="tx1">
                  <a:lumMod val="75000"/>
                  <a:lumOff val="25000"/>
                </a:schemeClr>
              </a:solidFill>
              <a:effectLst/>
              <a:uLnTx/>
              <a:uFillTx/>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43174" y="1214422"/>
            <a:ext cx="6043626" cy="4081117"/>
          </a:xfrm>
        </p:spPr>
        <p:txBody>
          <a:bodyPr vert="horz" wrap="square" lIns="91440" tIns="45720" rIns="91440" bIns="45720" rtlCol="0">
            <a:spAutoFit/>
          </a:bodyPr>
          <a:lstStyle/>
          <a:p>
            <a:pPr marL="0" indent="266700" algn="just">
              <a:spcBef>
                <a:spcPts val="0"/>
              </a:spcBef>
              <a:buNone/>
            </a:pPr>
            <a:endParaRPr lang="en-US" altLang="zh-TW" sz="1800" dirty="0" smtClean="0">
              <a:latin typeface="微軟正黑體" pitchFamily="34" charset="-120"/>
              <a:ea typeface="微軟正黑體" pitchFamily="34" charset="-120"/>
            </a:endParaRPr>
          </a:p>
          <a:p>
            <a:pPr marL="0" indent="266700" algn="just">
              <a:spcBef>
                <a:spcPts val="0"/>
              </a:spcBef>
              <a:buNone/>
            </a:pP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憲法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第</a:t>
            </a:r>
            <a:r>
              <a:rPr lang="en-US" altLang="en-US" sz="1800" dirty="0" smtClean="0">
                <a:latin typeface="微軟正黑體" pitchFamily="34" charset="-120"/>
                <a:ea typeface="微軟正黑體" pitchFamily="34" charset="-120"/>
              </a:rPr>
              <a:t>7</a:t>
            </a:r>
            <a:r>
              <a:rPr lang="zh-TW" altLang="en-US" sz="1800" dirty="0" smtClean="0">
                <a:latin typeface="微軟正黑體" pitchFamily="34" charset="-120"/>
                <a:ea typeface="微軟正黑體" pitchFamily="34" charset="-120"/>
              </a:rPr>
              <a:t>條規定，中華民國人民，無分男女、宗教、種族、階級、黨派，在法律上一律平等。其平等原則並非指絕對、機械之形式上平等，而係保障人民在法律上地位之實質平等，立法機關基於</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憲法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之價值體系及立法目的，自得斟酌規範事物性質之差異而為合理之區別對待。（司法院釋字第</a:t>
            </a:r>
            <a:r>
              <a:rPr lang="en-US" altLang="en-US" sz="1800" dirty="0" smtClean="0">
                <a:latin typeface="微軟正黑體" pitchFamily="34" charset="-120"/>
                <a:ea typeface="微軟正黑體" pitchFamily="34" charset="-120"/>
              </a:rPr>
              <a:t>485</a:t>
            </a:r>
            <a:r>
              <a:rPr lang="zh-TW" altLang="en-US" sz="1800" dirty="0" smtClean="0">
                <a:latin typeface="微軟正黑體" pitchFamily="34" charset="-120"/>
                <a:ea typeface="微軟正黑體" pitchFamily="34" charset="-120"/>
              </a:rPr>
              <a:t>號、第</a:t>
            </a:r>
            <a:r>
              <a:rPr lang="en-US" altLang="en-US" sz="1800" dirty="0" smtClean="0">
                <a:latin typeface="微軟正黑體" pitchFamily="34" charset="-120"/>
                <a:ea typeface="微軟正黑體" pitchFamily="34" charset="-120"/>
              </a:rPr>
              <a:t>596</a:t>
            </a:r>
            <a:r>
              <a:rPr lang="zh-TW" altLang="en-US" sz="1800" dirty="0" smtClean="0">
                <a:latin typeface="微軟正黑體" pitchFamily="34" charset="-120"/>
                <a:ea typeface="微軟正黑體" pitchFamily="34" charset="-120"/>
              </a:rPr>
              <a:t>號解釋參照）</a:t>
            </a: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en-US" altLang="zh-TW" sz="1800" dirty="0" smtClean="0">
                <a:latin typeface="微軟正黑體" pitchFamily="34" charset="-120"/>
                <a:ea typeface="微軟正黑體" pitchFamily="34" charset="-120"/>
              </a:rPr>
              <a:t>《CEDAW》</a:t>
            </a:r>
            <a:r>
              <a:rPr lang="zh-TW" altLang="en-US" sz="1800" dirty="0" smtClean="0">
                <a:latin typeface="微軟正黑體" pitchFamily="34" charset="-120"/>
                <a:ea typeface="微軟正黑體" pitchFamily="34" charset="-120"/>
              </a:rPr>
              <a:t>具有國內法律之效力，該公約所規定性別平等之權利，內容包含參與政治及公共事務權、參與國際組織權、國籍權、教育權、就業權、農村婦女權、健康權、社會及經濟權、法律權、婚姻及家庭權。另該法第</a:t>
            </a:r>
            <a:r>
              <a:rPr lang="en-US" altLang="en-US" sz="1800" dirty="0" smtClean="0">
                <a:latin typeface="微軟正黑體" pitchFamily="34" charset="-120"/>
                <a:ea typeface="微軟正黑體" pitchFamily="34" charset="-120"/>
              </a:rPr>
              <a:t>4</a:t>
            </a:r>
            <a:r>
              <a:rPr lang="zh-TW" altLang="en-US" sz="1800" dirty="0" smtClean="0">
                <a:latin typeface="微軟正黑體" pitchFamily="34" charset="-120"/>
                <a:ea typeface="微軟正黑體" pitchFamily="34" charset="-120"/>
              </a:rPr>
              <a:t>條規定，各級政府機關行使職權，應符合公約有關性別人權保障之規定，消除性別歧視，並積極促進性別平等之實現。</a:t>
            </a:r>
            <a:endParaRPr lang="en-US" altLang="zh-TW" sz="1800" dirty="0" smtClean="0">
              <a:latin typeface="微軟正黑體" pitchFamily="34" charset="-120"/>
              <a:ea typeface="微軟正黑體" pitchFamily="34" charset="-120"/>
            </a:endParaRPr>
          </a:p>
        </p:txBody>
      </p:sp>
      <p:sp>
        <p:nvSpPr>
          <p:cNvPr id="8" name="文字方塊 7"/>
          <p:cNvSpPr txBox="1"/>
          <p:nvPr/>
        </p:nvSpPr>
        <p:spPr>
          <a:xfrm>
            <a:off x="8501090" y="6000768"/>
            <a:ext cx="301686" cy="369332"/>
          </a:xfrm>
          <a:prstGeom prst="rect">
            <a:avLst/>
          </a:prstGeom>
          <a:noFill/>
        </p:spPr>
        <p:txBody>
          <a:bodyPr wrap="none" rtlCol="0">
            <a:spAutoFit/>
          </a:bodyPr>
          <a:lstStyle/>
          <a:p>
            <a:r>
              <a:rPr lang="en-US" altLang="zh-TW" dirty="0" smtClean="0"/>
              <a:t>4</a:t>
            </a:r>
            <a:endParaRPr lang="zh-TW" altLang="en-US" dirty="0"/>
          </a:p>
        </p:txBody>
      </p:sp>
      <p:grpSp>
        <p:nvGrpSpPr>
          <p:cNvPr id="9" name="群組 8"/>
          <p:cNvGrpSpPr/>
          <p:nvPr/>
        </p:nvGrpSpPr>
        <p:grpSpPr>
          <a:xfrm>
            <a:off x="-1188640" y="3857589"/>
            <a:ext cx="6264696" cy="2982754"/>
            <a:chOff x="-1188640" y="3857589"/>
            <a:chExt cx="6264696" cy="2982754"/>
          </a:xfrm>
        </p:grpSpPr>
        <p:sp>
          <p:nvSpPr>
            <p:cNvPr id="10" name="手繪多邊形: 圖案 4">
              <a:extLst>
                <a:ext uri="{FF2B5EF4-FFF2-40B4-BE49-F238E27FC236}">
                  <a16:creationId xmlns:a16="http://schemas.microsoft.com/office/drawing/2014/main" id="{B2F0A1A6-B4C7-4DFB-833A-5692B1440A86}"/>
                </a:ext>
              </a:extLst>
            </p:cNvPr>
            <p:cNvSpPr/>
            <p:nvPr/>
          </p:nvSpPr>
          <p:spPr>
            <a:xfrm>
              <a:off x="0" y="385758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文字方塊 10"/>
            <p:cNvSpPr txBox="1"/>
            <p:nvPr/>
          </p:nvSpPr>
          <p:spPr>
            <a:xfrm>
              <a:off x="0" y="4428401"/>
              <a:ext cx="1854218" cy="584775"/>
            </a:xfrm>
            <a:prstGeom prst="rect">
              <a:avLst/>
            </a:prstGeom>
            <a:noFill/>
          </p:spPr>
          <p:txBody>
            <a:bodyPr wrap="square" rtlCol="0">
              <a:spAutoFit/>
            </a:bodyPr>
            <a:lstStyle/>
            <a:p>
              <a:r>
                <a:rPr lang="zh-TW" altLang="en-US" sz="3200" b="1" dirty="0" smtClean="0">
                  <a:solidFill>
                    <a:schemeClr val="bg1">
                      <a:lumMod val="75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bg1">
                      <a:lumMod val="75000"/>
                    </a:schemeClr>
                  </a:solidFill>
                  <a:latin typeface="微軟正黑體" panose="020B0604030504040204" pitchFamily="34" charset="-120"/>
                  <a:ea typeface="微軟正黑體" panose="020B0604030504040204" pitchFamily="34" charset="-120"/>
                </a:rPr>
                <a:t>1</a:t>
              </a:r>
              <a:endParaRPr lang="zh-TW" altLang="en-US" sz="3200" b="1" dirty="0">
                <a:solidFill>
                  <a:schemeClr val="bg1">
                    <a:lumMod val="75000"/>
                  </a:schemeClr>
                </a:solidFill>
                <a:latin typeface="微軟正黑體" panose="020B0604030504040204" pitchFamily="34" charset="-120"/>
                <a:ea typeface="微軟正黑體" panose="020B0604030504040204" pitchFamily="34" charset="-120"/>
              </a:endParaRPr>
            </a:p>
          </p:txBody>
        </p:sp>
        <p:sp>
          <p:nvSpPr>
            <p:cNvPr id="12" name="標題 5"/>
            <p:cNvSpPr txBox="1">
              <a:spLocks/>
            </p:cNvSpPr>
            <p:nvPr/>
          </p:nvSpPr>
          <p:spPr>
            <a:xfrm>
              <a:off x="-1188640" y="6399111"/>
              <a:ext cx="6264696" cy="418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2">
                      <a:lumMod val="75000"/>
                    </a:schemeClr>
                  </a:solidFill>
                  <a:latin typeface="微軟正黑體" pitchFamily="34" charset="-120"/>
                  <a:ea typeface="微軟正黑體" pitchFamily="34" charset="-120"/>
                </a:rPr>
                <a:t>懷孕婦女受調查，該一視同仁嗎？</a:t>
              </a:r>
              <a:endParaRPr lang="zh-TW" altLang="en-US" sz="2000" b="1" dirty="0">
                <a:solidFill>
                  <a:schemeClr val="accent2">
                    <a:lumMod val="75000"/>
                  </a:schemeClr>
                </a:solidFill>
                <a:latin typeface="微軟正黑體" pitchFamily="34" charset="-120"/>
                <a:ea typeface="微軟正黑體" pitchFamily="34" charset="-120"/>
              </a:endParaRPr>
            </a:p>
          </p:txBody>
        </p:sp>
      </p:gr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43174" y="1214422"/>
            <a:ext cx="5929354" cy="4801314"/>
          </a:xfrm>
        </p:spPr>
        <p:txBody>
          <a:bodyPr vert="horz" wrap="square" lIns="91440" tIns="45720" rIns="91440" bIns="45720" rtlCol="0">
            <a:spAutoFit/>
          </a:bodyPr>
          <a:lstStyle/>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另外在</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經社文公約</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第</a:t>
            </a:r>
            <a:r>
              <a:rPr lang="en-US" altLang="en-US" sz="1800" dirty="0" smtClean="0">
                <a:latin typeface="微軟正黑體" pitchFamily="34" charset="-120"/>
                <a:ea typeface="微軟正黑體" pitchFamily="34" charset="-120"/>
              </a:rPr>
              <a:t>10</a:t>
            </a:r>
            <a:r>
              <a:rPr lang="zh-TW" altLang="en-US" sz="1800" dirty="0" smtClean="0">
                <a:latin typeface="微軟正黑體" pitchFamily="34" charset="-120"/>
                <a:ea typeface="微軟正黑體" pitchFamily="34" charset="-120"/>
              </a:rPr>
              <a:t>條第</a:t>
            </a:r>
            <a:r>
              <a:rPr lang="en-US" altLang="en-US"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款前段特別規定，母親於分娩前後相當期間內應受特別保護。本案例中，受調查人小婷為懷孕婦女，考量孕婦體能的差異，並顧及其人身安全，政風室應適時告知廉政官阿國，阿國也應該多加關懷受詢問的對象，瞭解不同對象的各種身心狀況，再進行詢問；若發現受詢問的對象是懷孕婦女，則應採取溫和的調查方式，並給予適時休息。</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倘無論是否懷孕，均要求「一視同仁」的調查方式，成為形式上平等，忽視孕婦體能的差異，應該區別對待而未區別，並不符合</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憲法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兩人權公約</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及</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消除對婦女一切形式歧視公約</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規定之性別平等原則，且有危及孕婦人身安全的疑慮。</a:t>
            </a:r>
            <a:endParaRPr lang="en-US" altLang="zh-TW" sz="1800" dirty="0" smtClean="0">
              <a:latin typeface="微軟正黑體" pitchFamily="34" charset="-120"/>
              <a:ea typeface="微軟正黑體" pitchFamily="34" charset="-120"/>
            </a:endParaRPr>
          </a:p>
          <a:p>
            <a:pPr marL="0" indent="266700" algn="just">
              <a:buNone/>
            </a:pPr>
            <a:endParaRPr lang="zh-TW" altLang="en-US" sz="1800" dirty="0" smtClean="0">
              <a:latin typeface="微軟正黑體" pitchFamily="34" charset="-120"/>
              <a:ea typeface="微軟正黑體" pitchFamily="34" charset="-120"/>
            </a:endParaRPr>
          </a:p>
          <a:p>
            <a:pPr marL="0" indent="266700" algn="just">
              <a:buNone/>
            </a:pPr>
            <a:endParaRPr lang="zh-TW" altLang="en-US" sz="1800" dirty="0">
              <a:latin typeface="微軟正黑體" pitchFamily="34" charset="-120"/>
              <a:ea typeface="微軟正黑體" pitchFamily="34" charset="-120"/>
            </a:endParaRPr>
          </a:p>
        </p:txBody>
      </p:sp>
      <p:sp>
        <p:nvSpPr>
          <p:cNvPr id="8" name="文字方塊 7"/>
          <p:cNvSpPr txBox="1"/>
          <p:nvPr/>
        </p:nvSpPr>
        <p:spPr>
          <a:xfrm>
            <a:off x="8501090" y="6000768"/>
            <a:ext cx="301686" cy="369332"/>
          </a:xfrm>
          <a:prstGeom prst="rect">
            <a:avLst/>
          </a:prstGeom>
          <a:noFill/>
        </p:spPr>
        <p:txBody>
          <a:bodyPr wrap="none" rtlCol="0">
            <a:spAutoFit/>
          </a:bodyPr>
          <a:lstStyle/>
          <a:p>
            <a:r>
              <a:rPr lang="en-US" altLang="zh-TW" dirty="0" smtClean="0"/>
              <a:t>5</a:t>
            </a:r>
            <a:endParaRPr lang="zh-TW" altLang="en-US" dirty="0"/>
          </a:p>
        </p:txBody>
      </p:sp>
      <p:grpSp>
        <p:nvGrpSpPr>
          <p:cNvPr id="9" name="群組 8"/>
          <p:cNvGrpSpPr/>
          <p:nvPr/>
        </p:nvGrpSpPr>
        <p:grpSpPr>
          <a:xfrm>
            <a:off x="-1188640" y="3857589"/>
            <a:ext cx="6264696" cy="2982754"/>
            <a:chOff x="-1188640" y="3857589"/>
            <a:chExt cx="6264696" cy="2982754"/>
          </a:xfrm>
        </p:grpSpPr>
        <p:sp>
          <p:nvSpPr>
            <p:cNvPr id="10" name="手繪多邊形: 圖案 4">
              <a:extLst>
                <a:ext uri="{FF2B5EF4-FFF2-40B4-BE49-F238E27FC236}">
                  <a16:creationId xmlns:a16="http://schemas.microsoft.com/office/drawing/2014/main" id="{B2F0A1A6-B4C7-4DFB-833A-5692B1440A86}"/>
                </a:ext>
              </a:extLst>
            </p:cNvPr>
            <p:cNvSpPr/>
            <p:nvPr/>
          </p:nvSpPr>
          <p:spPr>
            <a:xfrm>
              <a:off x="0" y="385758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文字方塊 10"/>
            <p:cNvSpPr txBox="1"/>
            <p:nvPr/>
          </p:nvSpPr>
          <p:spPr>
            <a:xfrm>
              <a:off x="0" y="4428401"/>
              <a:ext cx="1854218" cy="584775"/>
            </a:xfrm>
            <a:prstGeom prst="rect">
              <a:avLst/>
            </a:prstGeom>
            <a:noFill/>
          </p:spPr>
          <p:txBody>
            <a:bodyPr wrap="square" rtlCol="0">
              <a:spAutoFit/>
            </a:bodyPr>
            <a:lstStyle/>
            <a:p>
              <a:r>
                <a:rPr lang="zh-TW" altLang="en-US" sz="3200" b="1" dirty="0" smtClean="0">
                  <a:solidFill>
                    <a:schemeClr val="bg1">
                      <a:lumMod val="75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bg1">
                      <a:lumMod val="75000"/>
                    </a:schemeClr>
                  </a:solidFill>
                  <a:latin typeface="微軟正黑體" panose="020B0604030504040204" pitchFamily="34" charset="-120"/>
                  <a:ea typeface="微軟正黑體" panose="020B0604030504040204" pitchFamily="34" charset="-120"/>
                </a:rPr>
                <a:t>1</a:t>
              </a:r>
              <a:endParaRPr lang="zh-TW" altLang="en-US" sz="3200" b="1" dirty="0">
                <a:solidFill>
                  <a:schemeClr val="bg1">
                    <a:lumMod val="75000"/>
                  </a:schemeClr>
                </a:solidFill>
                <a:latin typeface="微軟正黑體" panose="020B0604030504040204" pitchFamily="34" charset="-120"/>
                <a:ea typeface="微軟正黑體" panose="020B0604030504040204" pitchFamily="34" charset="-120"/>
              </a:endParaRPr>
            </a:p>
          </p:txBody>
        </p:sp>
        <p:sp>
          <p:nvSpPr>
            <p:cNvPr id="12" name="標題 5"/>
            <p:cNvSpPr txBox="1">
              <a:spLocks/>
            </p:cNvSpPr>
            <p:nvPr/>
          </p:nvSpPr>
          <p:spPr>
            <a:xfrm>
              <a:off x="-1188640" y="6399111"/>
              <a:ext cx="6264696" cy="418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2">
                      <a:lumMod val="75000"/>
                    </a:schemeClr>
                  </a:solidFill>
                  <a:latin typeface="微軟正黑體" pitchFamily="34" charset="-120"/>
                  <a:ea typeface="微軟正黑體" pitchFamily="34" charset="-120"/>
                </a:rPr>
                <a:t>懷孕婦女受調查，該一視同仁嗎？</a:t>
              </a:r>
              <a:endParaRPr lang="zh-TW" altLang="en-US" sz="2000" b="1" dirty="0">
                <a:solidFill>
                  <a:schemeClr val="accent2">
                    <a:lumMod val="75000"/>
                  </a:schemeClr>
                </a:solidFill>
                <a:latin typeface="微軟正黑體" pitchFamily="34" charset="-120"/>
                <a:ea typeface="微軟正黑體" pitchFamily="34" charset="-120"/>
              </a:endParaRPr>
            </a:p>
          </p:txBody>
        </p:sp>
      </p:gr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a:xfrm>
            <a:off x="306314" y="-27384"/>
            <a:ext cx="8229600" cy="1143000"/>
          </a:xfrm>
        </p:spPr>
        <p:txBody>
          <a:bodyPr>
            <a:normAutofit/>
          </a:bodyPr>
          <a:lstStyle/>
          <a:p>
            <a:pPr marL="2159000" algn="l"/>
            <a:r>
              <a:rPr lang="zh-TW" altLang="en-US" sz="2000" dirty="0" smtClean="0">
                <a:solidFill>
                  <a:schemeClr val="accent4">
                    <a:lumMod val="50000"/>
                  </a:schemeClr>
                </a:solidFill>
                <a:latin typeface="微軟正黑體" pitchFamily="34" charset="-120"/>
                <a:ea typeface="微軟正黑體" pitchFamily="34" charset="-120"/>
              </a:rPr>
              <a:t> </a:t>
            </a:r>
            <a:r>
              <a:rPr lang="en-US" altLang="zh-TW" sz="2000" b="1" dirty="0" smtClean="0">
                <a:solidFill>
                  <a:schemeClr val="accent4">
                    <a:lumMod val="50000"/>
                  </a:schemeClr>
                </a:solidFill>
                <a:latin typeface="微軟正黑體" pitchFamily="34" charset="-120"/>
                <a:ea typeface="微軟正黑體" pitchFamily="34" charset="-120"/>
              </a:rPr>
              <a:t/>
            </a:r>
            <a:br>
              <a:rPr lang="en-US" altLang="zh-TW" sz="2000" b="1"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555776" y="620688"/>
            <a:ext cx="6261589" cy="6130909"/>
          </a:xfrm>
        </p:spPr>
        <p:txBody>
          <a:bodyPr vert="horz" wrap="square" lIns="91440" tIns="45720" rIns="91440" bIns="45720" rtlCol="0">
            <a:spAutoFit/>
          </a:bodyPr>
          <a:lstStyle/>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en-US" altLang="zh-TW" sz="1800" b="1" dirty="0">
                <a:solidFill>
                  <a:schemeClr val="accent3">
                    <a:lumMod val="75000"/>
                  </a:schemeClr>
                </a:solidFill>
                <a:latin typeface="微軟正黑體" pitchFamily="34" charset="-120"/>
                <a:ea typeface="微軟正黑體" pitchFamily="34" charset="-120"/>
              </a:rPr>
              <a:t>《 CEDAW》</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en-US" sz="1800" b="1" dirty="0" smtClean="0">
                <a:solidFill>
                  <a:schemeClr val="accent3">
                    <a:lumMod val="75000"/>
                  </a:schemeClr>
                </a:solidFill>
                <a:latin typeface="微軟正黑體" pitchFamily="34" charset="-120"/>
                <a:ea typeface="微軟正黑體" pitchFamily="34" charset="-120"/>
              </a:rPr>
              <a:t>12</a:t>
            </a:r>
            <a:r>
              <a:rPr lang="zh-TW" altLang="en-US" sz="1800" b="1" dirty="0" smtClean="0">
                <a:solidFill>
                  <a:schemeClr val="accent3">
                    <a:lumMod val="75000"/>
                  </a:schemeClr>
                </a:solidFill>
                <a:latin typeface="微軟正黑體" pitchFamily="34" charset="-120"/>
                <a:ea typeface="微軟正黑體" pitchFamily="34" charset="-120"/>
              </a:rPr>
              <a:t>條第</a:t>
            </a:r>
            <a:r>
              <a:rPr lang="en-US" altLang="en-US" sz="1800" b="1" dirty="0" smtClean="0">
                <a:solidFill>
                  <a:schemeClr val="accent3">
                    <a:lumMod val="75000"/>
                  </a:schemeClr>
                </a:solidFill>
                <a:latin typeface="微軟正黑體" pitchFamily="34" charset="-120"/>
                <a:ea typeface="微軟正黑體" pitchFamily="34" charset="-120"/>
              </a:rPr>
              <a:t>1</a:t>
            </a:r>
            <a:r>
              <a:rPr lang="zh-TW" altLang="en-US" sz="1800" b="1" dirty="0" smtClean="0">
                <a:solidFill>
                  <a:schemeClr val="accent3">
                    <a:lumMod val="75000"/>
                  </a:schemeClr>
                </a:solidFill>
                <a:latin typeface="微軟正黑體" pitchFamily="34" charset="-120"/>
                <a:ea typeface="微軟正黑體" pitchFamily="34" charset="-120"/>
              </a:rPr>
              <a:t>、</a:t>
            </a:r>
            <a:r>
              <a:rPr lang="en-US" altLang="zh-TW" sz="1800" b="1" dirty="0" smtClean="0">
                <a:solidFill>
                  <a:schemeClr val="accent3">
                    <a:lumMod val="75000"/>
                  </a:schemeClr>
                </a:solidFill>
                <a:latin typeface="微軟正黑體" pitchFamily="34" charset="-120"/>
                <a:ea typeface="微軟正黑體" pitchFamily="34" charset="-120"/>
              </a:rPr>
              <a:t>2</a:t>
            </a:r>
            <a:r>
              <a:rPr lang="zh-TW" altLang="en-US" sz="1800" b="1" dirty="0" smtClean="0">
                <a:solidFill>
                  <a:schemeClr val="accent3">
                    <a:lumMod val="75000"/>
                  </a:schemeClr>
                </a:solidFill>
                <a:latin typeface="微軟正黑體" pitchFamily="34" charset="-120"/>
                <a:ea typeface="微軟正黑體" pitchFamily="34" charset="-120"/>
              </a:rPr>
              <a:t>項</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締約各國應採取一切適當措施以消除在保健方面對婦女的歧視，保證她們在男女平等的基礎上取得各種包括有關計劃生育的保健服務。儘管有本條第</a:t>
            </a:r>
            <a:r>
              <a:rPr lang="en-US" altLang="en-US" sz="1800" dirty="0" smtClean="0">
                <a:latin typeface="微軟正黑體" pitchFamily="34" charset="-120"/>
                <a:ea typeface="微軟正黑體" pitchFamily="34" charset="-120"/>
              </a:rPr>
              <a:t>1</a:t>
            </a:r>
            <a:r>
              <a:rPr lang="zh-TW" altLang="en-US" sz="1800" dirty="0" smtClean="0">
                <a:latin typeface="微軟正黑體" pitchFamily="34" charset="-120"/>
                <a:ea typeface="微軟正黑體" pitchFamily="34" charset="-120"/>
              </a:rPr>
              <a:t>款的規定，締約各國應保證為婦女提供有關懷孕、分娩和產後期間的適當服務，必要時予以免費，並保證在懷孕和哺乳期間得到充分營養。</a:t>
            </a:r>
            <a:endParaRPr lang="en-US" altLang="zh-TW" sz="1800" dirty="0" smtClean="0">
              <a:latin typeface="微軟正黑體" pitchFamily="34" charset="-120"/>
              <a:ea typeface="微軟正黑體" pitchFamily="34" charset="-120"/>
            </a:endParaRPr>
          </a:p>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en-US" altLang="zh-TW" sz="1800" b="1" dirty="0" smtClean="0">
                <a:solidFill>
                  <a:schemeClr val="accent3">
                    <a:lumMod val="75000"/>
                  </a:schemeClr>
                </a:solidFill>
                <a:latin typeface="微軟正黑體" pitchFamily="34" charset="-120"/>
                <a:ea typeface="微軟正黑體" pitchFamily="34" charset="-120"/>
              </a:rPr>
              <a:t>《CEDAW》</a:t>
            </a:r>
            <a:r>
              <a:rPr lang="zh-TW" altLang="en-US" sz="1800" b="1" dirty="0" smtClean="0">
                <a:solidFill>
                  <a:schemeClr val="accent3">
                    <a:lumMod val="75000"/>
                  </a:schemeClr>
                </a:solidFill>
                <a:latin typeface="微軟正黑體" pitchFamily="34" charset="-120"/>
                <a:ea typeface="微軟正黑體" pitchFamily="34" charset="-120"/>
              </a:rPr>
              <a:t>一般性建議第</a:t>
            </a:r>
            <a:r>
              <a:rPr lang="en-US" altLang="zh-TW" sz="1800" b="1" dirty="0" smtClean="0">
                <a:solidFill>
                  <a:schemeClr val="accent3">
                    <a:lumMod val="75000"/>
                  </a:schemeClr>
                </a:solidFill>
                <a:latin typeface="微軟正黑體" pitchFamily="34" charset="-120"/>
                <a:ea typeface="微軟正黑體" pitchFamily="34" charset="-120"/>
              </a:rPr>
              <a:t>33</a:t>
            </a:r>
            <a:r>
              <a:rPr lang="zh-TW" altLang="en-US" sz="1800" b="1" dirty="0" smtClean="0">
                <a:solidFill>
                  <a:schemeClr val="accent3">
                    <a:lumMod val="75000"/>
                  </a:schemeClr>
                </a:solidFill>
                <a:latin typeface="微軟正黑體" pitchFamily="34" charset="-120"/>
                <a:ea typeface="微軟正黑體" pitchFamily="34" charset="-120"/>
              </a:rPr>
              <a:t>號</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本建議</a:t>
            </a:r>
            <a:r>
              <a:rPr lang="zh-TW" altLang="en-US" sz="1800" dirty="0">
                <a:latin typeface="微軟正黑體" pitchFamily="34" charset="-120"/>
                <a:ea typeface="微軟正黑體" pitchFamily="34" charset="-120"/>
              </a:rPr>
              <a:t>的範圍涵蓋各級司法系統（包括專門和準司法機制）內婦女司法的程式和品質。準司法機制包括公共行政機構或機關採取的一切類似司法機關所採取的</a:t>
            </a:r>
            <a:r>
              <a:rPr lang="zh-TW" altLang="en-US" sz="1800" dirty="0" smtClean="0">
                <a:latin typeface="微軟正黑體" pitchFamily="34" charset="-120"/>
                <a:ea typeface="微軟正黑體" pitchFamily="34" charset="-120"/>
              </a:rPr>
              <a:t>行動。</a:t>
            </a:r>
            <a:endParaRPr lang="zh-TW" altLang="en-US" sz="1800" dirty="0">
              <a:latin typeface="微軟正黑體" pitchFamily="34" charset="-120"/>
              <a:ea typeface="微軟正黑體" pitchFamily="34" charset="-120"/>
            </a:endParaRPr>
          </a:p>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b="1" dirty="0" smtClean="0">
                <a:solidFill>
                  <a:schemeClr val="accent3">
                    <a:lumMod val="75000"/>
                  </a:schemeClr>
                </a:solidFill>
                <a:latin typeface="微軟正黑體" pitchFamily="34" charset="-120"/>
                <a:ea typeface="微軟正黑體" pitchFamily="34" charset="-120"/>
              </a:rPr>
              <a:t>人權事務委員會第</a:t>
            </a:r>
            <a:r>
              <a:rPr lang="en-US" altLang="en-US" sz="1800" b="1" dirty="0" smtClean="0">
                <a:solidFill>
                  <a:schemeClr val="accent3">
                    <a:lumMod val="75000"/>
                  </a:schemeClr>
                </a:solidFill>
                <a:latin typeface="微軟正黑體" pitchFamily="34" charset="-120"/>
                <a:ea typeface="微軟正黑體" pitchFamily="34" charset="-120"/>
              </a:rPr>
              <a:t>4</a:t>
            </a:r>
            <a:r>
              <a:rPr lang="zh-TW" altLang="en-US" sz="1800" b="1" dirty="0" smtClean="0">
                <a:solidFill>
                  <a:schemeClr val="accent3">
                    <a:lumMod val="75000"/>
                  </a:schemeClr>
                </a:solidFill>
                <a:latin typeface="微軟正黑體" pitchFamily="34" charset="-120"/>
                <a:ea typeface="微軟正黑體" pitchFamily="34" charset="-120"/>
              </a:rPr>
              <a:t>號一般性建議第</a:t>
            </a:r>
            <a:r>
              <a:rPr lang="en-US" altLang="en-US" sz="1800" b="1" dirty="0" smtClean="0">
                <a:solidFill>
                  <a:schemeClr val="accent3">
                    <a:lumMod val="75000"/>
                  </a:schemeClr>
                </a:solidFill>
                <a:latin typeface="微軟正黑體" pitchFamily="34" charset="-120"/>
                <a:ea typeface="微軟正黑體" pitchFamily="34" charset="-120"/>
              </a:rPr>
              <a:t>2</a:t>
            </a:r>
            <a:r>
              <a:rPr lang="zh-TW" altLang="en-US" sz="1800" b="1" dirty="0" smtClean="0">
                <a:solidFill>
                  <a:schemeClr val="accent3">
                    <a:lumMod val="75000"/>
                  </a:schemeClr>
                </a:solidFill>
                <a:latin typeface="微軟正黑體" pitchFamily="34" charset="-120"/>
                <a:ea typeface="微軟正黑體" pitchFamily="34" charset="-120"/>
              </a:rPr>
              <a:t>段</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公政公約</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第</a:t>
            </a:r>
            <a:r>
              <a:rPr lang="en-US" altLang="en-US" sz="1800" dirty="0" smtClean="0">
                <a:latin typeface="微軟正黑體" pitchFamily="34" charset="-120"/>
                <a:ea typeface="微軟正黑體" pitchFamily="34" charset="-120"/>
              </a:rPr>
              <a:t>3</a:t>
            </a:r>
            <a:r>
              <a:rPr lang="zh-TW" altLang="en-US" sz="1800" dirty="0" smtClean="0">
                <a:latin typeface="微軟正黑體" pitchFamily="34" charset="-120"/>
                <a:ea typeface="微軟正黑體" pitchFamily="34" charset="-120"/>
              </a:rPr>
              <a:t>條性別平等之精神，對於性別平等，國家不僅需要求採取保障措施，還應要求保證積極享有權利的正面行動。亦即不能單憑立法來完成，更需要確認在法律保護措施以外，還可採取何種措施，以落實該條規定之明確積極義務。</a:t>
            </a:r>
          </a:p>
          <a:p>
            <a:pPr marL="0" indent="266700" algn="just">
              <a:buNone/>
            </a:pPr>
            <a:endParaRPr lang="en-US" altLang="zh-TW" sz="1800" dirty="0" smtClean="0">
              <a:latin typeface="微軟正黑體" pitchFamily="34" charset="-120"/>
              <a:ea typeface="微軟正黑體" pitchFamily="34" charset="-120"/>
            </a:endParaRPr>
          </a:p>
        </p:txBody>
      </p:sp>
      <p:sp>
        <p:nvSpPr>
          <p:cNvPr id="9" name="文字方塊 8"/>
          <p:cNvSpPr txBox="1"/>
          <p:nvPr/>
        </p:nvSpPr>
        <p:spPr>
          <a:xfrm>
            <a:off x="8501090" y="6000768"/>
            <a:ext cx="301686" cy="369332"/>
          </a:xfrm>
          <a:prstGeom prst="rect">
            <a:avLst/>
          </a:prstGeom>
          <a:noFill/>
        </p:spPr>
        <p:txBody>
          <a:bodyPr wrap="none" rtlCol="0">
            <a:spAutoFit/>
          </a:bodyPr>
          <a:lstStyle/>
          <a:p>
            <a:r>
              <a:rPr lang="en-US" altLang="zh-TW" dirty="0" smtClean="0"/>
              <a:t>6</a:t>
            </a:r>
            <a:endParaRPr lang="zh-TW" altLang="en-US" dirty="0"/>
          </a:p>
        </p:txBody>
      </p:sp>
      <p:grpSp>
        <p:nvGrpSpPr>
          <p:cNvPr id="10" name="群組 9"/>
          <p:cNvGrpSpPr/>
          <p:nvPr/>
        </p:nvGrpSpPr>
        <p:grpSpPr>
          <a:xfrm>
            <a:off x="-1188640" y="3857589"/>
            <a:ext cx="6264696" cy="2982754"/>
            <a:chOff x="-1188640" y="3857589"/>
            <a:chExt cx="6264696" cy="2982754"/>
          </a:xfrm>
        </p:grpSpPr>
        <p:sp>
          <p:nvSpPr>
            <p:cNvPr id="11" name="手繪多邊形: 圖案 4">
              <a:extLst>
                <a:ext uri="{FF2B5EF4-FFF2-40B4-BE49-F238E27FC236}">
                  <a16:creationId xmlns:a16="http://schemas.microsoft.com/office/drawing/2014/main" id="{B2F0A1A6-B4C7-4DFB-833A-5692B1440A86}"/>
                </a:ext>
              </a:extLst>
            </p:cNvPr>
            <p:cNvSpPr/>
            <p:nvPr/>
          </p:nvSpPr>
          <p:spPr>
            <a:xfrm>
              <a:off x="0" y="385758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文字方塊 11"/>
            <p:cNvSpPr txBox="1"/>
            <p:nvPr/>
          </p:nvSpPr>
          <p:spPr>
            <a:xfrm>
              <a:off x="0" y="4428401"/>
              <a:ext cx="1854218" cy="584775"/>
            </a:xfrm>
            <a:prstGeom prst="rect">
              <a:avLst/>
            </a:prstGeom>
            <a:noFill/>
          </p:spPr>
          <p:txBody>
            <a:bodyPr wrap="square" rtlCol="0">
              <a:spAutoFit/>
            </a:bodyPr>
            <a:lstStyle/>
            <a:p>
              <a:r>
                <a:rPr lang="zh-TW" altLang="en-US" sz="3200" b="1" dirty="0" smtClean="0">
                  <a:solidFill>
                    <a:schemeClr val="bg1">
                      <a:lumMod val="75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bg1">
                      <a:lumMod val="75000"/>
                    </a:schemeClr>
                  </a:solidFill>
                  <a:latin typeface="微軟正黑體" panose="020B0604030504040204" pitchFamily="34" charset="-120"/>
                  <a:ea typeface="微軟正黑體" panose="020B0604030504040204" pitchFamily="34" charset="-120"/>
                </a:rPr>
                <a:t>1</a:t>
              </a:r>
              <a:endParaRPr lang="zh-TW" altLang="en-US" sz="3200" b="1" dirty="0">
                <a:solidFill>
                  <a:schemeClr val="bg1">
                    <a:lumMod val="75000"/>
                  </a:schemeClr>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188640" y="6399111"/>
              <a:ext cx="6264696" cy="418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2">
                      <a:lumMod val="75000"/>
                    </a:schemeClr>
                  </a:solidFill>
                  <a:latin typeface="微軟正黑體" pitchFamily="34" charset="-120"/>
                  <a:ea typeface="微軟正黑體" pitchFamily="34" charset="-120"/>
                </a:rPr>
                <a:t>懷孕婦女受調查，該一視同仁嗎？</a:t>
              </a:r>
              <a:endParaRPr lang="zh-TW" altLang="en-US" sz="2000" b="1" dirty="0">
                <a:solidFill>
                  <a:schemeClr val="accent2">
                    <a:lumMod val="75000"/>
                  </a:schemeClr>
                </a:solidFill>
                <a:latin typeface="微軟正黑體" pitchFamily="34" charset="-120"/>
                <a:ea typeface="微軟正黑體" pitchFamily="34" charset="-120"/>
              </a:endParaRPr>
            </a:p>
          </p:txBody>
        </p:sp>
      </p:gr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en-US" altLang="zh-TW" sz="2000" b="1" dirty="0" smtClean="0">
                <a:solidFill>
                  <a:schemeClr val="accent4">
                    <a:lumMod val="50000"/>
                  </a:schemeClr>
                </a:solidFill>
                <a:latin typeface="微軟正黑體" pitchFamily="34" charset="-120"/>
                <a:ea typeface="微軟正黑體" pitchFamily="34" charset="-120"/>
              </a:rPr>
              <a:t/>
            </a:r>
            <a:br>
              <a:rPr lang="en-US" altLang="zh-TW" sz="2000" b="1"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714612" y="1212955"/>
            <a:ext cx="5786478" cy="5133713"/>
          </a:xfrm>
        </p:spPr>
        <p:txBody>
          <a:bodyPr vert="horz" wrap="square" lIns="91440" tIns="45720" rIns="91440" bIns="45720" rtlCol="0">
            <a:spAutoFit/>
          </a:bodyPr>
          <a:lstStyle/>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b="1" dirty="0" smtClean="0">
                <a:solidFill>
                  <a:schemeClr val="accent3">
                    <a:lumMod val="75000"/>
                  </a:schemeClr>
                </a:solidFill>
                <a:latin typeface="微軟正黑體" pitchFamily="34" charset="-120"/>
                <a:ea typeface="微軟正黑體" pitchFamily="34" charset="-120"/>
              </a:rPr>
              <a:t>經社文委員會第</a:t>
            </a:r>
            <a:r>
              <a:rPr lang="en-US" altLang="en-US" sz="1800" b="1" dirty="0" smtClean="0">
                <a:solidFill>
                  <a:schemeClr val="accent3">
                    <a:lumMod val="75000"/>
                  </a:schemeClr>
                </a:solidFill>
                <a:latin typeface="微軟正黑體" pitchFamily="34" charset="-120"/>
                <a:ea typeface="微軟正黑體" pitchFamily="34" charset="-120"/>
              </a:rPr>
              <a:t>16</a:t>
            </a:r>
            <a:r>
              <a:rPr lang="zh-TW" altLang="en-US" sz="1800" b="1" dirty="0" smtClean="0">
                <a:solidFill>
                  <a:schemeClr val="accent3">
                    <a:lumMod val="75000"/>
                  </a:schemeClr>
                </a:solidFill>
                <a:latin typeface="微軟正黑體" pitchFamily="34" charset="-120"/>
                <a:ea typeface="微軟正黑體" pitchFamily="34" charset="-120"/>
              </a:rPr>
              <a:t>號一般性建議第</a:t>
            </a:r>
            <a:r>
              <a:rPr lang="en-US" altLang="en-US" sz="1800" b="1" dirty="0" smtClean="0">
                <a:solidFill>
                  <a:schemeClr val="accent3">
                    <a:lumMod val="75000"/>
                  </a:schemeClr>
                </a:solidFill>
                <a:latin typeface="微軟正黑體" pitchFamily="34" charset="-120"/>
                <a:ea typeface="微軟正黑體" pitchFamily="34" charset="-120"/>
              </a:rPr>
              <a:t>7</a:t>
            </a:r>
            <a:r>
              <a:rPr lang="zh-TW" altLang="en-US" sz="1800" b="1" dirty="0" smtClean="0">
                <a:solidFill>
                  <a:schemeClr val="accent3">
                    <a:lumMod val="75000"/>
                  </a:schemeClr>
                </a:solidFill>
                <a:latin typeface="微軟正黑體" pitchFamily="34" charset="-120"/>
                <a:ea typeface="微軟正黑體" pitchFamily="34" charset="-120"/>
              </a:rPr>
              <a:t>段</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法律的</a:t>
            </a:r>
            <a:r>
              <a:rPr lang="en-US" altLang="en-US"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或形式的</a:t>
            </a:r>
            <a:r>
              <a:rPr lang="en-US" altLang="en-US"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平等及實際的</a:t>
            </a:r>
            <a:r>
              <a:rPr lang="en-US" altLang="en-US"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或實質的</a:t>
            </a:r>
            <a:r>
              <a:rPr lang="en-US" altLang="en-US"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平等是兩種不同、但相互關聯的理念。書面正式承認的平等認為，如果法律或政策以中立的方式對待男性和婦女，平等也就實現了。比這更進一步的是，實質性的平等包括法律、政策和慣例所產生的影響，並且保證這些法律、政策和慣例不是要維持、而是要改善某些群體所處的固有劣勢地位。</a:t>
            </a:r>
            <a:endParaRPr lang="en-US" altLang="zh-TW" sz="1800" dirty="0" smtClean="0">
              <a:latin typeface="微軟正黑體" pitchFamily="34" charset="-120"/>
              <a:ea typeface="微軟正黑體" pitchFamily="34" charset="-120"/>
            </a:endParaRPr>
          </a:p>
          <a:p>
            <a:pPr marL="0" indent="266700" algn="just">
              <a:buNone/>
            </a:pPr>
            <a:endParaRPr lang="zh-TW" altLang="en-US" sz="1800" dirty="0" smtClean="0">
              <a:latin typeface="微軟正黑體" pitchFamily="34" charset="-120"/>
              <a:ea typeface="微軟正黑體" pitchFamily="34" charset="-120"/>
            </a:endParaRPr>
          </a:p>
          <a:p>
            <a:pPr marL="0" indent="266700" algn="just">
              <a:buNone/>
            </a:pP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法務部廉政署辦理肅貪案件落實人權保障注意事項</a:t>
            </a: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en-US" sz="1800" b="1" dirty="0" smtClean="0">
                <a:solidFill>
                  <a:schemeClr val="accent3">
                    <a:lumMod val="75000"/>
                  </a:schemeClr>
                </a:solidFill>
                <a:latin typeface="微軟正黑體" pitchFamily="34" charset="-120"/>
                <a:ea typeface="微軟正黑體" pitchFamily="34" charset="-120"/>
              </a:rPr>
              <a:t>15</a:t>
            </a:r>
            <a:r>
              <a:rPr lang="zh-TW" altLang="en-US" sz="1800" b="1" dirty="0" smtClean="0">
                <a:solidFill>
                  <a:schemeClr val="accent3">
                    <a:lumMod val="75000"/>
                  </a:schemeClr>
                </a:solidFill>
                <a:latin typeface="微軟正黑體" pitchFamily="34" charset="-120"/>
                <a:ea typeface="微軟正黑體" pitchFamily="34" charset="-120"/>
              </a:rPr>
              <a:t>條及第</a:t>
            </a:r>
            <a:r>
              <a:rPr lang="en-US" altLang="en-US" sz="1800" b="1" dirty="0" smtClean="0">
                <a:solidFill>
                  <a:schemeClr val="accent3">
                    <a:lumMod val="75000"/>
                  </a:schemeClr>
                </a:solidFill>
                <a:latin typeface="微軟正黑體" pitchFamily="34" charset="-120"/>
                <a:ea typeface="微軟正黑體" pitchFamily="34" charset="-120"/>
              </a:rPr>
              <a:t>25</a:t>
            </a:r>
            <a:r>
              <a:rPr lang="zh-TW" altLang="en-US" sz="1800" b="1" dirty="0" smtClean="0">
                <a:solidFill>
                  <a:schemeClr val="accent3">
                    <a:lumMod val="75000"/>
                  </a:schemeClr>
                </a:solidFill>
                <a:latin typeface="微軟正黑體" pitchFamily="34" charset="-120"/>
                <a:ea typeface="微軟正黑體" pitchFamily="34" charset="-120"/>
              </a:rPr>
              <a:t>條第</a:t>
            </a:r>
            <a:r>
              <a:rPr lang="en-US" altLang="en-US" sz="1800" b="1" dirty="0" smtClean="0">
                <a:solidFill>
                  <a:schemeClr val="accent3">
                    <a:lumMod val="75000"/>
                  </a:schemeClr>
                </a:solidFill>
                <a:latin typeface="微軟正黑體" pitchFamily="34" charset="-120"/>
                <a:ea typeface="微軟正黑體" pitchFamily="34" charset="-120"/>
              </a:rPr>
              <a:t>1</a:t>
            </a:r>
            <a:r>
              <a:rPr lang="zh-TW" altLang="en-US" sz="1800" b="1" dirty="0" smtClean="0">
                <a:solidFill>
                  <a:schemeClr val="accent3">
                    <a:lumMod val="75000"/>
                  </a:schemeClr>
                </a:solidFill>
                <a:latin typeface="微軟正黑體" pitchFamily="34" charset="-120"/>
                <a:ea typeface="微軟正黑體" pitchFamily="34" charset="-120"/>
              </a:rPr>
              <a:t>項</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受調查人為懷孕婦女、兒童或少年時，應考量其身心狀態，採取溫和的調查方式。</a:t>
            </a: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廉政官詢問被告、犯罪嫌疑人或證人，應予充分陳述之機會，必要時，提供茶水，給予適時休息。遇有誤餐情形，應提供餐點給予時間用餐。</a:t>
            </a:r>
          </a:p>
        </p:txBody>
      </p:sp>
      <p:sp>
        <p:nvSpPr>
          <p:cNvPr id="9" name="文字方塊 8"/>
          <p:cNvSpPr txBox="1"/>
          <p:nvPr/>
        </p:nvSpPr>
        <p:spPr>
          <a:xfrm>
            <a:off x="8501090" y="6000768"/>
            <a:ext cx="301686" cy="369332"/>
          </a:xfrm>
          <a:prstGeom prst="rect">
            <a:avLst/>
          </a:prstGeom>
          <a:noFill/>
        </p:spPr>
        <p:txBody>
          <a:bodyPr wrap="none" rtlCol="0">
            <a:spAutoFit/>
          </a:bodyPr>
          <a:lstStyle/>
          <a:p>
            <a:r>
              <a:rPr lang="en-US" altLang="zh-TW" dirty="0" smtClean="0"/>
              <a:t>7</a:t>
            </a:r>
            <a:endParaRPr lang="zh-TW" altLang="en-US" dirty="0"/>
          </a:p>
        </p:txBody>
      </p:sp>
      <p:grpSp>
        <p:nvGrpSpPr>
          <p:cNvPr id="10" name="群組 9"/>
          <p:cNvGrpSpPr/>
          <p:nvPr/>
        </p:nvGrpSpPr>
        <p:grpSpPr>
          <a:xfrm>
            <a:off x="-1188640" y="3857589"/>
            <a:ext cx="6264696" cy="2982754"/>
            <a:chOff x="-1188640" y="3857589"/>
            <a:chExt cx="6264696" cy="2982754"/>
          </a:xfrm>
        </p:grpSpPr>
        <p:sp>
          <p:nvSpPr>
            <p:cNvPr id="11" name="手繪多邊形: 圖案 4">
              <a:extLst>
                <a:ext uri="{FF2B5EF4-FFF2-40B4-BE49-F238E27FC236}">
                  <a16:creationId xmlns:a16="http://schemas.microsoft.com/office/drawing/2014/main" id="{B2F0A1A6-B4C7-4DFB-833A-5692B1440A86}"/>
                </a:ext>
              </a:extLst>
            </p:cNvPr>
            <p:cNvSpPr/>
            <p:nvPr/>
          </p:nvSpPr>
          <p:spPr>
            <a:xfrm>
              <a:off x="0" y="385758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文字方塊 11"/>
            <p:cNvSpPr txBox="1"/>
            <p:nvPr/>
          </p:nvSpPr>
          <p:spPr>
            <a:xfrm>
              <a:off x="0" y="4428401"/>
              <a:ext cx="1854218" cy="584775"/>
            </a:xfrm>
            <a:prstGeom prst="rect">
              <a:avLst/>
            </a:prstGeom>
            <a:noFill/>
          </p:spPr>
          <p:txBody>
            <a:bodyPr wrap="square" rtlCol="0">
              <a:spAutoFit/>
            </a:bodyPr>
            <a:lstStyle/>
            <a:p>
              <a:r>
                <a:rPr lang="zh-TW" altLang="en-US" sz="3200" b="1" dirty="0" smtClean="0">
                  <a:solidFill>
                    <a:schemeClr val="bg1">
                      <a:lumMod val="75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bg1">
                      <a:lumMod val="75000"/>
                    </a:schemeClr>
                  </a:solidFill>
                  <a:latin typeface="微軟正黑體" panose="020B0604030504040204" pitchFamily="34" charset="-120"/>
                  <a:ea typeface="微軟正黑體" panose="020B0604030504040204" pitchFamily="34" charset="-120"/>
                </a:rPr>
                <a:t>1</a:t>
              </a:r>
              <a:endParaRPr lang="zh-TW" altLang="en-US" sz="3200" b="1" dirty="0">
                <a:solidFill>
                  <a:schemeClr val="bg1">
                    <a:lumMod val="75000"/>
                  </a:schemeClr>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188640" y="6399111"/>
              <a:ext cx="6264696" cy="418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2">
                      <a:lumMod val="75000"/>
                    </a:schemeClr>
                  </a:solidFill>
                  <a:latin typeface="微軟正黑體" pitchFamily="34" charset="-120"/>
                  <a:ea typeface="微軟正黑體" pitchFamily="34" charset="-120"/>
                </a:rPr>
                <a:t>懷孕婦女受調查，該一視同仁嗎？</a:t>
              </a:r>
              <a:endParaRPr lang="zh-TW" altLang="en-US" sz="2000" b="1" dirty="0">
                <a:solidFill>
                  <a:schemeClr val="accent2">
                    <a:lumMod val="75000"/>
                  </a:schemeClr>
                </a:solidFill>
                <a:latin typeface="微軟正黑體" pitchFamily="34" charset="-120"/>
                <a:ea typeface="微軟正黑體" pitchFamily="34" charset="-120"/>
              </a:endParaRPr>
            </a:p>
          </p:txBody>
        </p:sp>
      </p:gr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srcRect/>
          <a:stretch>
            <a:fillRect/>
          </a:stretch>
        </p:blipFill>
        <p:spPr bwMode="auto">
          <a:xfrm rot="10800000">
            <a:off x="-27847" y="120531"/>
            <a:ext cx="9144000" cy="6907386"/>
          </a:xfrm>
          <a:prstGeom prst="rect">
            <a:avLst/>
          </a:prstGeom>
          <a:noFill/>
        </p:spPr>
      </p:pic>
      <p:sp>
        <p:nvSpPr>
          <p:cNvPr id="7" name="橢圓 6"/>
          <p:cNvSpPr/>
          <p:nvPr/>
        </p:nvSpPr>
        <p:spPr>
          <a:xfrm>
            <a:off x="3778244" y="1954202"/>
            <a:ext cx="857256" cy="857256"/>
          </a:xfrm>
          <a:prstGeom prst="ellipse">
            <a:avLst/>
          </a:prstGeom>
          <a:solidFill>
            <a:srgbClr val="E5F6D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2008758" y="2149620"/>
            <a:ext cx="6186309" cy="1308050"/>
          </a:xfrm>
          <a:prstGeom prst="rect">
            <a:avLst/>
          </a:prstGeom>
          <a:noFill/>
        </p:spPr>
        <p:txBody>
          <a:bodyPr wrap="none" rtlCol="0">
            <a:spAutoFit/>
          </a:bodyPr>
          <a:lstStyle/>
          <a:p>
            <a:pPr algn="ctr">
              <a:spcAft>
                <a:spcPts val="1800"/>
              </a:spcAft>
            </a:pPr>
            <a:r>
              <a:rPr lang="zh-TW" altLang="en-US" sz="2800" dirty="0" smtClean="0">
                <a:solidFill>
                  <a:schemeClr val="tx1">
                    <a:lumMod val="75000"/>
                    <a:lumOff val="25000"/>
                  </a:schemeClr>
                </a:solidFill>
                <a:latin typeface="微軟正黑體" pitchFamily="34" charset="-120"/>
                <a:ea typeface="微軟正黑體" pitchFamily="34" charset="-120"/>
              </a:rPr>
              <a:t>案例二</a:t>
            </a:r>
            <a:endParaRPr lang="en-US" altLang="zh-TW" sz="2800" dirty="0" smtClean="0">
              <a:solidFill>
                <a:schemeClr val="tx1">
                  <a:lumMod val="75000"/>
                  <a:lumOff val="25000"/>
                </a:schemeClr>
              </a:solidFill>
              <a:latin typeface="微軟正黑體" pitchFamily="34" charset="-120"/>
              <a:ea typeface="微軟正黑體" pitchFamily="34" charset="-120"/>
            </a:endParaRPr>
          </a:p>
          <a:p>
            <a:pPr algn="ctr"/>
            <a:r>
              <a:rPr lang="zh-TW" altLang="en-US" sz="3600" dirty="0" smtClean="0">
                <a:solidFill>
                  <a:schemeClr val="tx1">
                    <a:lumMod val="75000"/>
                    <a:lumOff val="25000"/>
                  </a:schemeClr>
                </a:solidFill>
                <a:latin typeface="微軟正黑體" pitchFamily="34" charset="-120"/>
                <a:ea typeface="微軟正黑體" pitchFamily="34" charset="-120"/>
              </a:rPr>
              <a:t>搜索婦女身體，誰都可以嗎？</a:t>
            </a:r>
            <a:endParaRPr lang="zh-TW" altLang="en-US" sz="3600" dirty="0">
              <a:solidFill>
                <a:schemeClr val="tx1">
                  <a:lumMod val="75000"/>
                  <a:lumOff val="25000"/>
                </a:schemeClr>
              </a:solidFill>
              <a:latin typeface="微軟正黑體" pitchFamily="34" charset="-120"/>
              <a:ea typeface="微軟正黑體" pitchFamily="34" charset="-120"/>
            </a:endParaRPr>
          </a:p>
        </p:txBody>
      </p:sp>
      <p:grpSp>
        <p:nvGrpSpPr>
          <p:cNvPr id="8" name="群組 7">
            <a:extLst>
              <a:ext uri="{FF2B5EF4-FFF2-40B4-BE49-F238E27FC236}">
                <a16:creationId xmlns:a16="http://schemas.microsoft.com/office/drawing/2014/main" id="{97333015-B97A-469B-930C-05A65D53EB5E}"/>
              </a:ext>
            </a:extLst>
          </p:cNvPr>
          <p:cNvGrpSpPr/>
          <p:nvPr/>
        </p:nvGrpSpPr>
        <p:grpSpPr>
          <a:xfrm rot="17952444">
            <a:off x="-4270666" y="2110316"/>
            <a:ext cx="7074522" cy="6804000"/>
            <a:chOff x="2520755" y="86451"/>
            <a:chExt cx="7074522" cy="6804000"/>
          </a:xfrm>
        </p:grpSpPr>
        <p:sp>
          <p:nvSpPr>
            <p:cNvPr id="9" name="橢圓 8">
              <a:extLst>
                <a:ext uri="{FF2B5EF4-FFF2-40B4-BE49-F238E27FC236}">
                  <a16:creationId xmlns:a16="http://schemas.microsoft.com/office/drawing/2014/main" id="{5A75612E-9104-40F2-9057-898E4B67B637}"/>
                </a:ext>
              </a:extLst>
            </p:cNvPr>
            <p:cNvSpPr/>
            <p:nvPr/>
          </p:nvSpPr>
          <p:spPr>
            <a:xfrm>
              <a:off x="3108000" y="441000"/>
              <a:ext cx="5976000" cy="59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手繪多邊形: 圖案 3">
              <a:extLst>
                <a:ext uri="{FF2B5EF4-FFF2-40B4-BE49-F238E27FC236}">
                  <a16:creationId xmlns:a16="http://schemas.microsoft.com/office/drawing/2014/main" id="{4B80747F-96B2-42B6-89BD-7EBD24C4EC5B}"/>
                </a:ext>
              </a:extLst>
            </p:cNvPr>
            <p:cNvSpPr/>
            <p:nvPr/>
          </p:nvSpPr>
          <p:spPr>
            <a:xfrm>
              <a:off x="6152008" y="41013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手繪多邊形: 圖案 4">
              <a:extLst>
                <a:ext uri="{FF2B5EF4-FFF2-40B4-BE49-F238E27FC236}">
                  <a16:creationId xmlns:a16="http://schemas.microsoft.com/office/drawing/2014/main" id="{B2F0A1A6-B4C7-4DFB-833A-5692B1440A86}"/>
                </a:ext>
              </a:extLst>
            </p:cNvPr>
            <p:cNvSpPr/>
            <p:nvPr/>
          </p:nvSpPr>
          <p:spPr>
            <a:xfrm rot="3600000">
              <a:off x="6818768" y="236791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手繪多邊形: 圖案 5">
              <a:extLst>
                <a:ext uri="{FF2B5EF4-FFF2-40B4-BE49-F238E27FC236}">
                  <a16:creationId xmlns:a16="http://schemas.microsoft.com/office/drawing/2014/main" id="{770117A0-1E5D-4E37-81DA-EBFDC7BCDB22}"/>
                </a:ext>
              </a:extLst>
            </p:cNvPr>
            <p:cNvSpPr/>
            <p:nvPr/>
          </p:nvSpPr>
          <p:spPr>
            <a:xfrm rot="7200000">
              <a:off x="5470225" y="394464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3" name="手繪多邊形: 圖案 6">
              <a:extLst>
                <a:ext uri="{FF2B5EF4-FFF2-40B4-BE49-F238E27FC236}">
                  <a16:creationId xmlns:a16="http://schemas.microsoft.com/office/drawing/2014/main" id="{2E515901-5806-4869-9AF5-14C10F450ACD}"/>
                </a:ext>
              </a:extLst>
            </p:cNvPr>
            <p:cNvSpPr/>
            <p:nvPr/>
          </p:nvSpPr>
          <p:spPr>
            <a:xfrm rot="10800000">
              <a:off x="3434473" y="3552284"/>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4" name="手繪多邊形: 圖案 7">
              <a:extLst>
                <a:ext uri="{FF2B5EF4-FFF2-40B4-BE49-F238E27FC236}">
                  <a16:creationId xmlns:a16="http://schemas.microsoft.com/office/drawing/2014/main" id="{249FD60D-0617-42B3-80DA-2F24CAEA420E}"/>
                </a:ext>
              </a:extLst>
            </p:cNvPr>
            <p:cNvSpPr/>
            <p:nvPr/>
          </p:nvSpPr>
          <p:spPr>
            <a:xfrm rot="14400000">
              <a:off x="2727000" y="1606603"/>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5" name="手繪多邊形: 圖案 8">
              <a:extLst>
                <a:ext uri="{FF2B5EF4-FFF2-40B4-BE49-F238E27FC236}">
                  <a16:creationId xmlns:a16="http://schemas.microsoft.com/office/drawing/2014/main" id="{E10040AC-5195-40EC-BF94-4D76FA8861EE}"/>
                </a:ext>
              </a:extLst>
            </p:cNvPr>
            <p:cNvSpPr/>
            <p:nvPr/>
          </p:nvSpPr>
          <p:spPr>
            <a:xfrm rot="18000000">
              <a:off x="4083479" y="4286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6" name="橢圓 15">
              <a:extLst>
                <a:ext uri="{FF2B5EF4-FFF2-40B4-BE49-F238E27FC236}">
                  <a16:creationId xmlns:a16="http://schemas.microsoft.com/office/drawing/2014/main" id="{CA8EBCFF-5CE2-4AB4-88EC-551D5A6A563B}"/>
                </a:ext>
              </a:extLst>
            </p:cNvPr>
            <p:cNvSpPr>
              <a:spLocks noChangeAspect="1"/>
            </p:cNvSpPr>
            <p:nvPr/>
          </p:nvSpPr>
          <p:spPr>
            <a:xfrm>
              <a:off x="5211223" y="2619474"/>
              <a:ext cx="1606035" cy="1606035"/>
            </a:xfrm>
            <a:prstGeom prst="ellipse">
              <a:avLst/>
            </a:prstGeom>
            <a:solidFill>
              <a:schemeClr val="accent1">
                <a:lumMod val="5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案例名稱</a:t>
              </a:r>
              <a:endParaRPr kumimoji="0" lang="zh-TW" altLang="en-US" sz="2800"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endParaRPr>
            </a:p>
          </p:txBody>
        </p:sp>
        <p:sp>
          <p:nvSpPr>
            <p:cNvPr id="17" name="圓形: 空心 10">
              <a:extLst>
                <a:ext uri="{FF2B5EF4-FFF2-40B4-BE49-F238E27FC236}">
                  <a16:creationId xmlns:a16="http://schemas.microsoft.com/office/drawing/2014/main" id="{B5312DE5-F3EC-426A-A4A8-DD8F4EE19597}"/>
                </a:ext>
              </a:extLst>
            </p:cNvPr>
            <p:cNvSpPr/>
            <p:nvPr/>
          </p:nvSpPr>
          <p:spPr>
            <a:xfrm>
              <a:off x="2662298" y="86451"/>
              <a:ext cx="6804000" cy="6804000"/>
            </a:xfrm>
            <a:prstGeom prst="donut">
              <a:avLst>
                <a:gd name="adj" fmla="val 305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 name="文字方塊 17">
              <a:extLst>
                <a:ext uri="{FF2B5EF4-FFF2-40B4-BE49-F238E27FC236}">
                  <a16:creationId xmlns:a16="http://schemas.microsoft.com/office/drawing/2014/main" id="{0096C264-D031-4EE7-9A47-E3948032B2D2}"/>
                </a:ext>
              </a:extLst>
            </p:cNvPr>
            <p:cNvSpPr txBox="1"/>
            <p:nvPr/>
          </p:nvSpPr>
          <p:spPr>
            <a:xfrm rot="17684498">
              <a:off x="6259439" y="1126820"/>
              <a:ext cx="1910405"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rPr>
                <a:t>案例內容</a:t>
              </a:r>
              <a:endPar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故事</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爭點</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解析及規範</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19" name="文字方塊 18">
              <a:extLst>
                <a:ext uri="{FF2B5EF4-FFF2-40B4-BE49-F238E27FC236}">
                  <a16:creationId xmlns:a16="http://schemas.microsoft.com/office/drawing/2014/main" id="{3D4076AC-2153-4DE4-AC2E-46F3885523B8}"/>
                </a:ext>
              </a:extLst>
            </p:cNvPr>
            <p:cNvSpPr txBox="1"/>
            <p:nvPr/>
          </p:nvSpPr>
          <p:spPr>
            <a:xfrm rot="21599999">
              <a:off x="7437140" y="3008255"/>
              <a:ext cx="191040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1.</a:t>
              </a:r>
              <a:r>
                <a:rPr kumimoji="0" lang="zh-TW" altLang="en-US"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懷孕婦女受調查，該一視同仁嗎</a:t>
              </a: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0" name="文字方塊 19">
              <a:extLst>
                <a:ext uri="{FF2B5EF4-FFF2-40B4-BE49-F238E27FC236}">
                  <a16:creationId xmlns:a16="http://schemas.microsoft.com/office/drawing/2014/main" id="{2A031700-1B04-449C-8780-E2826236EC3D}"/>
                </a:ext>
              </a:extLst>
            </p:cNvPr>
            <p:cNvSpPr txBox="1"/>
            <p:nvPr/>
          </p:nvSpPr>
          <p:spPr>
            <a:xfrm rot="2454133">
              <a:off x="6203075" y="4790047"/>
              <a:ext cx="1865100" cy="11079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搜索婦女身體，誰都可以嗎</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1" name="文字方塊 20">
              <a:extLst>
                <a:ext uri="{FF2B5EF4-FFF2-40B4-BE49-F238E27FC236}">
                  <a16:creationId xmlns:a16="http://schemas.microsoft.com/office/drawing/2014/main" id="{FECCCAB3-FE7C-4395-BAAA-8BFC62FF6543}"/>
                </a:ext>
              </a:extLst>
            </p:cNvPr>
            <p:cNvSpPr txBox="1"/>
            <p:nvPr/>
          </p:nvSpPr>
          <p:spPr>
            <a:xfrm rot="6341056">
              <a:off x="4152142" y="5070267"/>
              <a:ext cx="188788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3.</a:t>
              </a:r>
              <a:r>
                <a:rPr kumimoji="0" lang="zh-TW" altLang="en-US"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女生沒力氣，男生會生氣</a:t>
              </a: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2" name="文字方塊 21">
              <a:extLst>
                <a:ext uri="{FF2B5EF4-FFF2-40B4-BE49-F238E27FC236}">
                  <a16:creationId xmlns:a16="http://schemas.microsoft.com/office/drawing/2014/main" id="{B263C47D-27F3-4C8D-886C-CFA5E860A655}"/>
                </a:ext>
              </a:extLst>
            </p:cNvPr>
            <p:cNvSpPr txBox="1"/>
            <p:nvPr/>
          </p:nvSpPr>
          <p:spPr>
            <a:xfrm rot="10434283">
              <a:off x="3014241" y="3016308"/>
              <a:ext cx="1770170"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4.</a:t>
              </a: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夫妻本一家，你的就是我的</a:t>
              </a: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3" name="文字方塊 22">
              <a:extLst>
                <a:ext uri="{FF2B5EF4-FFF2-40B4-BE49-F238E27FC236}">
                  <a16:creationId xmlns:a16="http://schemas.microsoft.com/office/drawing/2014/main" id="{320BDE32-62FB-45C9-9F30-3073506DAB2E}"/>
                </a:ext>
              </a:extLst>
            </p:cNvPr>
            <p:cNvSpPr txBox="1"/>
            <p:nvPr/>
          </p:nvSpPr>
          <p:spPr>
            <a:xfrm rot="14400000">
              <a:off x="4147665" y="1076175"/>
              <a:ext cx="1828236"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a:t>
              </a:r>
              <a:r>
                <a:rPr lang="zh-TW" altLang="en-US"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餐與決策有機會，性別比例應保障</a:t>
              </a: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4" name="手繪多邊形: 圖案 17">
              <a:extLst>
                <a:ext uri="{FF2B5EF4-FFF2-40B4-BE49-F238E27FC236}">
                  <a16:creationId xmlns:a16="http://schemas.microsoft.com/office/drawing/2014/main" id="{F9ED8F19-F943-423E-974E-0E67D3E90121}"/>
                </a:ext>
              </a:extLst>
            </p:cNvPr>
            <p:cNvSpPr/>
            <p:nvPr/>
          </p:nvSpPr>
          <p:spPr>
            <a:xfrm>
              <a:off x="6394928" y="4194109"/>
              <a:ext cx="401625" cy="516375"/>
            </a:xfrm>
            <a:custGeom>
              <a:avLst/>
              <a:gdLst>
                <a:gd name="connsiteX0" fmla="*/ 41438 w 401625"/>
                <a:gd name="connsiteY0" fmla="*/ 474938 h 516375"/>
                <a:gd name="connsiteX1" fmla="*/ 41438 w 401625"/>
                <a:gd name="connsiteY1" fmla="*/ 41438 h 516375"/>
                <a:gd name="connsiteX2" fmla="*/ 200813 w 401625"/>
                <a:gd name="connsiteY2" fmla="*/ 41438 h 516375"/>
                <a:gd name="connsiteX3" fmla="*/ 200813 w 401625"/>
                <a:gd name="connsiteY3" fmla="*/ 175313 h 516375"/>
                <a:gd name="connsiteX4" fmla="*/ 360188 w 401625"/>
                <a:gd name="connsiteY4" fmla="*/ 175313 h 516375"/>
                <a:gd name="connsiteX5" fmla="*/ 360188 w 401625"/>
                <a:gd name="connsiteY5" fmla="*/ 474938 h 516375"/>
                <a:gd name="connsiteX6" fmla="*/ 41438 w 401625"/>
                <a:gd name="connsiteY6" fmla="*/ 474938 h 516375"/>
                <a:gd name="connsiteX7" fmla="*/ 239063 w 401625"/>
                <a:gd name="connsiteY7" fmla="*/ 57375 h 516375"/>
                <a:gd name="connsiteX8" fmla="*/ 318750 w 401625"/>
                <a:gd name="connsiteY8" fmla="*/ 137063 h 516375"/>
                <a:gd name="connsiteX9" fmla="*/ 239063 w 401625"/>
                <a:gd name="connsiteY9" fmla="*/ 137063 h 516375"/>
                <a:gd name="connsiteX10" fmla="*/ 239063 w 401625"/>
                <a:gd name="connsiteY10" fmla="*/ 57375 h 516375"/>
                <a:gd name="connsiteX11" fmla="*/ 239063 w 401625"/>
                <a:gd name="connsiteY11" fmla="*/ 3188 h 516375"/>
                <a:gd name="connsiteX12" fmla="*/ 3188 w 401625"/>
                <a:gd name="connsiteY12" fmla="*/ 3188 h 516375"/>
                <a:gd name="connsiteX13" fmla="*/ 3188 w 401625"/>
                <a:gd name="connsiteY13" fmla="*/ 513188 h 516375"/>
                <a:gd name="connsiteX14" fmla="*/ 398438 w 401625"/>
                <a:gd name="connsiteY14" fmla="*/ 513188 h 516375"/>
                <a:gd name="connsiteX15" fmla="*/ 398438 w 401625"/>
                <a:gd name="connsiteY15" fmla="*/ 143438 h 516375"/>
                <a:gd name="connsiteX16" fmla="*/ 239063 w 401625"/>
                <a:gd name="connsiteY16" fmla="*/ 3188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1625" h="516375">
                  <a:moveTo>
                    <a:pt x="41438" y="474938"/>
                  </a:moveTo>
                  <a:lnTo>
                    <a:pt x="41438" y="41438"/>
                  </a:lnTo>
                  <a:lnTo>
                    <a:pt x="200813" y="41438"/>
                  </a:lnTo>
                  <a:lnTo>
                    <a:pt x="200813" y="175313"/>
                  </a:lnTo>
                  <a:lnTo>
                    <a:pt x="360188" y="175313"/>
                  </a:lnTo>
                  <a:lnTo>
                    <a:pt x="360188" y="474938"/>
                  </a:lnTo>
                  <a:lnTo>
                    <a:pt x="41438" y="474938"/>
                  </a:lnTo>
                  <a:close/>
                  <a:moveTo>
                    <a:pt x="239063" y="57375"/>
                  </a:moveTo>
                  <a:lnTo>
                    <a:pt x="318750" y="137063"/>
                  </a:lnTo>
                  <a:lnTo>
                    <a:pt x="239063" y="137063"/>
                  </a:lnTo>
                  <a:lnTo>
                    <a:pt x="239063" y="57375"/>
                  </a:lnTo>
                  <a:close/>
                  <a:moveTo>
                    <a:pt x="239063" y="3188"/>
                  </a:moveTo>
                  <a:lnTo>
                    <a:pt x="3188" y="3188"/>
                  </a:lnTo>
                  <a:lnTo>
                    <a:pt x="3188" y="513188"/>
                  </a:lnTo>
                  <a:lnTo>
                    <a:pt x="398438" y="513188"/>
                  </a:lnTo>
                  <a:lnTo>
                    <a:pt x="398438" y="143438"/>
                  </a:lnTo>
                  <a:lnTo>
                    <a:pt x="239063" y="31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5" name="手繪多邊形: 圖案 18">
              <a:extLst>
                <a:ext uri="{FF2B5EF4-FFF2-40B4-BE49-F238E27FC236}">
                  <a16:creationId xmlns:a16="http://schemas.microsoft.com/office/drawing/2014/main" id="{D53AA0D7-FD6E-4700-A075-08D592A8A642}"/>
                </a:ext>
              </a:extLst>
            </p:cNvPr>
            <p:cNvSpPr/>
            <p:nvPr/>
          </p:nvSpPr>
          <p:spPr>
            <a:xfrm>
              <a:off x="6471428" y="4429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6" name="手繪多邊形: 圖案 19">
              <a:extLst>
                <a:ext uri="{FF2B5EF4-FFF2-40B4-BE49-F238E27FC236}">
                  <a16:creationId xmlns:a16="http://schemas.microsoft.com/office/drawing/2014/main" id="{44845DEF-50DE-4B6E-A87C-FFAB0E9B5EC6}"/>
                </a:ext>
              </a:extLst>
            </p:cNvPr>
            <p:cNvSpPr/>
            <p:nvPr/>
          </p:nvSpPr>
          <p:spPr>
            <a:xfrm>
              <a:off x="6471428" y="4378984"/>
              <a:ext cx="89250" cy="31875"/>
            </a:xfrm>
            <a:custGeom>
              <a:avLst/>
              <a:gdLst>
                <a:gd name="connsiteX0" fmla="*/ 3188 w 89250"/>
                <a:gd name="connsiteY0" fmla="*/ 3188 h 31875"/>
                <a:gd name="connsiteX1" fmla="*/ 86063 w 89250"/>
                <a:gd name="connsiteY1" fmla="*/ 3188 h 31875"/>
                <a:gd name="connsiteX2" fmla="*/ 86063 w 89250"/>
                <a:gd name="connsiteY2" fmla="*/ 28688 h 31875"/>
                <a:gd name="connsiteX3" fmla="*/ 3188 w 892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89250" h="31875">
                  <a:moveTo>
                    <a:pt x="3188" y="3188"/>
                  </a:moveTo>
                  <a:lnTo>
                    <a:pt x="86063" y="3188"/>
                  </a:lnTo>
                  <a:lnTo>
                    <a:pt x="860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7" name="手繪多邊形: 圖案 20">
              <a:extLst>
                <a:ext uri="{FF2B5EF4-FFF2-40B4-BE49-F238E27FC236}">
                  <a16:creationId xmlns:a16="http://schemas.microsoft.com/office/drawing/2014/main" id="{CDE34B5C-B742-4BBB-9973-43AE3A54078A}"/>
                </a:ext>
              </a:extLst>
            </p:cNvPr>
            <p:cNvSpPr/>
            <p:nvPr/>
          </p:nvSpPr>
          <p:spPr>
            <a:xfrm>
              <a:off x="6471428" y="4480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8" name="手繪多邊形: 圖案 21">
              <a:extLst>
                <a:ext uri="{FF2B5EF4-FFF2-40B4-BE49-F238E27FC236}">
                  <a16:creationId xmlns:a16="http://schemas.microsoft.com/office/drawing/2014/main" id="{FF6FDC2B-64DA-4C01-A71F-BBCE0BBD2514}"/>
                </a:ext>
              </a:extLst>
            </p:cNvPr>
            <p:cNvSpPr/>
            <p:nvPr/>
          </p:nvSpPr>
          <p:spPr>
            <a:xfrm>
              <a:off x="6471428" y="4531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9" name="手繪多邊形: 圖案 22">
              <a:extLst>
                <a:ext uri="{FF2B5EF4-FFF2-40B4-BE49-F238E27FC236}">
                  <a16:creationId xmlns:a16="http://schemas.microsoft.com/office/drawing/2014/main" id="{602AF33D-D8E0-4984-A772-C6A7D6CB047D}"/>
                </a:ext>
              </a:extLst>
            </p:cNvPr>
            <p:cNvSpPr/>
            <p:nvPr/>
          </p:nvSpPr>
          <p:spPr>
            <a:xfrm>
              <a:off x="6471428" y="4582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0" name="手繪多邊形: 圖案 23">
              <a:extLst>
                <a:ext uri="{FF2B5EF4-FFF2-40B4-BE49-F238E27FC236}">
                  <a16:creationId xmlns:a16="http://schemas.microsoft.com/office/drawing/2014/main" id="{75BA9C2D-ED88-4578-82B0-EBE7826DBB05}"/>
                </a:ext>
              </a:extLst>
            </p:cNvPr>
            <p:cNvSpPr/>
            <p:nvPr/>
          </p:nvSpPr>
          <p:spPr>
            <a:xfrm>
              <a:off x="5400574" y="2176378"/>
              <a:ext cx="82875" cy="108375"/>
            </a:xfrm>
            <a:custGeom>
              <a:avLst/>
              <a:gdLst>
                <a:gd name="connsiteX0" fmla="*/ 55781 w 82875"/>
                <a:gd name="connsiteY0" fmla="*/ 106781 h 108375"/>
                <a:gd name="connsiteX1" fmla="*/ 30281 w 82875"/>
                <a:gd name="connsiteY1" fmla="*/ 106781 h 108375"/>
                <a:gd name="connsiteX2" fmla="*/ 4781 w 82875"/>
                <a:gd name="connsiteY2" fmla="*/ 81281 h 108375"/>
                <a:gd name="connsiteX3" fmla="*/ 4781 w 82875"/>
                <a:gd name="connsiteY3" fmla="*/ 30281 h 108375"/>
                <a:gd name="connsiteX4" fmla="*/ 30281 w 82875"/>
                <a:gd name="connsiteY4" fmla="*/ 4781 h 108375"/>
                <a:gd name="connsiteX5" fmla="*/ 55781 w 82875"/>
                <a:gd name="connsiteY5" fmla="*/ 4781 h 108375"/>
                <a:gd name="connsiteX6" fmla="*/ 81281 w 82875"/>
                <a:gd name="connsiteY6" fmla="*/ 30281 h 108375"/>
                <a:gd name="connsiteX7" fmla="*/ 81281 w 82875"/>
                <a:gd name="connsiteY7" fmla="*/ 81281 h 108375"/>
                <a:gd name="connsiteX8" fmla="*/ 55781 w 82875"/>
                <a:gd name="connsiteY8" fmla="*/ 106781 h 10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75" h="108375">
                  <a:moveTo>
                    <a:pt x="55781" y="106781"/>
                  </a:moveTo>
                  <a:lnTo>
                    <a:pt x="30281" y="106781"/>
                  </a:lnTo>
                  <a:cubicBezTo>
                    <a:pt x="16256" y="106781"/>
                    <a:pt x="4781" y="95306"/>
                    <a:pt x="4781" y="81281"/>
                  </a:cubicBezTo>
                  <a:lnTo>
                    <a:pt x="4781" y="30281"/>
                  </a:lnTo>
                  <a:cubicBezTo>
                    <a:pt x="4781" y="16256"/>
                    <a:pt x="16256" y="4781"/>
                    <a:pt x="30281" y="4781"/>
                  </a:cubicBezTo>
                  <a:lnTo>
                    <a:pt x="55781" y="4781"/>
                  </a:lnTo>
                  <a:cubicBezTo>
                    <a:pt x="69806" y="4781"/>
                    <a:pt x="81281" y="16256"/>
                    <a:pt x="81281" y="30281"/>
                  </a:cubicBezTo>
                  <a:lnTo>
                    <a:pt x="81281" y="81281"/>
                  </a:lnTo>
                  <a:cubicBezTo>
                    <a:pt x="81281" y="95306"/>
                    <a:pt x="69806" y="106781"/>
                    <a:pt x="55781" y="106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1" name="手繪多邊形: 圖案 24">
              <a:extLst>
                <a:ext uri="{FF2B5EF4-FFF2-40B4-BE49-F238E27FC236}">
                  <a16:creationId xmlns:a16="http://schemas.microsoft.com/office/drawing/2014/main" id="{D1917B2B-A89B-4D9C-88C7-2C46E08CEE77}"/>
                </a:ext>
              </a:extLst>
            </p:cNvPr>
            <p:cNvSpPr/>
            <p:nvPr/>
          </p:nvSpPr>
          <p:spPr>
            <a:xfrm>
              <a:off x="5183824" y="2252878"/>
              <a:ext cx="516375" cy="363375"/>
            </a:xfrm>
            <a:custGeom>
              <a:avLst/>
              <a:gdLst>
                <a:gd name="connsiteX0" fmla="*/ 463781 w 516375"/>
                <a:gd name="connsiteY0" fmla="*/ 157781 h 363375"/>
                <a:gd name="connsiteX1" fmla="*/ 310781 w 516375"/>
                <a:gd name="connsiteY1" fmla="*/ 157781 h 363375"/>
                <a:gd name="connsiteX2" fmla="*/ 310781 w 516375"/>
                <a:gd name="connsiteY2" fmla="*/ 132281 h 363375"/>
                <a:gd name="connsiteX3" fmla="*/ 463781 w 516375"/>
                <a:gd name="connsiteY3" fmla="*/ 132281 h 363375"/>
                <a:gd name="connsiteX4" fmla="*/ 463781 w 516375"/>
                <a:gd name="connsiteY4" fmla="*/ 157781 h 363375"/>
                <a:gd name="connsiteX5" fmla="*/ 463781 w 516375"/>
                <a:gd name="connsiteY5" fmla="*/ 234281 h 363375"/>
                <a:gd name="connsiteX6" fmla="*/ 310781 w 516375"/>
                <a:gd name="connsiteY6" fmla="*/ 234281 h 363375"/>
                <a:gd name="connsiteX7" fmla="*/ 310781 w 516375"/>
                <a:gd name="connsiteY7" fmla="*/ 208781 h 363375"/>
                <a:gd name="connsiteX8" fmla="*/ 463781 w 516375"/>
                <a:gd name="connsiteY8" fmla="*/ 208781 h 363375"/>
                <a:gd name="connsiteX9" fmla="*/ 463781 w 516375"/>
                <a:gd name="connsiteY9" fmla="*/ 234281 h 363375"/>
                <a:gd name="connsiteX10" fmla="*/ 463781 w 516375"/>
                <a:gd name="connsiteY10" fmla="*/ 310781 h 363375"/>
                <a:gd name="connsiteX11" fmla="*/ 310781 w 516375"/>
                <a:gd name="connsiteY11" fmla="*/ 310781 h 363375"/>
                <a:gd name="connsiteX12" fmla="*/ 310781 w 516375"/>
                <a:gd name="connsiteY12" fmla="*/ 285281 h 363375"/>
                <a:gd name="connsiteX13" fmla="*/ 463781 w 516375"/>
                <a:gd name="connsiteY13" fmla="*/ 285281 h 363375"/>
                <a:gd name="connsiteX14" fmla="*/ 463781 w 516375"/>
                <a:gd name="connsiteY14" fmla="*/ 310781 h 363375"/>
                <a:gd name="connsiteX15" fmla="*/ 259781 w 516375"/>
                <a:gd name="connsiteY15" fmla="*/ 310781 h 363375"/>
                <a:gd name="connsiteX16" fmla="*/ 55781 w 516375"/>
                <a:gd name="connsiteY16" fmla="*/ 310781 h 363375"/>
                <a:gd name="connsiteX17" fmla="*/ 55781 w 516375"/>
                <a:gd name="connsiteY17" fmla="*/ 259781 h 363375"/>
                <a:gd name="connsiteX18" fmla="*/ 65981 w 516375"/>
                <a:gd name="connsiteY18" fmla="*/ 239381 h 363375"/>
                <a:gd name="connsiteX19" fmla="*/ 115706 w 516375"/>
                <a:gd name="connsiteY19" fmla="*/ 215156 h 363375"/>
                <a:gd name="connsiteX20" fmla="*/ 157781 w 516375"/>
                <a:gd name="connsiteY20" fmla="*/ 208781 h 363375"/>
                <a:gd name="connsiteX21" fmla="*/ 199856 w 516375"/>
                <a:gd name="connsiteY21" fmla="*/ 215156 h 363375"/>
                <a:gd name="connsiteX22" fmla="*/ 249581 w 516375"/>
                <a:gd name="connsiteY22" fmla="*/ 239381 h 363375"/>
                <a:gd name="connsiteX23" fmla="*/ 259781 w 516375"/>
                <a:gd name="connsiteY23" fmla="*/ 259781 h 363375"/>
                <a:gd name="connsiteX24" fmla="*/ 259781 w 516375"/>
                <a:gd name="connsiteY24" fmla="*/ 310781 h 363375"/>
                <a:gd name="connsiteX25" fmla="*/ 157781 w 516375"/>
                <a:gd name="connsiteY25" fmla="*/ 94031 h 363375"/>
                <a:gd name="connsiteX26" fmla="*/ 208781 w 516375"/>
                <a:gd name="connsiteY26" fmla="*/ 145031 h 363375"/>
                <a:gd name="connsiteX27" fmla="*/ 157781 w 516375"/>
                <a:gd name="connsiteY27" fmla="*/ 196031 h 363375"/>
                <a:gd name="connsiteX28" fmla="*/ 106781 w 516375"/>
                <a:gd name="connsiteY28" fmla="*/ 145031 h 363375"/>
                <a:gd name="connsiteX29" fmla="*/ 157781 w 516375"/>
                <a:gd name="connsiteY29" fmla="*/ 94031 h 363375"/>
                <a:gd name="connsiteX30" fmla="*/ 489281 w 516375"/>
                <a:gd name="connsiteY30" fmla="*/ 4781 h 363375"/>
                <a:gd name="connsiteX31" fmla="*/ 323531 w 516375"/>
                <a:gd name="connsiteY31" fmla="*/ 4781 h 363375"/>
                <a:gd name="connsiteX32" fmla="*/ 272531 w 516375"/>
                <a:gd name="connsiteY32" fmla="*/ 55781 h 363375"/>
                <a:gd name="connsiteX33" fmla="*/ 247031 w 516375"/>
                <a:gd name="connsiteY33" fmla="*/ 55781 h 363375"/>
                <a:gd name="connsiteX34" fmla="*/ 196031 w 516375"/>
                <a:gd name="connsiteY34" fmla="*/ 4781 h 363375"/>
                <a:gd name="connsiteX35" fmla="*/ 30281 w 516375"/>
                <a:gd name="connsiteY35" fmla="*/ 4781 h 363375"/>
                <a:gd name="connsiteX36" fmla="*/ 4781 w 516375"/>
                <a:gd name="connsiteY36" fmla="*/ 30281 h 363375"/>
                <a:gd name="connsiteX37" fmla="*/ 4781 w 516375"/>
                <a:gd name="connsiteY37" fmla="*/ 336281 h 363375"/>
                <a:gd name="connsiteX38" fmla="*/ 30281 w 516375"/>
                <a:gd name="connsiteY38" fmla="*/ 361781 h 363375"/>
                <a:gd name="connsiteX39" fmla="*/ 489281 w 516375"/>
                <a:gd name="connsiteY39" fmla="*/ 361781 h 363375"/>
                <a:gd name="connsiteX40" fmla="*/ 514781 w 516375"/>
                <a:gd name="connsiteY40" fmla="*/ 336281 h 363375"/>
                <a:gd name="connsiteX41" fmla="*/ 514781 w 516375"/>
                <a:gd name="connsiteY41" fmla="*/ 30281 h 363375"/>
                <a:gd name="connsiteX42" fmla="*/ 489281 w 516375"/>
                <a:gd name="connsiteY42" fmla="*/ 4781 h 36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16375" h="363375">
                  <a:moveTo>
                    <a:pt x="463781" y="157781"/>
                  </a:moveTo>
                  <a:lnTo>
                    <a:pt x="310781" y="157781"/>
                  </a:lnTo>
                  <a:lnTo>
                    <a:pt x="310781" y="132281"/>
                  </a:lnTo>
                  <a:lnTo>
                    <a:pt x="463781" y="132281"/>
                  </a:lnTo>
                  <a:lnTo>
                    <a:pt x="463781" y="157781"/>
                  </a:lnTo>
                  <a:close/>
                  <a:moveTo>
                    <a:pt x="463781" y="234281"/>
                  </a:moveTo>
                  <a:lnTo>
                    <a:pt x="310781" y="234281"/>
                  </a:lnTo>
                  <a:lnTo>
                    <a:pt x="310781" y="208781"/>
                  </a:lnTo>
                  <a:lnTo>
                    <a:pt x="463781" y="208781"/>
                  </a:lnTo>
                  <a:lnTo>
                    <a:pt x="463781" y="234281"/>
                  </a:lnTo>
                  <a:close/>
                  <a:moveTo>
                    <a:pt x="463781" y="310781"/>
                  </a:moveTo>
                  <a:lnTo>
                    <a:pt x="310781" y="310781"/>
                  </a:lnTo>
                  <a:lnTo>
                    <a:pt x="310781" y="285281"/>
                  </a:lnTo>
                  <a:lnTo>
                    <a:pt x="463781" y="285281"/>
                  </a:lnTo>
                  <a:lnTo>
                    <a:pt x="463781" y="310781"/>
                  </a:lnTo>
                  <a:close/>
                  <a:moveTo>
                    <a:pt x="259781" y="310781"/>
                  </a:moveTo>
                  <a:lnTo>
                    <a:pt x="55781" y="310781"/>
                  </a:lnTo>
                  <a:lnTo>
                    <a:pt x="55781" y="259781"/>
                  </a:lnTo>
                  <a:cubicBezTo>
                    <a:pt x="55781" y="252131"/>
                    <a:pt x="59606" y="244481"/>
                    <a:pt x="65981" y="239381"/>
                  </a:cubicBezTo>
                  <a:cubicBezTo>
                    <a:pt x="80006" y="229181"/>
                    <a:pt x="97856" y="220256"/>
                    <a:pt x="115706" y="215156"/>
                  </a:cubicBezTo>
                  <a:cubicBezTo>
                    <a:pt x="129731" y="211331"/>
                    <a:pt x="143756" y="208781"/>
                    <a:pt x="157781" y="208781"/>
                  </a:cubicBezTo>
                  <a:cubicBezTo>
                    <a:pt x="173081" y="208781"/>
                    <a:pt x="187106" y="211331"/>
                    <a:pt x="199856" y="215156"/>
                  </a:cubicBezTo>
                  <a:cubicBezTo>
                    <a:pt x="217706" y="220256"/>
                    <a:pt x="235556" y="227906"/>
                    <a:pt x="249581" y="239381"/>
                  </a:cubicBezTo>
                  <a:cubicBezTo>
                    <a:pt x="255956" y="244481"/>
                    <a:pt x="259781" y="252131"/>
                    <a:pt x="259781" y="259781"/>
                  </a:cubicBezTo>
                  <a:lnTo>
                    <a:pt x="259781" y="310781"/>
                  </a:lnTo>
                  <a:close/>
                  <a:moveTo>
                    <a:pt x="157781" y="94031"/>
                  </a:moveTo>
                  <a:cubicBezTo>
                    <a:pt x="185831" y="94031"/>
                    <a:pt x="208781" y="116981"/>
                    <a:pt x="208781" y="145031"/>
                  </a:cubicBezTo>
                  <a:cubicBezTo>
                    <a:pt x="208781" y="173081"/>
                    <a:pt x="185831" y="196031"/>
                    <a:pt x="157781" y="196031"/>
                  </a:cubicBezTo>
                  <a:cubicBezTo>
                    <a:pt x="129731" y="196031"/>
                    <a:pt x="106781" y="173081"/>
                    <a:pt x="106781" y="145031"/>
                  </a:cubicBezTo>
                  <a:cubicBezTo>
                    <a:pt x="106781" y="116981"/>
                    <a:pt x="129731" y="94031"/>
                    <a:pt x="157781" y="94031"/>
                  </a:cubicBezTo>
                  <a:close/>
                  <a:moveTo>
                    <a:pt x="489281" y="4781"/>
                  </a:moveTo>
                  <a:lnTo>
                    <a:pt x="323531" y="4781"/>
                  </a:lnTo>
                  <a:cubicBezTo>
                    <a:pt x="323531" y="32831"/>
                    <a:pt x="300581" y="55781"/>
                    <a:pt x="272531" y="55781"/>
                  </a:cubicBezTo>
                  <a:lnTo>
                    <a:pt x="247031" y="55781"/>
                  </a:lnTo>
                  <a:cubicBezTo>
                    <a:pt x="218981" y="55781"/>
                    <a:pt x="196031" y="32831"/>
                    <a:pt x="196031" y="4781"/>
                  </a:cubicBezTo>
                  <a:lnTo>
                    <a:pt x="30281" y="4781"/>
                  </a:lnTo>
                  <a:cubicBezTo>
                    <a:pt x="16256" y="4781"/>
                    <a:pt x="4781" y="16256"/>
                    <a:pt x="4781" y="30281"/>
                  </a:cubicBezTo>
                  <a:lnTo>
                    <a:pt x="4781" y="336281"/>
                  </a:lnTo>
                  <a:cubicBezTo>
                    <a:pt x="4781" y="350306"/>
                    <a:pt x="16256" y="361781"/>
                    <a:pt x="30281" y="361781"/>
                  </a:cubicBezTo>
                  <a:lnTo>
                    <a:pt x="489281" y="361781"/>
                  </a:lnTo>
                  <a:cubicBezTo>
                    <a:pt x="503306" y="361781"/>
                    <a:pt x="514781" y="350306"/>
                    <a:pt x="514781" y="336281"/>
                  </a:cubicBezTo>
                  <a:lnTo>
                    <a:pt x="514781" y="30281"/>
                  </a:lnTo>
                  <a:cubicBezTo>
                    <a:pt x="514781" y="16256"/>
                    <a:pt x="503306" y="4781"/>
                    <a:pt x="489281" y="4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2" name="手繪多邊形: 圖案 25">
              <a:extLst>
                <a:ext uri="{FF2B5EF4-FFF2-40B4-BE49-F238E27FC236}">
                  <a16:creationId xmlns:a16="http://schemas.microsoft.com/office/drawing/2014/main" id="{76D2D209-CCC9-4EA2-B3FC-BFB6A77AE891}"/>
                </a:ext>
              </a:extLst>
            </p:cNvPr>
            <p:cNvSpPr/>
            <p:nvPr/>
          </p:nvSpPr>
          <p:spPr>
            <a:xfrm>
              <a:off x="466798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3" name="手繪多邊形: 圖案 26">
              <a:extLst>
                <a:ext uri="{FF2B5EF4-FFF2-40B4-BE49-F238E27FC236}">
                  <a16:creationId xmlns:a16="http://schemas.microsoft.com/office/drawing/2014/main" id="{D7CDD3EF-1C36-4F43-9921-A8A2F87425E6}"/>
                </a:ext>
              </a:extLst>
            </p:cNvPr>
            <p:cNvSpPr/>
            <p:nvPr/>
          </p:nvSpPr>
          <p:spPr>
            <a:xfrm>
              <a:off x="4591481" y="3415047"/>
              <a:ext cx="439875" cy="286875"/>
            </a:xfrm>
            <a:custGeom>
              <a:avLst/>
              <a:gdLst>
                <a:gd name="connsiteX0" fmla="*/ 43031 w 439875"/>
                <a:gd name="connsiteY0" fmla="*/ 196031 h 286875"/>
                <a:gd name="connsiteX1" fmla="*/ 145031 w 439875"/>
                <a:gd name="connsiteY1" fmla="*/ 196031 h 286875"/>
                <a:gd name="connsiteX2" fmla="*/ 145031 w 439875"/>
                <a:gd name="connsiteY2" fmla="*/ 247031 h 286875"/>
                <a:gd name="connsiteX3" fmla="*/ 43031 w 439875"/>
                <a:gd name="connsiteY3" fmla="*/ 247031 h 286875"/>
                <a:gd name="connsiteX4" fmla="*/ 43031 w 439875"/>
                <a:gd name="connsiteY4" fmla="*/ 196031 h 286875"/>
                <a:gd name="connsiteX5" fmla="*/ 43031 w 439875"/>
                <a:gd name="connsiteY5" fmla="*/ 119531 h 286875"/>
                <a:gd name="connsiteX6" fmla="*/ 145031 w 439875"/>
                <a:gd name="connsiteY6" fmla="*/ 119531 h 286875"/>
                <a:gd name="connsiteX7" fmla="*/ 145031 w 439875"/>
                <a:gd name="connsiteY7" fmla="*/ 170531 h 286875"/>
                <a:gd name="connsiteX8" fmla="*/ 43031 w 439875"/>
                <a:gd name="connsiteY8" fmla="*/ 170531 h 286875"/>
                <a:gd name="connsiteX9" fmla="*/ 43031 w 439875"/>
                <a:gd name="connsiteY9" fmla="*/ 119531 h 286875"/>
                <a:gd name="connsiteX10" fmla="*/ 43031 w 439875"/>
                <a:gd name="connsiteY10" fmla="*/ 43031 h 286875"/>
                <a:gd name="connsiteX11" fmla="*/ 145031 w 439875"/>
                <a:gd name="connsiteY11" fmla="*/ 43031 h 286875"/>
                <a:gd name="connsiteX12" fmla="*/ 145031 w 439875"/>
                <a:gd name="connsiteY12" fmla="*/ 94031 h 286875"/>
                <a:gd name="connsiteX13" fmla="*/ 43031 w 439875"/>
                <a:gd name="connsiteY13" fmla="*/ 94031 h 286875"/>
                <a:gd name="connsiteX14" fmla="*/ 43031 w 439875"/>
                <a:gd name="connsiteY14" fmla="*/ 43031 h 286875"/>
                <a:gd name="connsiteX15" fmla="*/ 272531 w 439875"/>
                <a:gd name="connsiteY15" fmla="*/ 43031 h 286875"/>
                <a:gd name="connsiteX16" fmla="*/ 272531 w 439875"/>
                <a:gd name="connsiteY16" fmla="*/ 94031 h 286875"/>
                <a:gd name="connsiteX17" fmla="*/ 170531 w 439875"/>
                <a:gd name="connsiteY17" fmla="*/ 94031 h 286875"/>
                <a:gd name="connsiteX18" fmla="*/ 170531 w 439875"/>
                <a:gd name="connsiteY18" fmla="*/ 43031 h 286875"/>
                <a:gd name="connsiteX19" fmla="*/ 272531 w 439875"/>
                <a:gd name="connsiteY19" fmla="*/ 43031 h 286875"/>
                <a:gd name="connsiteX20" fmla="*/ 400031 w 439875"/>
                <a:gd name="connsiteY20" fmla="*/ 43031 h 286875"/>
                <a:gd name="connsiteX21" fmla="*/ 400031 w 439875"/>
                <a:gd name="connsiteY21" fmla="*/ 94031 h 286875"/>
                <a:gd name="connsiteX22" fmla="*/ 298031 w 439875"/>
                <a:gd name="connsiteY22" fmla="*/ 94031 h 286875"/>
                <a:gd name="connsiteX23" fmla="*/ 298031 w 439875"/>
                <a:gd name="connsiteY23" fmla="*/ 43031 h 286875"/>
                <a:gd name="connsiteX24" fmla="*/ 400031 w 439875"/>
                <a:gd name="connsiteY24" fmla="*/ 43031 h 286875"/>
                <a:gd name="connsiteX25" fmla="*/ 400031 w 439875"/>
                <a:gd name="connsiteY25" fmla="*/ 170531 h 286875"/>
                <a:gd name="connsiteX26" fmla="*/ 298031 w 439875"/>
                <a:gd name="connsiteY26" fmla="*/ 170531 h 286875"/>
                <a:gd name="connsiteX27" fmla="*/ 298031 w 439875"/>
                <a:gd name="connsiteY27" fmla="*/ 119531 h 286875"/>
                <a:gd name="connsiteX28" fmla="*/ 400031 w 439875"/>
                <a:gd name="connsiteY28" fmla="*/ 119531 h 286875"/>
                <a:gd name="connsiteX29" fmla="*/ 400031 w 439875"/>
                <a:gd name="connsiteY29" fmla="*/ 170531 h 286875"/>
                <a:gd name="connsiteX30" fmla="*/ 400031 w 439875"/>
                <a:gd name="connsiteY30" fmla="*/ 247031 h 286875"/>
                <a:gd name="connsiteX31" fmla="*/ 298031 w 439875"/>
                <a:gd name="connsiteY31" fmla="*/ 247031 h 286875"/>
                <a:gd name="connsiteX32" fmla="*/ 298031 w 439875"/>
                <a:gd name="connsiteY32" fmla="*/ 196031 h 286875"/>
                <a:gd name="connsiteX33" fmla="*/ 400031 w 439875"/>
                <a:gd name="connsiteY33" fmla="*/ 196031 h 286875"/>
                <a:gd name="connsiteX34" fmla="*/ 400031 w 439875"/>
                <a:gd name="connsiteY34" fmla="*/ 247031 h 286875"/>
                <a:gd name="connsiteX35" fmla="*/ 170531 w 439875"/>
                <a:gd name="connsiteY35" fmla="*/ 170531 h 286875"/>
                <a:gd name="connsiteX36" fmla="*/ 170531 w 439875"/>
                <a:gd name="connsiteY36" fmla="*/ 119531 h 286875"/>
                <a:gd name="connsiteX37" fmla="*/ 272531 w 439875"/>
                <a:gd name="connsiteY37" fmla="*/ 119531 h 286875"/>
                <a:gd name="connsiteX38" fmla="*/ 272531 w 439875"/>
                <a:gd name="connsiteY38" fmla="*/ 170531 h 286875"/>
                <a:gd name="connsiteX39" fmla="*/ 170531 w 439875"/>
                <a:gd name="connsiteY39" fmla="*/ 170531 h 286875"/>
                <a:gd name="connsiteX40" fmla="*/ 170531 w 439875"/>
                <a:gd name="connsiteY40" fmla="*/ 247031 h 286875"/>
                <a:gd name="connsiteX41" fmla="*/ 170531 w 439875"/>
                <a:gd name="connsiteY41" fmla="*/ 196031 h 286875"/>
                <a:gd name="connsiteX42" fmla="*/ 272531 w 439875"/>
                <a:gd name="connsiteY42" fmla="*/ 196031 h 286875"/>
                <a:gd name="connsiteX43" fmla="*/ 272531 w 439875"/>
                <a:gd name="connsiteY43" fmla="*/ 247031 h 286875"/>
                <a:gd name="connsiteX44" fmla="*/ 170531 w 439875"/>
                <a:gd name="connsiteY44" fmla="*/ 247031 h 286875"/>
                <a:gd name="connsiteX45" fmla="*/ 4781 w 439875"/>
                <a:gd name="connsiteY45" fmla="*/ 285281 h 286875"/>
                <a:gd name="connsiteX46" fmla="*/ 438281 w 439875"/>
                <a:gd name="connsiteY46" fmla="*/ 285281 h 286875"/>
                <a:gd name="connsiteX47" fmla="*/ 438281 w 439875"/>
                <a:gd name="connsiteY47" fmla="*/ 4781 h 286875"/>
                <a:gd name="connsiteX48" fmla="*/ 4781 w 439875"/>
                <a:gd name="connsiteY48" fmla="*/ 4781 h 286875"/>
                <a:gd name="connsiteX49" fmla="*/ 4781 w 439875"/>
                <a:gd name="connsiteY49" fmla="*/ 285281 h 28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39875" h="286875">
                  <a:moveTo>
                    <a:pt x="43031" y="196031"/>
                  </a:moveTo>
                  <a:lnTo>
                    <a:pt x="145031" y="196031"/>
                  </a:lnTo>
                  <a:lnTo>
                    <a:pt x="145031" y="247031"/>
                  </a:lnTo>
                  <a:lnTo>
                    <a:pt x="43031" y="247031"/>
                  </a:lnTo>
                  <a:lnTo>
                    <a:pt x="43031" y="196031"/>
                  </a:lnTo>
                  <a:close/>
                  <a:moveTo>
                    <a:pt x="43031" y="119531"/>
                  </a:moveTo>
                  <a:lnTo>
                    <a:pt x="145031" y="119531"/>
                  </a:lnTo>
                  <a:lnTo>
                    <a:pt x="145031" y="170531"/>
                  </a:lnTo>
                  <a:lnTo>
                    <a:pt x="43031" y="170531"/>
                  </a:lnTo>
                  <a:lnTo>
                    <a:pt x="43031" y="119531"/>
                  </a:lnTo>
                  <a:close/>
                  <a:moveTo>
                    <a:pt x="43031" y="43031"/>
                  </a:moveTo>
                  <a:lnTo>
                    <a:pt x="145031" y="43031"/>
                  </a:lnTo>
                  <a:lnTo>
                    <a:pt x="145031" y="94031"/>
                  </a:lnTo>
                  <a:lnTo>
                    <a:pt x="43031" y="94031"/>
                  </a:lnTo>
                  <a:lnTo>
                    <a:pt x="43031" y="43031"/>
                  </a:lnTo>
                  <a:close/>
                  <a:moveTo>
                    <a:pt x="272531" y="43031"/>
                  </a:moveTo>
                  <a:lnTo>
                    <a:pt x="272531" y="94031"/>
                  </a:lnTo>
                  <a:lnTo>
                    <a:pt x="170531" y="94031"/>
                  </a:lnTo>
                  <a:lnTo>
                    <a:pt x="170531" y="43031"/>
                  </a:lnTo>
                  <a:lnTo>
                    <a:pt x="272531" y="43031"/>
                  </a:lnTo>
                  <a:close/>
                  <a:moveTo>
                    <a:pt x="400031" y="43031"/>
                  </a:moveTo>
                  <a:lnTo>
                    <a:pt x="400031" y="94031"/>
                  </a:lnTo>
                  <a:lnTo>
                    <a:pt x="298031" y="94031"/>
                  </a:lnTo>
                  <a:lnTo>
                    <a:pt x="298031" y="43031"/>
                  </a:lnTo>
                  <a:lnTo>
                    <a:pt x="400031" y="43031"/>
                  </a:lnTo>
                  <a:close/>
                  <a:moveTo>
                    <a:pt x="400031" y="170531"/>
                  </a:moveTo>
                  <a:lnTo>
                    <a:pt x="298031" y="170531"/>
                  </a:lnTo>
                  <a:lnTo>
                    <a:pt x="298031" y="119531"/>
                  </a:lnTo>
                  <a:lnTo>
                    <a:pt x="400031" y="119531"/>
                  </a:lnTo>
                  <a:lnTo>
                    <a:pt x="400031" y="170531"/>
                  </a:lnTo>
                  <a:close/>
                  <a:moveTo>
                    <a:pt x="400031" y="247031"/>
                  </a:moveTo>
                  <a:lnTo>
                    <a:pt x="298031" y="247031"/>
                  </a:lnTo>
                  <a:lnTo>
                    <a:pt x="298031" y="196031"/>
                  </a:lnTo>
                  <a:lnTo>
                    <a:pt x="400031" y="196031"/>
                  </a:lnTo>
                  <a:lnTo>
                    <a:pt x="400031" y="247031"/>
                  </a:lnTo>
                  <a:close/>
                  <a:moveTo>
                    <a:pt x="170531" y="170531"/>
                  </a:moveTo>
                  <a:lnTo>
                    <a:pt x="170531" y="119531"/>
                  </a:lnTo>
                  <a:lnTo>
                    <a:pt x="272531" y="119531"/>
                  </a:lnTo>
                  <a:lnTo>
                    <a:pt x="272531" y="170531"/>
                  </a:lnTo>
                  <a:lnTo>
                    <a:pt x="170531" y="170531"/>
                  </a:lnTo>
                  <a:close/>
                  <a:moveTo>
                    <a:pt x="170531" y="247031"/>
                  </a:moveTo>
                  <a:lnTo>
                    <a:pt x="170531" y="196031"/>
                  </a:lnTo>
                  <a:lnTo>
                    <a:pt x="272531" y="196031"/>
                  </a:lnTo>
                  <a:lnTo>
                    <a:pt x="272531" y="247031"/>
                  </a:lnTo>
                  <a:lnTo>
                    <a:pt x="170531" y="247031"/>
                  </a:lnTo>
                  <a:close/>
                  <a:moveTo>
                    <a:pt x="4781" y="285281"/>
                  </a:moveTo>
                  <a:lnTo>
                    <a:pt x="438281" y="285281"/>
                  </a:lnTo>
                  <a:lnTo>
                    <a:pt x="438281" y="4781"/>
                  </a:lnTo>
                  <a:lnTo>
                    <a:pt x="4781" y="4781"/>
                  </a:lnTo>
                  <a:lnTo>
                    <a:pt x="4781" y="285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4" name="手繪多邊形: 圖案 27">
              <a:extLst>
                <a:ext uri="{FF2B5EF4-FFF2-40B4-BE49-F238E27FC236}">
                  <a16:creationId xmlns:a16="http://schemas.microsoft.com/office/drawing/2014/main" id="{2665F189-78E2-4F98-86BC-051491113DED}"/>
                </a:ext>
              </a:extLst>
            </p:cNvPr>
            <p:cNvSpPr/>
            <p:nvPr/>
          </p:nvSpPr>
          <p:spPr>
            <a:xfrm>
              <a:off x="491023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5" name="手繪多邊形: 圖案 28">
              <a:extLst>
                <a:ext uri="{FF2B5EF4-FFF2-40B4-BE49-F238E27FC236}">
                  <a16:creationId xmlns:a16="http://schemas.microsoft.com/office/drawing/2014/main" id="{802046FE-F24F-4BAE-8EA1-DC7F84E8948A}"/>
                </a:ext>
              </a:extLst>
            </p:cNvPr>
            <p:cNvSpPr/>
            <p:nvPr/>
          </p:nvSpPr>
          <p:spPr>
            <a:xfrm>
              <a:off x="4591481" y="3300297"/>
              <a:ext cx="439875" cy="95625"/>
            </a:xfrm>
            <a:custGeom>
              <a:avLst/>
              <a:gdLst>
                <a:gd name="connsiteX0" fmla="*/ 387281 w 439875"/>
                <a:gd name="connsiteY0" fmla="*/ 4781 h 95625"/>
                <a:gd name="connsiteX1" fmla="*/ 387281 w 439875"/>
                <a:gd name="connsiteY1" fmla="*/ 23906 h 95625"/>
                <a:gd name="connsiteX2" fmla="*/ 342656 w 439875"/>
                <a:gd name="connsiteY2" fmla="*/ 68531 h 95625"/>
                <a:gd name="connsiteX3" fmla="*/ 298031 w 439875"/>
                <a:gd name="connsiteY3" fmla="*/ 23906 h 95625"/>
                <a:gd name="connsiteX4" fmla="*/ 298031 w 439875"/>
                <a:gd name="connsiteY4" fmla="*/ 4781 h 95625"/>
                <a:gd name="connsiteX5" fmla="*/ 145031 w 439875"/>
                <a:gd name="connsiteY5" fmla="*/ 4781 h 95625"/>
                <a:gd name="connsiteX6" fmla="*/ 145031 w 439875"/>
                <a:gd name="connsiteY6" fmla="*/ 23906 h 95625"/>
                <a:gd name="connsiteX7" fmla="*/ 100406 w 439875"/>
                <a:gd name="connsiteY7" fmla="*/ 68531 h 95625"/>
                <a:gd name="connsiteX8" fmla="*/ 55781 w 439875"/>
                <a:gd name="connsiteY8" fmla="*/ 23906 h 95625"/>
                <a:gd name="connsiteX9" fmla="*/ 55781 w 439875"/>
                <a:gd name="connsiteY9" fmla="*/ 4781 h 95625"/>
                <a:gd name="connsiteX10" fmla="*/ 4781 w 439875"/>
                <a:gd name="connsiteY10" fmla="*/ 4781 h 95625"/>
                <a:gd name="connsiteX11" fmla="*/ 4781 w 439875"/>
                <a:gd name="connsiteY11" fmla="*/ 94031 h 95625"/>
                <a:gd name="connsiteX12" fmla="*/ 438281 w 439875"/>
                <a:gd name="connsiteY12" fmla="*/ 94031 h 95625"/>
                <a:gd name="connsiteX13" fmla="*/ 438281 w 439875"/>
                <a:gd name="connsiteY13" fmla="*/ 4781 h 95625"/>
                <a:gd name="connsiteX14" fmla="*/ 387281 w 439875"/>
                <a:gd name="connsiteY14" fmla="*/ 4781 h 9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9875" h="95625">
                  <a:moveTo>
                    <a:pt x="387281" y="4781"/>
                  </a:moveTo>
                  <a:lnTo>
                    <a:pt x="387281" y="23906"/>
                  </a:lnTo>
                  <a:cubicBezTo>
                    <a:pt x="387281" y="48769"/>
                    <a:pt x="367519" y="68531"/>
                    <a:pt x="342656" y="68531"/>
                  </a:cubicBezTo>
                  <a:cubicBezTo>
                    <a:pt x="317794" y="68531"/>
                    <a:pt x="298031" y="48769"/>
                    <a:pt x="298031" y="23906"/>
                  </a:cubicBezTo>
                  <a:lnTo>
                    <a:pt x="298031" y="4781"/>
                  </a:lnTo>
                  <a:lnTo>
                    <a:pt x="145031" y="4781"/>
                  </a:lnTo>
                  <a:lnTo>
                    <a:pt x="145031" y="23906"/>
                  </a:lnTo>
                  <a:cubicBezTo>
                    <a:pt x="145031" y="48769"/>
                    <a:pt x="125269" y="68531"/>
                    <a:pt x="100406" y="68531"/>
                  </a:cubicBezTo>
                  <a:cubicBezTo>
                    <a:pt x="75544" y="68531"/>
                    <a:pt x="55781" y="48769"/>
                    <a:pt x="55781" y="23906"/>
                  </a:cubicBezTo>
                  <a:lnTo>
                    <a:pt x="55781" y="4781"/>
                  </a:lnTo>
                  <a:lnTo>
                    <a:pt x="4781" y="4781"/>
                  </a:lnTo>
                  <a:lnTo>
                    <a:pt x="4781" y="94031"/>
                  </a:lnTo>
                  <a:lnTo>
                    <a:pt x="438281" y="94031"/>
                  </a:lnTo>
                  <a:lnTo>
                    <a:pt x="438281" y="4781"/>
                  </a:lnTo>
                  <a:lnTo>
                    <a:pt x="387281" y="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6" name="手繪多邊形: 圖案 29">
              <a:extLst>
                <a:ext uri="{FF2B5EF4-FFF2-40B4-BE49-F238E27FC236}">
                  <a16:creationId xmlns:a16="http://schemas.microsoft.com/office/drawing/2014/main" id="{64A815D8-A8B3-46F1-9303-74D1EBCB0B60}"/>
                </a:ext>
              </a:extLst>
            </p:cNvPr>
            <p:cNvSpPr/>
            <p:nvPr/>
          </p:nvSpPr>
          <p:spPr>
            <a:xfrm>
              <a:off x="6927594" y="3263732"/>
              <a:ext cx="401625" cy="516375"/>
            </a:xfrm>
            <a:custGeom>
              <a:avLst/>
              <a:gdLst>
                <a:gd name="connsiteX0" fmla="*/ 43031 w 401625"/>
                <a:gd name="connsiteY0" fmla="*/ 43031 h 516375"/>
                <a:gd name="connsiteX1" fmla="*/ 361781 w 401625"/>
                <a:gd name="connsiteY1" fmla="*/ 43031 h 516375"/>
                <a:gd name="connsiteX2" fmla="*/ 361781 w 401625"/>
                <a:gd name="connsiteY2" fmla="*/ 476531 h 516375"/>
                <a:gd name="connsiteX3" fmla="*/ 43031 w 401625"/>
                <a:gd name="connsiteY3" fmla="*/ 476531 h 516375"/>
                <a:gd name="connsiteX4" fmla="*/ 43031 w 401625"/>
                <a:gd name="connsiteY4" fmla="*/ 43031 h 516375"/>
                <a:gd name="connsiteX5" fmla="*/ 4781 w 401625"/>
                <a:gd name="connsiteY5" fmla="*/ 514781 h 516375"/>
                <a:gd name="connsiteX6" fmla="*/ 400031 w 401625"/>
                <a:gd name="connsiteY6" fmla="*/ 514781 h 516375"/>
                <a:gd name="connsiteX7" fmla="*/ 400031 w 401625"/>
                <a:gd name="connsiteY7" fmla="*/ 4781 h 516375"/>
                <a:gd name="connsiteX8" fmla="*/ 4781 w 401625"/>
                <a:gd name="connsiteY8" fmla="*/ 4781 h 516375"/>
                <a:gd name="connsiteX9" fmla="*/ 4781 w 401625"/>
                <a:gd name="connsiteY9" fmla="*/ 514781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25" h="516375">
                  <a:moveTo>
                    <a:pt x="43031" y="43031"/>
                  </a:moveTo>
                  <a:lnTo>
                    <a:pt x="361781" y="43031"/>
                  </a:lnTo>
                  <a:lnTo>
                    <a:pt x="361781" y="476531"/>
                  </a:lnTo>
                  <a:lnTo>
                    <a:pt x="43031" y="476531"/>
                  </a:lnTo>
                  <a:lnTo>
                    <a:pt x="43031" y="43031"/>
                  </a:lnTo>
                  <a:close/>
                  <a:moveTo>
                    <a:pt x="4781" y="514781"/>
                  </a:moveTo>
                  <a:lnTo>
                    <a:pt x="400031" y="514781"/>
                  </a:lnTo>
                  <a:lnTo>
                    <a:pt x="400031" y="4781"/>
                  </a:lnTo>
                  <a:lnTo>
                    <a:pt x="4781" y="4781"/>
                  </a:lnTo>
                  <a:lnTo>
                    <a:pt x="4781" y="51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7" name="手繪多邊形: 圖案 30">
              <a:extLst>
                <a:ext uri="{FF2B5EF4-FFF2-40B4-BE49-F238E27FC236}">
                  <a16:creationId xmlns:a16="http://schemas.microsoft.com/office/drawing/2014/main" id="{565D65DF-F57D-44AC-89F6-7D7A44FB5B79}"/>
                </a:ext>
              </a:extLst>
            </p:cNvPr>
            <p:cNvSpPr/>
            <p:nvPr/>
          </p:nvSpPr>
          <p:spPr>
            <a:xfrm>
              <a:off x="7137969" y="3359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8" name="手繪多邊形: 圖案 31">
              <a:extLst>
                <a:ext uri="{FF2B5EF4-FFF2-40B4-BE49-F238E27FC236}">
                  <a16:creationId xmlns:a16="http://schemas.microsoft.com/office/drawing/2014/main" id="{AE4EBDB8-CE8F-4B44-B3CB-E1B610838CAA}"/>
                </a:ext>
              </a:extLst>
            </p:cNvPr>
            <p:cNvSpPr/>
            <p:nvPr/>
          </p:nvSpPr>
          <p:spPr>
            <a:xfrm>
              <a:off x="7137969" y="3461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9" name="手繪多邊形: 圖案 32">
              <a:extLst>
                <a:ext uri="{FF2B5EF4-FFF2-40B4-BE49-F238E27FC236}">
                  <a16:creationId xmlns:a16="http://schemas.microsoft.com/office/drawing/2014/main" id="{57E4682B-7294-4D36-8091-F6779CA162F5}"/>
                </a:ext>
              </a:extLst>
            </p:cNvPr>
            <p:cNvSpPr/>
            <p:nvPr/>
          </p:nvSpPr>
          <p:spPr>
            <a:xfrm>
              <a:off x="7137969" y="3665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0" name="手繪多邊形: 圖案 33">
              <a:extLst>
                <a:ext uri="{FF2B5EF4-FFF2-40B4-BE49-F238E27FC236}">
                  <a16:creationId xmlns:a16="http://schemas.microsoft.com/office/drawing/2014/main" id="{1C3CF452-A781-4914-AD17-9AFCD450F292}"/>
                </a:ext>
              </a:extLst>
            </p:cNvPr>
            <p:cNvSpPr/>
            <p:nvPr/>
          </p:nvSpPr>
          <p:spPr>
            <a:xfrm>
              <a:off x="7137969" y="3563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1" name="手繪多邊形: 圖案 34">
              <a:extLst>
                <a:ext uri="{FF2B5EF4-FFF2-40B4-BE49-F238E27FC236}">
                  <a16:creationId xmlns:a16="http://schemas.microsoft.com/office/drawing/2014/main" id="{74660F63-E682-4783-A8CB-573ADCAADCD3}"/>
                </a:ext>
              </a:extLst>
            </p:cNvPr>
            <p:cNvSpPr/>
            <p:nvPr/>
          </p:nvSpPr>
          <p:spPr>
            <a:xfrm>
              <a:off x="7004094" y="3327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2" name="手繪多邊形: 圖案 35">
              <a:extLst>
                <a:ext uri="{FF2B5EF4-FFF2-40B4-BE49-F238E27FC236}">
                  <a16:creationId xmlns:a16="http://schemas.microsoft.com/office/drawing/2014/main" id="{75BE6876-303E-4CB0-8FD7-18AACEEED97F}"/>
                </a:ext>
              </a:extLst>
            </p:cNvPr>
            <p:cNvSpPr/>
            <p:nvPr/>
          </p:nvSpPr>
          <p:spPr>
            <a:xfrm>
              <a:off x="7004094" y="3429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3" name="手繪多邊形: 圖案 36">
              <a:extLst>
                <a:ext uri="{FF2B5EF4-FFF2-40B4-BE49-F238E27FC236}">
                  <a16:creationId xmlns:a16="http://schemas.microsoft.com/office/drawing/2014/main" id="{A8EE3FDD-0CA1-433F-A7BC-952EE581A256}"/>
                </a:ext>
              </a:extLst>
            </p:cNvPr>
            <p:cNvSpPr/>
            <p:nvPr/>
          </p:nvSpPr>
          <p:spPr>
            <a:xfrm>
              <a:off x="7004094" y="3531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4" name="手繪多邊形: 圖案 37">
              <a:extLst>
                <a:ext uri="{FF2B5EF4-FFF2-40B4-BE49-F238E27FC236}">
                  <a16:creationId xmlns:a16="http://schemas.microsoft.com/office/drawing/2014/main" id="{6BE57355-FEE1-4438-8274-602FCFF52F15}"/>
                </a:ext>
              </a:extLst>
            </p:cNvPr>
            <p:cNvSpPr/>
            <p:nvPr/>
          </p:nvSpPr>
          <p:spPr>
            <a:xfrm>
              <a:off x="7004094" y="3632207"/>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5" name="手繪多邊形: 圖案 38">
              <a:extLst>
                <a:ext uri="{FF2B5EF4-FFF2-40B4-BE49-F238E27FC236}">
                  <a16:creationId xmlns:a16="http://schemas.microsoft.com/office/drawing/2014/main" id="{66A53F78-67B3-4789-9E9E-0C5FF865D80E}"/>
                </a:ext>
              </a:extLst>
            </p:cNvPr>
            <p:cNvSpPr/>
            <p:nvPr/>
          </p:nvSpPr>
          <p:spPr>
            <a:xfrm>
              <a:off x="5242060" y="4226950"/>
              <a:ext cx="439875" cy="439875"/>
            </a:xfrm>
            <a:custGeom>
              <a:avLst/>
              <a:gdLst>
                <a:gd name="connsiteX0" fmla="*/ 398438 w 439875"/>
                <a:gd name="connsiteY0" fmla="*/ 385688 h 439875"/>
                <a:gd name="connsiteX1" fmla="*/ 385688 w 439875"/>
                <a:gd name="connsiteY1" fmla="*/ 398438 h 439875"/>
                <a:gd name="connsiteX2" fmla="*/ 372938 w 439875"/>
                <a:gd name="connsiteY2" fmla="*/ 385688 h 439875"/>
                <a:gd name="connsiteX3" fmla="*/ 372938 w 439875"/>
                <a:gd name="connsiteY3" fmla="*/ 79688 h 439875"/>
                <a:gd name="connsiteX4" fmla="*/ 398438 w 439875"/>
                <a:gd name="connsiteY4" fmla="*/ 79688 h 439875"/>
                <a:gd name="connsiteX5" fmla="*/ 398438 w 439875"/>
                <a:gd name="connsiteY5" fmla="*/ 385688 h 439875"/>
                <a:gd name="connsiteX6" fmla="*/ 54188 w 439875"/>
                <a:gd name="connsiteY6" fmla="*/ 398438 h 439875"/>
                <a:gd name="connsiteX7" fmla="*/ 41438 w 439875"/>
                <a:gd name="connsiteY7" fmla="*/ 385688 h 439875"/>
                <a:gd name="connsiteX8" fmla="*/ 41438 w 439875"/>
                <a:gd name="connsiteY8" fmla="*/ 41438 h 439875"/>
                <a:gd name="connsiteX9" fmla="*/ 334688 w 439875"/>
                <a:gd name="connsiteY9" fmla="*/ 41438 h 439875"/>
                <a:gd name="connsiteX10" fmla="*/ 334688 w 439875"/>
                <a:gd name="connsiteY10" fmla="*/ 385688 h 439875"/>
                <a:gd name="connsiteX11" fmla="*/ 336600 w 439875"/>
                <a:gd name="connsiteY11" fmla="*/ 398438 h 439875"/>
                <a:gd name="connsiteX12" fmla="*/ 54188 w 439875"/>
                <a:gd name="connsiteY12" fmla="*/ 398438 h 439875"/>
                <a:gd name="connsiteX13" fmla="*/ 372938 w 439875"/>
                <a:gd name="connsiteY13" fmla="*/ 41438 h 439875"/>
                <a:gd name="connsiteX14" fmla="*/ 372938 w 439875"/>
                <a:gd name="connsiteY14" fmla="*/ 3188 h 439875"/>
                <a:gd name="connsiteX15" fmla="*/ 3188 w 439875"/>
                <a:gd name="connsiteY15" fmla="*/ 3188 h 439875"/>
                <a:gd name="connsiteX16" fmla="*/ 3188 w 439875"/>
                <a:gd name="connsiteY16" fmla="*/ 385688 h 439875"/>
                <a:gd name="connsiteX17" fmla="*/ 54188 w 439875"/>
                <a:gd name="connsiteY17" fmla="*/ 436688 h 439875"/>
                <a:gd name="connsiteX18" fmla="*/ 385688 w 439875"/>
                <a:gd name="connsiteY18" fmla="*/ 436688 h 439875"/>
                <a:gd name="connsiteX19" fmla="*/ 436688 w 439875"/>
                <a:gd name="connsiteY19" fmla="*/ 385688 h 439875"/>
                <a:gd name="connsiteX20" fmla="*/ 436688 w 439875"/>
                <a:gd name="connsiteY20" fmla="*/ 41438 h 439875"/>
                <a:gd name="connsiteX21" fmla="*/ 372938 w 439875"/>
                <a:gd name="connsiteY21" fmla="*/ 41438 h 43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9875" h="439875">
                  <a:moveTo>
                    <a:pt x="398438" y="385688"/>
                  </a:moveTo>
                  <a:cubicBezTo>
                    <a:pt x="398438" y="392700"/>
                    <a:pt x="392700" y="398438"/>
                    <a:pt x="385688" y="398438"/>
                  </a:cubicBezTo>
                  <a:cubicBezTo>
                    <a:pt x="378675" y="398438"/>
                    <a:pt x="372938" y="392700"/>
                    <a:pt x="372938" y="385688"/>
                  </a:cubicBezTo>
                  <a:lnTo>
                    <a:pt x="372938" y="79688"/>
                  </a:lnTo>
                  <a:lnTo>
                    <a:pt x="398438" y="79688"/>
                  </a:lnTo>
                  <a:lnTo>
                    <a:pt x="398438" y="385688"/>
                  </a:lnTo>
                  <a:close/>
                  <a:moveTo>
                    <a:pt x="54188" y="398438"/>
                  </a:moveTo>
                  <a:cubicBezTo>
                    <a:pt x="47175" y="398438"/>
                    <a:pt x="41438" y="392700"/>
                    <a:pt x="41438" y="385688"/>
                  </a:cubicBezTo>
                  <a:lnTo>
                    <a:pt x="41438" y="41438"/>
                  </a:lnTo>
                  <a:lnTo>
                    <a:pt x="334688" y="41438"/>
                  </a:lnTo>
                  <a:lnTo>
                    <a:pt x="334688" y="385688"/>
                  </a:lnTo>
                  <a:cubicBezTo>
                    <a:pt x="334688" y="390150"/>
                    <a:pt x="335325" y="394613"/>
                    <a:pt x="336600" y="398438"/>
                  </a:cubicBezTo>
                  <a:lnTo>
                    <a:pt x="54188" y="398438"/>
                  </a:lnTo>
                  <a:close/>
                  <a:moveTo>
                    <a:pt x="372938" y="41438"/>
                  </a:moveTo>
                  <a:lnTo>
                    <a:pt x="372938" y="3188"/>
                  </a:lnTo>
                  <a:lnTo>
                    <a:pt x="3188" y="3188"/>
                  </a:lnTo>
                  <a:lnTo>
                    <a:pt x="3188" y="385688"/>
                  </a:lnTo>
                  <a:cubicBezTo>
                    <a:pt x="3188" y="413738"/>
                    <a:pt x="26138" y="436688"/>
                    <a:pt x="54188" y="436688"/>
                  </a:cubicBezTo>
                  <a:lnTo>
                    <a:pt x="385688" y="436688"/>
                  </a:lnTo>
                  <a:cubicBezTo>
                    <a:pt x="413738" y="436688"/>
                    <a:pt x="436688" y="413738"/>
                    <a:pt x="436688" y="385688"/>
                  </a:cubicBezTo>
                  <a:lnTo>
                    <a:pt x="436688" y="41438"/>
                  </a:lnTo>
                  <a:lnTo>
                    <a:pt x="372938" y="4143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6" name="手繪多邊形: 圖案 39">
              <a:extLst>
                <a:ext uri="{FF2B5EF4-FFF2-40B4-BE49-F238E27FC236}">
                  <a16:creationId xmlns:a16="http://schemas.microsoft.com/office/drawing/2014/main" id="{4CE8A74C-7A43-4FE6-A7E0-B0B7DBB9968D}"/>
                </a:ext>
              </a:extLst>
            </p:cNvPr>
            <p:cNvSpPr/>
            <p:nvPr/>
          </p:nvSpPr>
          <p:spPr>
            <a:xfrm>
              <a:off x="5305810" y="4303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7" name="手繪多邊形: 圖案 40">
              <a:extLst>
                <a:ext uri="{FF2B5EF4-FFF2-40B4-BE49-F238E27FC236}">
                  <a16:creationId xmlns:a16="http://schemas.microsoft.com/office/drawing/2014/main" id="{105AE5C5-D0B1-4D85-9403-3F03266E4E0F}"/>
                </a:ext>
              </a:extLst>
            </p:cNvPr>
            <p:cNvSpPr/>
            <p:nvPr/>
          </p:nvSpPr>
          <p:spPr>
            <a:xfrm>
              <a:off x="5439685" y="4354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8" name="手繪多邊形: 圖案 41">
              <a:extLst>
                <a:ext uri="{FF2B5EF4-FFF2-40B4-BE49-F238E27FC236}">
                  <a16:creationId xmlns:a16="http://schemas.microsoft.com/office/drawing/2014/main" id="{A87585DC-18DF-4F8F-8146-8AE7CB140D9E}"/>
                </a:ext>
              </a:extLst>
            </p:cNvPr>
            <p:cNvSpPr/>
            <p:nvPr/>
          </p:nvSpPr>
          <p:spPr>
            <a:xfrm>
              <a:off x="5439685" y="4405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9" name="手繪多邊形: 圖案 42">
              <a:extLst>
                <a:ext uri="{FF2B5EF4-FFF2-40B4-BE49-F238E27FC236}">
                  <a16:creationId xmlns:a16="http://schemas.microsoft.com/office/drawing/2014/main" id="{0276DC33-3D0C-4DDC-A17D-17B98863FE14}"/>
                </a:ext>
              </a:extLst>
            </p:cNvPr>
            <p:cNvSpPr/>
            <p:nvPr/>
          </p:nvSpPr>
          <p:spPr>
            <a:xfrm>
              <a:off x="5305810" y="4354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0" name="手繪多邊形: 圖案 43">
              <a:extLst>
                <a:ext uri="{FF2B5EF4-FFF2-40B4-BE49-F238E27FC236}">
                  <a16:creationId xmlns:a16="http://schemas.microsoft.com/office/drawing/2014/main" id="{B7CE9834-A112-4836-ADA9-A4244E9F32C2}"/>
                </a:ext>
              </a:extLst>
            </p:cNvPr>
            <p:cNvSpPr/>
            <p:nvPr/>
          </p:nvSpPr>
          <p:spPr>
            <a:xfrm>
              <a:off x="5305810" y="4456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1" name="手繪多邊形: 圖案 44">
              <a:extLst>
                <a:ext uri="{FF2B5EF4-FFF2-40B4-BE49-F238E27FC236}">
                  <a16:creationId xmlns:a16="http://schemas.microsoft.com/office/drawing/2014/main" id="{06FF473B-980D-4389-8D04-275207ABE465}"/>
                </a:ext>
              </a:extLst>
            </p:cNvPr>
            <p:cNvSpPr/>
            <p:nvPr/>
          </p:nvSpPr>
          <p:spPr>
            <a:xfrm>
              <a:off x="5439685" y="4507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2" name="手繪多邊形: 圖案 45">
              <a:extLst>
                <a:ext uri="{FF2B5EF4-FFF2-40B4-BE49-F238E27FC236}">
                  <a16:creationId xmlns:a16="http://schemas.microsoft.com/office/drawing/2014/main" id="{0EB24411-BE77-4060-BC50-AD601AA0A6BA}"/>
                </a:ext>
              </a:extLst>
            </p:cNvPr>
            <p:cNvSpPr/>
            <p:nvPr/>
          </p:nvSpPr>
          <p:spPr>
            <a:xfrm>
              <a:off x="5305810" y="4507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3" name="手繪多邊形: 圖案 46">
              <a:extLst>
                <a:ext uri="{FF2B5EF4-FFF2-40B4-BE49-F238E27FC236}">
                  <a16:creationId xmlns:a16="http://schemas.microsoft.com/office/drawing/2014/main" id="{1AF701A1-854C-4CC6-B82C-6EFECD332766}"/>
                </a:ext>
              </a:extLst>
            </p:cNvPr>
            <p:cNvSpPr/>
            <p:nvPr/>
          </p:nvSpPr>
          <p:spPr>
            <a:xfrm>
              <a:off x="5305810" y="4558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4" name="手繪多邊形: 圖案 47">
              <a:extLst>
                <a:ext uri="{FF2B5EF4-FFF2-40B4-BE49-F238E27FC236}">
                  <a16:creationId xmlns:a16="http://schemas.microsoft.com/office/drawing/2014/main" id="{85A48071-740C-44F7-8284-717931AF151A}"/>
                </a:ext>
              </a:extLst>
            </p:cNvPr>
            <p:cNvSpPr/>
            <p:nvPr/>
          </p:nvSpPr>
          <p:spPr>
            <a:xfrm>
              <a:off x="6427452" y="2195151"/>
              <a:ext cx="516375" cy="427125"/>
            </a:xfrm>
            <a:custGeom>
              <a:avLst/>
              <a:gdLst>
                <a:gd name="connsiteX0" fmla="*/ 258188 w 516375"/>
                <a:gd name="connsiteY0" fmla="*/ 372938 h 427125"/>
                <a:gd name="connsiteX1" fmla="*/ 143438 w 516375"/>
                <a:gd name="connsiteY1" fmla="*/ 258188 h 427125"/>
                <a:gd name="connsiteX2" fmla="*/ 258188 w 516375"/>
                <a:gd name="connsiteY2" fmla="*/ 143438 h 427125"/>
                <a:gd name="connsiteX3" fmla="*/ 372938 w 516375"/>
                <a:gd name="connsiteY3" fmla="*/ 258188 h 427125"/>
                <a:gd name="connsiteX4" fmla="*/ 258188 w 516375"/>
                <a:gd name="connsiteY4" fmla="*/ 372938 h 427125"/>
                <a:gd name="connsiteX5" fmla="*/ 130688 w 516375"/>
                <a:gd name="connsiteY5" fmla="*/ 168938 h 427125"/>
                <a:gd name="connsiteX6" fmla="*/ 54188 w 516375"/>
                <a:gd name="connsiteY6" fmla="*/ 168938 h 427125"/>
                <a:gd name="connsiteX7" fmla="*/ 54188 w 516375"/>
                <a:gd name="connsiteY7" fmla="*/ 117938 h 427125"/>
                <a:gd name="connsiteX8" fmla="*/ 130688 w 516375"/>
                <a:gd name="connsiteY8" fmla="*/ 117938 h 427125"/>
                <a:gd name="connsiteX9" fmla="*/ 130688 w 516375"/>
                <a:gd name="connsiteY9" fmla="*/ 168938 h 427125"/>
                <a:gd name="connsiteX10" fmla="*/ 487688 w 516375"/>
                <a:gd name="connsiteY10" fmla="*/ 66938 h 427125"/>
                <a:gd name="connsiteX11" fmla="*/ 360188 w 516375"/>
                <a:gd name="connsiteY11" fmla="*/ 66938 h 427125"/>
                <a:gd name="connsiteX12" fmla="*/ 321938 w 516375"/>
                <a:gd name="connsiteY12" fmla="*/ 3188 h 427125"/>
                <a:gd name="connsiteX13" fmla="*/ 194438 w 516375"/>
                <a:gd name="connsiteY13" fmla="*/ 3188 h 427125"/>
                <a:gd name="connsiteX14" fmla="*/ 156188 w 516375"/>
                <a:gd name="connsiteY14" fmla="*/ 66938 h 427125"/>
                <a:gd name="connsiteX15" fmla="*/ 28688 w 516375"/>
                <a:gd name="connsiteY15" fmla="*/ 66938 h 427125"/>
                <a:gd name="connsiteX16" fmla="*/ 3188 w 516375"/>
                <a:gd name="connsiteY16" fmla="*/ 92438 h 427125"/>
                <a:gd name="connsiteX17" fmla="*/ 3188 w 516375"/>
                <a:gd name="connsiteY17" fmla="*/ 398438 h 427125"/>
                <a:gd name="connsiteX18" fmla="*/ 28688 w 516375"/>
                <a:gd name="connsiteY18" fmla="*/ 423938 h 427125"/>
                <a:gd name="connsiteX19" fmla="*/ 487688 w 516375"/>
                <a:gd name="connsiteY19" fmla="*/ 423938 h 427125"/>
                <a:gd name="connsiteX20" fmla="*/ 513188 w 516375"/>
                <a:gd name="connsiteY20" fmla="*/ 398438 h 427125"/>
                <a:gd name="connsiteX21" fmla="*/ 513188 w 516375"/>
                <a:gd name="connsiteY21" fmla="*/ 92438 h 427125"/>
                <a:gd name="connsiteX22" fmla="*/ 487688 w 516375"/>
                <a:gd name="connsiteY22" fmla="*/ 66938 h 42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16375" h="427125">
                  <a:moveTo>
                    <a:pt x="258188" y="372938"/>
                  </a:moveTo>
                  <a:cubicBezTo>
                    <a:pt x="194438" y="372938"/>
                    <a:pt x="143438" y="321938"/>
                    <a:pt x="143438" y="258188"/>
                  </a:cubicBezTo>
                  <a:cubicBezTo>
                    <a:pt x="143438" y="194438"/>
                    <a:pt x="194438" y="143438"/>
                    <a:pt x="258188" y="143438"/>
                  </a:cubicBezTo>
                  <a:cubicBezTo>
                    <a:pt x="321938" y="143438"/>
                    <a:pt x="372938" y="194438"/>
                    <a:pt x="372938" y="258188"/>
                  </a:cubicBezTo>
                  <a:cubicBezTo>
                    <a:pt x="372938" y="321938"/>
                    <a:pt x="321938" y="372938"/>
                    <a:pt x="258188" y="372938"/>
                  </a:cubicBezTo>
                  <a:close/>
                  <a:moveTo>
                    <a:pt x="130688" y="168938"/>
                  </a:moveTo>
                  <a:lnTo>
                    <a:pt x="54188" y="168938"/>
                  </a:lnTo>
                  <a:lnTo>
                    <a:pt x="54188" y="117938"/>
                  </a:lnTo>
                  <a:lnTo>
                    <a:pt x="130688" y="117938"/>
                  </a:lnTo>
                  <a:lnTo>
                    <a:pt x="130688" y="168938"/>
                  </a:lnTo>
                  <a:close/>
                  <a:moveTo>
                    <a:pt x="487688" y="66938"/>
                  </a:moveTo>
                  <a:lnTo>
                    <a:pt x="360188" y="66938"/>
                  </a:lnTo>
                  <a:lnTo>
                    <a:pt x="321938" y="3188"/>
                  </a:lnTo>
                  <a:lnTo>
                    <a:pt x="194438" y="3188"/>
                  </a:lnTo>
                  <a:lnTo>
                    <a:pt x="156188" y="66938"/>
                  </a:lnTo>
                  <a:lnTo>
                    <a:pt x="28688" y="66938"/>
                  </a:lnTo>
                  <a:cubicBezTo>
                    <a:pt x="14663" y="66938"/>
                    <a:pt x="3188" y="78412"/>
                    <a:pt x="3188" y="92438"/>
                  </a:cubicBezTo>
                  <a:lnTo>
                    <a:pt x="3188" y="398438"/>
                  </a:lnTo>
                  <a:cubicBezTo>
                    <a:pt x="3188" y="412462"/>
                    <a:pt x="14663" y="423938"/>
                    <a:pt x="28688" y="423938"/>
                  </a:cubicBezTo>
                  <a:lnTo>
                    <a:pt x="487688" y="423938"/>
                  </a:lnTo>
                  <a:cubicBezTo>
                    <a:pt x="501712" y="423938"/>
                    <a:pt x="513188" y="412462"/>
                    <a:pt x="513188" y="398438"/>
                  </a:cubicBezTo>
                  <a:lnTo>
                    <a:pt x="513188" y="92438"/>
                  </a:lnTo>
                  <a:cubicBezTo>
                    <a:pt x="513188" y="78412"/>
                    <a:pt x="501712" y="66938"/>
                    <a:pt x="487688" y="6693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5" name="手繪多邊形: 圖案 48">
              <a:extLst>
                <a:ext uri="{FF2B5EF4-FFF2-40B4-BE49-F238E27FC236}">
                  <a16:creationId xmlns:a16="http://schemas.microsoft.com/office/drawing/2014/main" id="{457CB565-EC43-43CE-8E51-39A4883354C2}"/>
                </a:ext>
              </a:extLst>
            </p:cNvPr>
            <p:cNvSpPr/>
            <p:nvPr/>
          </p:nvSpPr>
          <p:spPr>
            <a:xfrm>
              <a:off x="6593202" y="2360901"/>
              <a:ext cx="184875" cy="184875"/>
            </a:xfrm>
            <a:custGeom>
              <a:avLst/>
              <a:gdLst>
                <a:gd name="connsiteX0" fmla="*/ 92438 w 184875"/>
                <a:gd name="connsiteY0" fmla="*/ 28688 h 184875"/>
                <a:gd name="connsiteX1" fmla="*/ 28688 w 184875"/>
                <a:gd name="connsiteY1" fmla="*/ 92438 h 184875"/>
                <a:gd name="connsiteX2" fmla="*/ 92438 w 184875"/>
                <a:gd name="connsiteY2" fmla="*/ 156188 h 184875"/>
                <a:gd name="connsiteX3" fmla="*/ 156188 w 184875"/>
                <a:gd name="connsiteY3" fmla="*/ 92438 h 184875"/>
                <a:gd name="connsiteX4" fmla="*/ 92438 w 184875"/>
                <a:gd name="connsiteY4" fmla="*/ 28688 h 184875"/>
                <a:gd name="connsiteX5" fmla="*/ 92438 w 184875"/>
                <a:gd name="connsiteY5" fmla="*/ 181688 h 184875"/>
                <a:gd name="connsiteX6" fmla="*/ 3188 w 184875"/>
                <a:gd name="connsiteY6" fmla="*/ 92438 h 184875"/>
                <a:gd name="connsiteX7" fmla="*/ 92438 w 184875"/>
                <a:gd name="connsiteY7" fmla="*/ 3188 h 184875"/>
                <a:gd name="connsiteX8" fmla="*/ 181688 w 184875"/>
                <a:gd name="connsiteY8" fmla="*/ 92438 h 184875"/>
                <a:gd name="connsiteX9" fmla="*/ 92438 w 184875"/>
                <a:gd name="connsiteY9" fmla="*/ 181688 h 18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875" h="184875">
                  <a:moveTo>
                    <a:pt x="92438" y="28688"/>
                  </a:moveTo>
                  <a:cubicBezTo>
                    <a:pt x="56738" y="28688"/>
                    <a:pt x="28688" y="56738"/>
                    <a:pt x="28688" y="92438"/>
                  </a:cubicBezTo>
                  <a:cubicBezTo>
                    <a:pt x="28688" y="128137"/>
                    <a:pt x="56738" y="156188"/>
                    <a:pt x="92438" y="156188"/>
                  </a:cubicBezTo>
                  <a:cubicBezTo>
                    <a:pt x="128137" y="156188"/>
                    <a:pt x="156188" y="128137"/>
                    <a:pt x="156188" y="92438"/>
                  </a:cubicBezTo>
                  <a:cubicBezTo>
                    <a:pt x="156188" y="56738"/>
                    <a:pt x="128137" y="28688"/>
                    <a:pt x="92438" y="28688"/>
                  </a:cubicBezTo>
                  <a:close/>
                  <a:moveTo>
                    <a:pt x="92438" y="181688"/>
                  </a:moveTo>
                  <a:cubicBezTo>
                    <a:pt x="42713" y="181688"/>
                    <a:pt x="3188" y="142163"/>
                    <a:pt x="3188" y="92438"/>
                  </a:cubicBezTo>
                  <a:cubicBezTo>
                    <a:pt x="3188" y="42713"/>
                    <a:pt x="42713" y="3188"/>
                    <a:pt x="92438" y="3188"/>
                  </a:cubicBezTo>
                  <a:cubicBezTo>
                    <a:pt x="142163" y="3188"/>
                    <a:pt x="181688" y="42713"/>
                    <a:pt x="181688" y="92438"/>
                  </a:cubicBezTo>
                  <a:cubicBezTo>
                    <a:pt x="181688" y="142163"/>
                    <a:pt x="142163" y="181688"/>
                    <a:pt x="92438" y="18168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0937 -3.7037E-6 L -0.3809 0.38727 " pathEditMode="relative" rAng="0" ptsTypes="AA">
                                      <p:cBhvr>
                                        <p:cTn id="6" dur="2000" fill="hold"/>
                                        <p:tgtEl>
                                          <p:spTgt spid="8"/>
                                        </p:tgtEl>
                                        <p:attrNameLst>
                                          <p:attrName>ppt_x</p:attrName>
                                          <p:attrName>ppt_y</p:attrName>
                                        </p:attrNameLst>
                                      </p:cBhvr>
                                      <p:rCtr x="-18576" y="19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(page1)</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7"/>
          <p:cNvSpPr>
            <a:spLocks noGrp="1"/>
          </p:cNvSpPr>
          <p:nvPr>
            <p:ph idx="1"/>
          </p:nvPr>
        </p:nvSpPr>
        <p:spPr>
          <a:xfrm>
            <a:off x="2643174" y="1226855"/>
            <a:ext cx="5929354" cy="4690515"/>
          </a:xfrm>
        </p:spPr>
        <p:txBody>
          <a:bodyPr vert="horz" wrap="square" lIns="91440" tIns="45720" rIns="91440" bIns="45720" rtlCol="0">
            <a:spAutoFit/>
          </a:bodyPr>
          <a:lstStyle/>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某市政府建設局未婚鍾局長為該市王市長一手提拔的核心幕僚，追隨王市長多年亦深獲市長信任及賞識，舉凡相關重要市政建設，鍾局長的規劃與建議，王市長多半言聽計從，如數照准，少有不同意見。</a:t>
            </a:r>
          </a:p>
          <a:p>
            <a:pPr marL="0" indent="266700" algn="just">
              <a:buNone/>
            </a:pPr>
            <a:r>
              <a:rPr lang="zh-TW" altLang="en-US" sz="1800" dirty="0" smtClean="0">
                <a:latin typeface="微軟正黑體" pitchFamily="34" charset="-120"/>
                <a:ea typeface="微軟正黑體" pitchFamily="34" charset="-120"/>
              </a:rPr>
              <a:t>小萍則是鍾局長的機要秘書，學經歷均佳且應對得體，舉凡鍾局長財物房產的投資調度、政商人脈的應酬交際、家人親友的年節餽贈、長官部舊的聚餐贈禮，均由小萍一手包辦打點，外界亦深知要跟鍾局長搭上線，必須透過小萍。</a:t>
            </a:r>
          </a:p>
          <a:p>
            <a:pPr marL="0" indent="266700" algn="just">
              <a:buNone/>
            </a:pPr>
            <a:r>
              <a:rPr lang="zh-TW" altLang="en-US" sz="1800" dirty="0" smtClean="0">
                <a:latin typeface="微軟正黑體" pitchFamily="34" charset="-120"/>
                <a:ea typeface="微軟正黑體" pitchFamily="34" charset="-120"/>
              </a:rPr>
              <a:t>黑鑫建設公司藍董事長得知該市正在辦理都市更新計畫，由鍾局長親自操盤規劃，眼見機不可失，便親自拜訪小萍，希望能與鍾局長晤面洽談合作機會，為了展現誠意，當場致贈</a:t>
            </a:r>
            <a:r>
              <a:rPr lang="en-US" altLang="zh-TW" sz="1800" dirty="0" smtClean="0">
                <a:latin typeface="微軟正黑體" pitchFamily="34" charset="-120"/>
                <a:ea typeface="微軟正黑體" pitchFamily="34" charset="-120"/>
              </a:rPr>
              <a:t>5</a:t>
            </a:r>
            <a:r>
              <a:rPr lang="zh-TW" altLang="en-US" sz="1800" dirty="0" smtClean="0">
                <a:latin typeface="微軟正黑體" pitchFamily="34" charset="-120"/>
                <a:ea typeface="微軟正黑體" pitchFamily="34" charset="-120"/>
              </a:rPr>
              <a:t>枚</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克拉裸鑽及現金新臺幣</a:t>
            </a:r>
            <a:r>
              <a:rPr lang="en-US" altLang="zh-TW" sz="1800" dirty="0" smtClean="0">
                <a:latin typeface="微軟正黑體" pitchFamily="34" charset="-120"/>
                <a:ea typeface="微軟正黑體" pitchFamily="34" charset="-120"/>
              </a:rPr>
              <a:t>500</a:t>
            </a:r>
            <a:r>
              <a:rPr lang="zh-TW" altLang="en-US" sz="1800" dirty="0" smtClean="0">
                <a:latin typeface="微軟正黑體" pitchFamily="34" charset="-120"/>
                <a:ea typeface="微軟正黑體" pitchFamily="34" charset="-120"/>
              </a:rPr>
              <a:t>萬元，敬託小萍代轉鍾局長，鍾局長亦透過小萍縝密安排，與藍董闢室密談，達成多項圖利黑鑫公司的都更計畫。</a:t>
            </a:r>
          </a:p>
        </p:txBody>
      </p:sp>
      <p:sp>
        <p:nvSpPr>
          <p:cNvPr id="9" name="文字方塊 8"/>
          <p:cNvSpPr txBox="1"/>
          <p:nvPr/>
        </p:nvSpPr>
        <p:spPr>
          <a:xfrm>
            <a:off x="8501090" y="6000768"/>
            <a:ext cx="301686" cy="369332"/>
          </a:xfrm>
          <a:prstGeom prst="rect">
            <a:avLst/>
          </a:prstGeom>
          <a:noFill/>
        </p:spPr>
        <p:txBody>
          <a:bodyPr wrap="none" rtlCol="0">
            <a:spAutoFit/>
          </a:bodyPr>
          <a:lstStyle/>
          <a:p>
            <a:r>
              <a:rPr lang="en-US" altLang="zh-TW" dirty="0" smtClean="0"/>
              <a:t>8</a:t>
            </a:r>
            <a:endParaRPr lang="zh-TW" altLang="en-US" dirty="0"/>
          </a:p>
        </p:txBody>
      </p:sp>
      <p:grpSp>
        <p:nvGrpSpPr>
          <p:cNvPr id="2" name="群組 1"/>
          <p:cNvGrpSpPr/>
          <p:nvPr/>
        </p:nvGrpSpPr>
        <p:grpSpPr>
          <a:xfrm>
            <a:off x="-1044624" y="4164668"/>
            <a:ext cx="7044335" cy="2982754"/>
            <a:chOff x="-1044624" y="4164668"/>
            <a:chExt cx="7044335" cy="2982754"/>
          </a:xfrm>
        </p:grpSpPr>
        <p:sp>
          <p:nvSpPr>
            <p:cNvPr id="7" name="手繪多邊形: 圖案 5">
              <a:extLst>
                <a:ext uri="{FF2B5EF4-FFF2-40B4-BE49-F238E27FC236}">
                  <a16:creationId xmlns:a16="http://schemas.microsoft.com/office/drawing/2014/main" id="{770117A0-1E5D-4E37-81DA-EBFDC7BCDB22}"/>
                </a:ext>
              </a:extLst>
            </p:cNvPr>
            <p:cNvSpPr/>
            <p:nvPr/>
          </p:nvSpPr>
          <p:spPr>
            <a:xfrm rot="732614">
              <a:off x="310868" y="416466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0"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0972" y="5444026"/>
              <a:ext cx="1109663" cy="1444625"/>
            </a:xfrm>
            <a:prstGeom prst="rect">
              <a:avLst/>
            </a:prstGeom>
            <a:noFill/>
            <a:scene3d>
              <a:camera prst="orthographicFront">
                <a:rot lat="0" lon="10799999" rev="0"/>
              </a:camera>
              <a:lightRig rig="threePt" dir="t"/>
            </a:scene3d>
          </p:spPr>
        </p:pic>
        <p:sp>
          <p:nvSpPr>
            <p:cNvPr id="11" name="文字方塊 10"/>
            <p:cNvSpPr txBox="1"/>
            <p:nvPr/>
          </p:nvSpPr>
          <p:spPr>
            <a:xfrm>
              <a:off x="385283" y="4859251"/>
              <a:ext cx="1854218" cy="584775"/>
            </a:xfrm>
            <a:prstGeom prst="rect">
              <a:avLst/>
            </a:prstGeom>
            <a:noFill/>
          </p:spPr>
          <p:txBody>
            <a:bodyPr wrap="square" rtlCol="0">
              <a:spAutoFit/>
            </a:bodyPr>
            <a:lstStyle/>
            <a:p>
              <a:r>
                <a:rPr lang="zh-TW" altLang="en-US"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2</a:t>
              </a:r>
              <a:endParaRPr lang="zh-TW" altLang="en-US" sz="3200" b="1" dirty="0">
                <a:solidFill>
                  <a:schemeClr val="accent1">
                    <a:lumMod val="20000"/>
                    <a:lumOff val="80000"/>
                  </a:schemeClr>
                </a:solidFill>
                <a:latin typeface="微軟正黑體" panose="020B0604030504040204" pitchFamily="34" charset="-120"/>
                <a:ea typeface="微軟正黑體" panose="020B0604030504040204" pitchFamily="34" charset="-120"/>
              </a:endParaRPr>
            </a:p>
          </p:txBody>
        </p:sp>
        <p:sp>
          <p:nvSpPr>
            <p:cNvPr id="12" name="標題 5"/>
            <p:cNvSpPr txBox="1">
              <a:spLocks/>
            </p:cNvSpPr>
            <p:nvPr/>
          </p:nvSpPr>
          <p:spPr>
            <a:xfrm>
              <a:off x="-1044624" y="6429055"/>
              <a:ext cx="7044335" cy="4289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4">
                      <a:lumMod val="75000"/>
                    </a:schemeClr>
                  </a:solidFill>
                  <a:latin typeface="微軟正黑體" pitchFamily="34" charset="-120"/>
                  <a:ea typeface="微軟正黑體" pitchFamily="34" charset="-120"/>
                </a:rPr>
                <a:t>搜索婦女身體，誰都可以嗎？ </a:t>
              </a:r>
              <a:endParaRPr lang="zh-TW" altLang="en-US" sz="2000" b="1" dirty="0">
                <a:solidFill>
                  <a:schemeClr val="accent4">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a:t>
            </a:r>
            <a:r>
              <a:rPr lang="en-US" altLang="zh-TW" sz="2000" b="1" dirty="0" smtClean="0">
                <a:solidFill>
                  <a:schemeClr val="accent4">
                    <a:lumMod val="50000"/>
                  </a:schemeClr>
                </a:solidFill>
                <a:latin typeface="微軟正黑體" pitchFamily="34" charset="-120"/>
                <a:ea typeface="微軟正黑體" pitchFamily="34" charset="-120"/>
              </a:rPr>
              <a:t>page2)</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7"/>
          <p:cNvSpPr>
            <a:spLocks noGrp="1"/>
          </p:cNvSpPr>
          <p:nvPr>
            <p:ph idx="1"/>
          </p:nvPr>
        </p:nvSpPr>
        <p:spPr>
          <a:xfrm>
            <a:off x="2643174" y="1226855"/>
            <a:ext cx="5929354" cy="3305520"/>
          </a:xfrm>
        </p:spPr>
        <p:txBody>
          <a:bodyPr vert="horz" wrap="square" lIns="91440" tIns="45720" rIns="91440" bIns="45720" rtlCol="0">
            <a:spAutoFit/>
          </a:bodyPr>
          <a:lstStyle/>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另一方面，廉政署也同時接獲檢舉，經過廉政署長期監聽，發動同步搜索，廉政官阿鈞在帶隊執行搜索小萍辦公室及住所時，當場扣獲藍董行賄鍾局長之現金新臺幣</a:t>
            </a:r>
            <a:r>
              <a:rPr lang="en-US" altLang="zh-TW" sz="1800" dirty="0" smtClean="0">
                <a:latin typeface="微軟正黑體" pitchFamily="34" charset="-120"/>
                <a:ea typeface="微軟正黑體" pitchFamily="34" charset="-120"/>
              </a:rPr>
              <a:t>1,200</a:t>
            </a:r>
            <a:r>
              <a:rPr lang="zh-TW" altLang="en-US" sz="1800" dirty="0" smtClean="0">
                <a:latin typeface="微軟正黑體" pitchFamily="34" charset="-120"/>
                <a:ea typeface="微軟正黑體" pitchFamily="34" charset="-120"/>
              </a:rPr>
              <a:t>萬元，以及餽贈鍾局長的名錶與高檔洋酒等物。</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然而，執行搜索人員卻遍尋不著</a:t>
            </a:r>
            <a:r>
              <a:rPr lang="en-US" altLang="zh-TW" sz="1800" dirty="0" smtClean="0">
                <a:latin typeface="微軟正黑體" pitchFamily="34" charset="-120"/>
                <a:ea typeface="微軟正黑體" pitchFamily="34" charset="-120"/>
              </a:rPr>
              <a:t>5</a:t>
            </a:r>
            <a:r>
              <a:rPr lang="zh-TW" altLang="en-US" sz="1800" dirty="0" smtClean="0">
                <a:latin typeface="微軟正黑體" pitchFamily="34" charset="-120"/>
                <a:ea typeface="微軟正黑體" pitchFamily="34" charset="-120"/>
              </a:rPr>
              <a:t>枚裸鑽及小萍記載鍾局長的金流紀錄，懷疑小萍將裸鑽及隨身碟貼身藏放，廉政官阿鈞依據搜索票上所載，搜索小萍的身體、貼身衣物及隨身物件，果真發現記載金流資料的隨身碟，並經偵訊後將小萍移送法辦。</a:t>
            </a:r>
          </a:p>
        </p:txBody>
      </p:sp>
      <p:sp>
        <p:nvSpPr>
          <p:cNvPr id="7" name="文字方塊 6"/>
          <p:cNvSpPr txBox="1"/>
          <p:nvPr/>
        </p:nvSpPr>
        <p:spPr>
          <a:xfrm>
            <a:off x="8501090" y="6000768"/>
            <a:ext cx="301686" cy="369332"/>
          </a:xfrm>
          <a:prstGeom prst="rect">
            <a:avLst/>
          </a:prstGeom>
          <a:noFill/>
        </p:spPr>
        <p:txBody>
          <a:bodyPr wrap="none" rtlCol="0">
            <a:spAutoFit/>
          </a:bodyPr>
          <a:lstStyle/>
          <a:p>
            <a:r>
              <a:rPr lang="en-US" altLang="zh-TW" dirty="0" smtClean="0"/>
              <a:t>9</a:t>
            </a:r>
            <a:endParaRPr lang="zh-TW" altLang="en-US" dirty="0"/>
          </a:p>
        </p:txBody>
      </p:sp>
      <p:grpSp>
        <p:nvGrpSpPr>
          <p:cNvPr id="9" name="群組 8"/>
          <p:cNvGrpSpPr/>
          <p:nvPr/>
        </p:nvGrpSpPr>
        <p:grpSpPr>
          <a:xfrm>
            <a:off x="-1044624" y="4164668"/>
            <a:ext cx="7044335" cy="2982754"/>
            <a:chOff x="-1044624" y="4164668"/>
            <a:chExt cx="7044335" cy="2982754"/>
          </a:xfrm>
        </p:grpSpPr>
        <p:sp>
          <p:nvSpPr>
            <p:cNvPr id="11" name="手繪多邊形: 圖案 5">
              <a:extLst>
                <a:ext uri="{FF2B5EF4-FFF2-40B4-BE49-F238E27FC236}">
                  <a16:creationId xmlns:a16="http://schemas.microsoft.com/office/drawing/2014/main" id="{770117A0-1E5D-4E37-81DA-EBFDC7BCDB22}"/>
                </a:ext>
              </a:extLst>
            </p:cNvPr>
            <p:cNvSpPr/>
            <p:nvPr/>
          </p:nvSpPr>
          <p:spPr>
            <a:xfrm rot="732614">
              <a:off x="310868" y="416466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0972" y="5444026"/>
              <a:ext cx="1109663" cy="1444625"/>
            </a:xfrm>
            <a:prstGeom prst="rect">
              <a:avLst/>
            </a:prstGeom>
            <a:noFill/>
            <a:scene3d>
              <a:camera prst="orthographicFront">
                <a:rot lat="0" lon="10799999" rev="0"/>
              </a:camera>
              <a:lightRig rig="threePt" dir="t"/>
            </a:scene3d>
          </p:spPr>
        </p:pic>
        <p:sp>
          <p:nvSpPr>
            <p:cNvPr id="13" name="文字方塊 12"/>
            <p:cNvSpPr txBox="1"/>
            <p:nvPr/>
          </p:nvSpPr>
          <p:spPr>
            <a:xfrm>
              <a:off x="385283" y="4859251"/>
              <a:ext cx="1854218" cy="584775"/>
            </a:xfrm>
            <a:prstGeom prst="rect">
              <a:avLst/>
            </a:prstGeom>
            <a:noFill/>
          </p:spPr>
          <p:txBody>
            <a:bodyPr wrap="square" rtlCol="0">
              <a:spAutoFit/>
            </a:bodyPr>
            <a:lstStyle/>
            <a:p>
              <a:r>
                <a:rPr lang="zh-TW" altLang="en-US"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2</a:t>
              </a:r>
              <a:endParaRPr lang="zh-TW" altLang="en-US" sz="3200" b="1" dirty="0">
                <a:solidFill>
                  <a:schemeClr val="accent1">
                    <a:lumMod val="20000"/>
                    <a:lumOff val="80000"/>
                  </a:schemeClr>
                </a:solidFill>
                <a:latin typeface="微軟正黑體" panose="020B0604030504040204" pitchFamily="34" charset="-120"/>
                <a:ea typeface="微軟正黑體" panose="020B0604030504040204" pitchFamily="34" charset="-120"/>
              </a:endParaRPr>
            </a:p>
          </p:txBody>
        </p:sp>
        <p:sp>
          <p:nvSpPr>
            <p:cNvPr id="14" name="標題 5"/>
            <p:cNvSpPr txBox="1">
              <a:spLocks/>
            </p:cNvSpPr>
            <p:nvPr/>
          </p:nvSpPr>
          <p:spPr>
            <a:xfrm>
              <a:off x="-1044624" y="6429055"/>
              <a:ext cx="7044335" cy="4289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4">
                      <a:lumMod val="75000"/>
                    </a:schemeClr>
                  </a:solidFill>
                  <a:latin typeface="微軟正黑體" pitchFamily="34" charset="-120"/>
                  <a:ea typeface="微軟正黑體" pitchFamily="34" charset="-120"/>
                </a:rPr>
                <a:t>搜索婦女身體，誰都可以嗎？ </a:t>
              </a:r>
              <a:endParaRPr lang="zh-TW" altLang="en-US" sz="2000" b="1" dirty="0">
                <a:solidFill>
                  <a:schemeClr val="accent4">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en-US" altLang="zh-TW" sz="2000" b="1" dirty="0" smtClean="0">
                <a:solidFill>
                  <a:schemeClr val="accent4">
                    <a:lumMod val="50000"/>
                  </a:schemeClr>
                </a:solidFill>
                <a:latin typeface="微軟正黑體" pitchFamily="34" charset="-120"/>
                <a:ea typeface="微軟正黑體" pitchFamily="34" charset="-120"/>
              </a:rPr>
              <a:t/>
            </a:r>
            <a:br>
              <a:rPr lang="en-US" altLang="zh-TW" sz="2000" b="1"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爭點</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6"/>
          <p:cNvSpPr txBox="1">
            <a:spLocks/>
          </p:cNvSpPr>
          <p:nvPr/>
        </p:nvSpPr>
        <p:spPr>
          <a:xfrm>
            <a:off x="2895588" y="1600200"/>
            <a:ext cx="6248412" cy="2558136"/>
          </a:xfrm>
          <a:prstGeom prst="rect">
            <a:avLst/>
          </a:prstGeom>
        </p:spPr>
        <p:txBody>
          <a:bodyPr vert="horz" wrap="square" lIns="91440" tIns="45720" rIns="91440" bIns="45720" rtlCol="0">
            <a:spAutoFit/>
          </a:bodyPr>
          <a:lstStyle/>
          <a:p>
            <a:pPr indent="-342900">
              <a:lnSpc>
                <a:spcPts val="3500"/>
              </a:lnSpc>
              <a:spcBef>
                <a:spcPct val="20000"/>
              </a:spcBef>
            </a:pPr>
            <a:r>
              <a:rPr lang="zh-TW" altLang="en-US" sz="2400" b="1" dirty="0" smtClean="0">
                <a:solidFill>
                  <a:schemeClr val="accent2">
                    <a:lumMod val="75000"/>
                  </a:schemeClr>
                </a:solidFill>
                <a:latin typeface="微軟正黑體" pitchFamily="34" charset="-120"/>
                <a:ea typeface="微軟正黑體" pitchFamily="34" charset="-120"/>
              </a:rPr>
              <a:t>搜索過程中，</a:t>
            </a:r>
            <a:endParaRPr lang="en-US" altLang="zh-TW" sz="2400" b="1" dirty="0" smtClean="0">
              <a:solidFill>
                <a:schemeClr val="accent2">
                  <a:lumMod val="75000"/>
                </a:schemeClr>
              </a:solidFill>
              <a:latin typeface="微軟正黑體" pitchFamily="34" charset="-120"/>
              <a:ea typeface="微軟正黑體" pitchFamily="34" charset="-120"/>
            </a:endParaRPr>
          </a:p>
          <a:p>
            <a:pPr indent="-342900">
              <a:lnSpc>
                <a:spcPts val="3500"/>
              </a:lnSpc>
              <a:spcBef>
                <a:spcPct val="20000"/>
              </a:spcBef>
            </a:pPr>
            <a:r>
              <a:rPr lang="zh-TW" altLang="en-US" sz="2400" b="1" dirty="0" smtClean="0">
                <a:solidFill>
                  <a:schemeClr val="accent2">
                    <a:lumMod val="75000"/>
                  </a:schemeClr>
                </a:solidFill>
                <a:latin typeface="微軟正黑體" pitchFamily="34" charset="-120"/>
                <a:ea typeface="微軟正黑體" pitchFamily="34" charset="-120"/>
              </a:rPr>
              <a:t>若由男性廉政官執行針對小萍身體或貼身衣物之搜索，</a:t>
            </a:r>
            <a:endParaRPr lang="en-US" altLang="zh-TW" sz="2400" b="1" dirty="0" smtClean="0">
              <a:solidFill>
                <a:schemeClr val="accent2">
                  <a:lumMod val="75000"/>
                </a:schemeClr>
              </a:solidFill>
              <a:latin typeface="微軟正黑體" pitchFamily="34" charset="-120"/>
              <a:ea typeface="微軟正黑體" pitchFamily="34" charset="-120"/>
            </a:endParaRPr>
          </a:p>
          <a:p>
            <a:pPr indent="-342900">
              <a:lnSpc>
                <a:spcPts val="3500"/>
              </a:lnSpc>
              <a:spcBef>
                <a:spcPct val="20000"/>
              </a:spcBef>
            </a:pPr>
            <a:r>
              <a:rPr lang="zh-TW" altLang="en-US" sz="2400" b="1" dirty="0" smtClean="0">
                <a:solidFill>
                  <a:schemeClr val="accent2">
                    <a:lumMod val="75000"/>
                  </a:schemeClr>
                </a:solidFill>
                <a:latin typeface="微軟正黑體" pitchFamily="34" charset="-120"/>
                <a:ea typeface="微軟正黑體" pitchFamily="34" charset="-120"/>
              </a:rPr>
              <a:t>是否有違反性別人權之保障？</a:t>
            </a:r>
            <a:endParaRPr lang="en-US" altLang="zh-TW" sz="2400" b="1" dirty="0" smtClean="0">
              <a:solidFill>
                <a:schemeClr val="accent2">
                  <a:lumMod val="75000"/>
                </a:schemeClr>
              </a:solidFill>
              <a:latin typeface="微軟正黑體" pitchFamily="34" charset="-120"/>
              <a:ea typeface="微軟正黑體" pitchFamily="34" charset="-120"/>
            </a:endParaRPr>
          </a:p>
          <a:p>
            <a:pPr marL="0" marR="0" lvl="0" indent="-342900" algn="l" defTabSz="914400" rtl="0" eaLnBrk="1" fontAlgn="auto" latinLnBrk="0" hangingPunct="1">
              <a:lnSpc>
                <a:spcPts val="3500"/>
              </a:lnSpc>
              <a:spcBef>
                <a:spcPct val="20000"/>
              </a:spcBef>
              <a:spcAft>
                <a:spcPts val="0"/>
              </a:spcAft>
              <a:buClrTx/>
              <a:buSzTx/>
              <a:tabLst/>
              <a:defRPr/>
            </a:pPr>
            <a:endParaRPr kumimoji="0" lang="zh-TW" altLang="en-US" sz="2400" b="1"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10</a:t>
            </a:r>
            <a:endParaRPr lang="zh-TW" altLang="en-US" dirty="0"/>
          </a:p>
        </p:txBody>
      </p:sp>
      <p:grpSp>
        <p:nvGrpSpPr>
          <p:cNvPr id="9" name="群組 8"/>
          <p:cNvGrpSpPr/>
          <p:nvPr/>
        </p:nvGrpSpPr>
        <p:grpSpPr>
          <a:xfrm>
            <a:off x="-1044624" y="4164668"/>
            <a:ext cx="7044335" cy="2982754"/>
            <a:chOff x="-1044624" y="4164668"/>
            <a:chExt cx="7044335" cy="2982754"/>
          </a:xfrm>
        </p:grpSpPr>
        <p:sp>
          <p:nvSpPr>
            <p:cNvPr id="10" name="手繪多邊形: 圖案 5">
              <a:extLst>
                <a:ext uri="{FF2B5EF4-FFF2-40B4-BE49-F238E27FC236}">
                  <a16:creationId xmlns:a16="http://schemas.microsoft.com/office/drawing/2014/main" id="{770117A0-1E5D-4E37-81DA-EBFDC7BCDB22}"/>
                </a:ext>
              </a:extLst>
            </p:cNvPr>
            <p:cNvSpPr/>
            <p:nvPr/>
          </p:nvSpPr>
          <p:spPr>
            <a:xfrm rot="732614">
              <a:off x="310868" y="416466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0972" y="5444026"/>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385283" y="4859251"/>
              <a:ext cx="1854218" cy="584775"/>
            </a:xfrm>
            <a:prstGeom prst="rect">
              <a:avLst/>
            </a:prstGeom>
            <a:noFill/>
          </p:spPr>
          <p:txBody>
            <a:bodyPr wrap="square" rtlCol="0">
              <a:spAutoFit/>
            </a:bodyPr>
            <a:lstStyle/>
            <a:p>
              <a:r>
                <a:rPr lang="zh-TW" altLang="en-US"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2</a:t>
              </a:r>
              <a:endParaRPr lang="zh-TW" altLang="en-US" sz="3200" b="1" dirty="0">
                <a:solidFill>
                  <a:schemeClr val="accent1">
                    <a:lumMod val="20000"/>
                    <a:lumOff val="80000"/>
                  </a:schemeClr>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044624" y="6429055"/>
              <a:ext cx="7044335" cy="4289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4">
                      <a:lumMod val="75000"/>
                    </a:schemeClr>
                  </a:solidFill>
                  <a:latin typeface="微軟正黑體" pitchFamily="34" charset="-120"/>
                  <a:ea typeface="微軟正黑體" pitchFamily="34" charset="-120"/>
                </a:rPr>
                <a:t>搜索婦女身體，誰都可以嗎？ </a:t>
              </a:r>
              <a:endParaRPr lang="zh-TW" altLang="en-US" sz="2000" b="1" dirty="0">
                <a:solidFill>
                  <a:schemeClr val="accent4">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66988" y="1219184"/>
            <a:ext cx="5900750" cy="4579715"/>
          </a:xfrm>
        </p:spPr>
        <p:txBody>
          <a:bodyPr vert="horz" wrap="square" lIns="91440" tIns="45720" rIns="91440" bIns="45720" rtlCol="0">
            <a:spAutoFit/>
          </a:bodyPr>
          <a:lstStyle/>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en-US" altLang="zh-TW" sz="1800" dirty="0">
                <a:latin typeface="微軟正黑體" pitchFamily="34" charset="-120"/>
                <a:ea typeface="微軟正黑體" pitchFamily="34" charset="-120"/>
              </a:rPr>
              <a:t>《CEDAW》</a:t>
            </a:r>
            <a:r>
              <a:rPr lang="zh-TW" altLang="en-US" sz="1800" dirty="0">
                <a:latin typeface="微軟正黑體" pitchFamily="34" charset="-120"/>
                <a:ea typeface="微軟正黑體" pitchFamily="34" charset="-120"/>
              </a:rPr>
              <a:t>第</a:t>
            </a:r>
            <a:r>
              <a:rPr lang="en-US" altLang="zh-TW" sz="1800" dirty="0">
                <a:latin typeface="微軟正黑體" pitchFamily="34" charset="-120"/>
                <a:ea typeface="微軟正黑體" pitchFamily="34" charset="-120"/>
              </a:rPr>
              <a:t>15</a:t>
            </a:r>
            <a:r>
              <a:rPr lang="zh-TW" altLang="en-US" sz="1800" dirty="0" smtClean="0">
                <a:latin typeface="微軟正黑體" pitchFamily="34" charset="-120"/>
                <a:ea typeface="微軟正黑體" pitchFamily="34" charset="-120"/>
              </a:rPr>
              <a:t>條規定：「締約各國應給予男女在法律面前平等的地位。」保障女性獲得平等之司法程序。</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對於男女性別、身體器官構造之差異，則應該區別對待之，而非僅在形式上要求平等，應該達到實質之平等，始符合</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憲法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兩人權公約</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及</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消除對婦女一切形式歧視公約</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所規定之性別平等原則。</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為尊重婦女身體之特殊性，行使職權需要搜身接觸時，有男女不授受的原則，例如</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刑事訴訟法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第</a:t>
            </a:r>
            <a:r>
              <a:rPr lang="en-US" altLang="zh-TW" sz="1800" dirty="0" smtClean="0">
                <a:latin typeface="微軟正黑體" pitchFamily="34" charset="-120"/>
                <a:ea typeface="微軟正黑體" pitchFamily="34" charset="-120"/>
              </a:rPr>
              <a:t>123</a:t>
            </a:r>
            <a:r>
              <a:rPr lang="zh-TW" altLang="en-US" sz="1800" dirty="0" smtClean="0">
                <a:latin typeface="微軟正黑體" pitchFamily="34" charset="-120"/>
                <a:ea typeface="微軟正黑體" pitchFamily="34" charset="-120"/>
              </a:rPr>
              <a:t>條「搜索婦女之身體，應命婦女行之。但不能由婦女行之者，不在此限。」、第</a:t>
            </a:r>
            <a:r>
              <a:rPr lang="en-US" altLang="en-US" sz="1800" dirty="0" smtClean="0">
                <a:latin typeface="微軟正黑體" pitchFamily="34" charset="-120"/>
                <a:ea typeface="微軟正黑體" pitchFamily="34" charset="-120"/>
              </a:rPr>
              <a:t>215</a:t>
            </a:r>
            <a:r>
              <a:rPr lang="zh-TW" altLang="en-US" sz="1800" dirty="0" smtClean="0">
                <a:latin typeface="微軟正黑體" pitchFamily="34" charset="-120"/>
                <a:ea typeface="微軟正黑體" pitchFamily="34" charset="-120"/>
              </a:rPr>
              <a:t>條第</a:t>
            </a:r>
            <a:r>
              <a:rPr lang="en-US" altLang="en-US" sz="1800" dirty="0" smtClean="0">
                <a:latin typeface="微軟正黑體" pitchFamily="34" charset="-120"/>
                <a:ea typeface="微軟正黑體" pitchFamily="34" charset="-120"/>
              </a:rPr>
              <a:t>3</a:t>
            </a:r>
            <a:r>
              <a:rPr lang="zh-TW" altLang="en-US" sz="1800" dirty="0" smtClean="0">
                <a:latin typeface="微軟正黑體" pitchFamily="34" charset="-120"/>
                <a:ea typeface="微軟正黑體" pitchFamily="34" charset="-120"/>
              </a:rPr>
              <a:t>項「檢查婦女身體，應命醫師或婦女行之。」等規定。</a:t>
            </a:r>
            <a:endParaRPr lang="en-US" altLang="zh-TW" sz="1800" dirty="0" smtClean="0">
              <a:latin typeface="微軟正黑體" pitchFamily="34" charset="-120"/>
              <a:ea typeface="微軟正黑體" pitchFamily="34" charset="-120"/>
            </a:endParaRPr>
          </a:p>
          <a:p>
            <a:pPr marL="0" indent="266700" algn="just">
              <a:buNone/>
            </a:pPr>
            <a:endParaRPr lang="zh-TW" altLang="en-US" sz="1800" dirty="0" smtClean="0">
              <a:latin typeface="微軟正黑體" pitchFamily="34" charset="-120"/>
              <a:ea typeface="微軟正黑體" pitchFamily="34" charset="-120"/>
            </a:endParaRPr>
          </a:p>
        </p:txBody>
      </p:sp>
      <p:sp>
        <p:nvSpPr>
          <p:cNvPr id="8" name="文字方塊 7"/>
          <p:cNvSpPr txBox="1"/>
          <p:nvPr/>
        </p:nvSpPr>
        <p:spPr>
          <a:xfrm>
            <a:off x="8501090" y="6000768"/>
            <a:ext cx="418704" cy="369332"/>
          </a:xfrm>
          <a:prstGeom prst="rect">
            <a:avLst/>
          </a:prstGeom>
          <a:noFill/>
        </p:spPr>
        <p:txBody>
          <a:bodyPr wrap="none" rtlCol="0">
            <a:spAutoFit/>
          </a:bodyPr>
          <a:lstStyle/>
          <a:p>
            <a:r>
              <a:rPr lang="en-US" altLang="zh-TW" dirty="0" smtClean="0"/>
              <a:t>11</a:t>
            </a:r>
            <a:endParaRPr lang="zh-TW" altLang="en-US" dirty="0"/>
          </a:p>
        </p:txBody>
      </p:sp>
      <p:grpSp>
        <p:nvGrpSpPr>
          <p:cNvPr id="9" name="群組 8"/>
          <p:cNvGrpSpPr/>
          <p:nvPr/>
        </p:nvGrpSpPr>
        <p:grpSpPr>
          <a:xfrm>
            <a:off x="-1044624" y="4164668"/>
            <a:ext cx="7044335" cy="2982754"/>
            <a:chOff x="-1044624" y="4164668"/>
            <a:chExt cx="7044335" cy="2982754"/>
          </a:xfrm>
        </p:grpSpPr>
        <p:sp>
          <p:nvSpPr>
            <p:cNvPr id="10" name="手繪多邊形: 圖案 5">
              <a:extLst>
                <a:ext uri="{FF2B5EF4-FFF2-40B4-BE49-F238E27FC236}">
                  <a16:creationId xmlns:a16="http://schemas.microsoft.com/office/drawing/2014/main" id="{770117A0-1E5D-4E37-81DA-EBFDC7BCDB22}"/>
                </a:ext>
              </a:extLst>
            </p:cNvPr>
            <p:cNvSpPr/>
            <p:nvPr/>
          </p:nvSpPr>
          <p:spPr>
            <a:xfrm rot="732614">
              <a:off x="310868" y="416466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0972" y="5444026"/>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385283" y="4859251"/>
              <a:ext cx="1854218" cy="584775"/>
            </a:xfrm>
            <a:prstGeom prst="rect">
              <a:avLst/>
            </a:prstGeom>
            <a:noFill/>
          </p:spPr>
          <p:txBody>
            <a:bodyPr wrap="square" rtlCol="0">
              <a:spAutoFit/>
            </a:bodyPr>
            <a:lstStyle/>
            <a:p>
              <a:r>
                <a:rPr lang="zh-TW" altLang="en-US"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2</a:t>
              </a:r>
              <a:endParaRPr lang="zh-TW" altLang="en-US" sz="3200" b="1" dirty="0">
                <a:solidFill>
                  <a:schemeClr val="accent1">
                    <a:lumMod val="20000"/>
                    <a:lumOff val="80000"/>
                  </a:schemeClr>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044624" y="6429055"/>
              <a:ext cx="7044335" cy="4289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4">
                      <a:lumMod val="75000"/>
                    </a:schemeClr>
                  </a:solidFill>
                  <a:latin typeface="微軟正黑體" pitchFamily="34" charset="-120"/>
                  <a:ea typeface="微軟正黑體" pitchFamily="34" charset="-120"/>
                </a:rPr>
                <a:t>搜索婦女身體，誰都可以嗎？ </a:t>
              </a:r>
              <a:endParaRPr lang="zh-TW" altLang="en-US" sz="2000" b="1" dirty="0">
                <a:solidFill>
                  <a:schemeClr val="accent4">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6"/>
          <p:cNvSpPr txBox="1">
            <a:spLocks/>
          </p:cNvSpPr>
          <p:nvPr/>
        </p:nvSpPr>
        <p:spPr>
          <a:xfrm>
            <a:off x="2666988" y="1219184"/>
            <a:ext cx="5900750" cy="3527119"/>
          </a:xfrm>
          <a:prstGeom prst="rect">
            <a:avLst/>
          </a:prstGeom>
        </p:spPr>
        <p:txBody>
          <a:bodyPr vert="horz" wrap="square" lIns="91440" tIns="45720" rIns="91440" bIns="45720" rtlCol="0">
            <a:spAutoFit/>
          </a:bodyPr>
          <a:lstStyle/>
          <a:p>
            <a:pPr indent="266700" algn="just"/>
            <a:endParaRPr lang="en-US" altLang="zh-TW" dirty="0" smtClean="0">
              <a:latin typeface="微軟正黑體" pitchFamily="34" charset="-120"/>
              <a:ea typeface="微軟正黑體" pitchFamily="34" charset="-120"/>
            </a:endParaRPr>
          </a:p>
          <a:p>
            <a:pPr indent="266700" algn="just"/>
            <a:r>
              <a:rPr lang="zh-TW" altLang="en-US" dirty="0" smtClean="0">
                <a:latin typeface="微軟正黑體" pitchFamily="34" charset="-120"/>
                <a:ea typeface="微軟正黑體" pitchFamily="34" charset="-120"/>
              </a:rPr>
              <a:t>本案例中，廉政官阿鈞搜索小萍的身體、貼身衣物及隨身物件，可能有違背法定程序之疑義，連帶也影響到所取得證據之證據能力問題。</a:t>
            </a:r>
            <a:endParaRPr lang="en-US" altLang="zh-TW" dirty="0" smtClean="0">
              <a:latin typeface="微軟正黑體" pitchFamily="34" charset="-120"/>
              <a:ea typeface="微軟正黑體" pitchFamily="34" charset="-120"/>
            </a:endParaRPr>
          </a:p>
          <a:p>
            <a:pPr indent="266700" algn="just"/>
            <a:endParaRPr lang="en-US" altLang="en-US" dirty="0" smtClean="0">
              <a:latin typeface="微軟正黑體" pitchFamily="34" charset="-120"/>
              <a:ea typeface="微軟正黑體" pitchFamily="34" charset="-120"/>
            </a:endParaRPr>
          </a:p>
          <a:p>
            <a:pPr indent="266700" algn="just"/>
            <a:r>
              <a:rPr lang="zh-TW" altLang="en-US" dirty="0" smtClean="0">
                <a:latin typeface="微軟正黑體" pitchFamily="34" charset="-120"/>
                <a:ea typeface="微軟正黑體" pitchFamily="34" charset="-120"/>
              </a:rPr>
              <a:t>如果需要搜索小萍的身體或貼身衣物等，應請女性廉政官或其他具有司法警察權的女性人員來進行，才符合</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刑事訴訟法</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的規定；若提早知道搜索對象包含女性，更應該預作準備，盡量避免由男性進行搜索的情況發生。</a:t>
            </a:r>
            <a:endParaRPr lang="en-US" altLang="zh-TW" dirty="0" smtClean="0">
              <a:latin typeface="微軟正黑體" pitchFamily="34" charset="-120"/>
              <a:ea typeface="微軟正黑體" pitchFamily="34" charset="-120"/>
            </a:endParaRPr>
          </a:p>
          <a:p>
            <a:pPr indent="266700" algn="just"/>
            <a:endParaRPr lang="en-US" altLang="en-US" dirty="0" smtClean="0">
              <a:latin typeface="微軟正黑體" pitchFamily="34" charset="-120"/>
              <a:ea typeface="微軟正黑體" pitchFamily="34" charset="-120"/>
            </a:endParaRPr>
          </a:p>
          <a:p>
            <a:pPr indent="444500" algn="just">
              <a:spcBef>
                <a:spcPct val="20000"/>
              </a:spcBef>
            </a:pPr>
            <a:endParaRPr lang="en-US" altLang="en-US" dirty="0" smtClean="0">
              <a:latin typeface="微軟正黑體" pitchFamily="34" charset="-120"/>
              <a:ea typeface="微軟正黑體" pitchFamily="34" charset="-120"/>
            </a:endParaRPr>
          </a:p>
          <a:p>
            <a:pPr indent="444500" algn="just">
              <a:spcBef>
                <a:spcPct val="20000"/>
              </a:spcBef>
            </a:pPr>
            <a:r>
              <a:rPr lang="en-US" altLang="en-US" dirty="0" smtClean="0">
                <a:latin typeface="微軟正黑體" pitchFamily="34" charset="-120"/>
                <a:ea typeface="微軟正黑體" pitchFamily="34" charset="-120"/>
              </a:rPr>
              <a:t>  </a:t>
            </a:r>
            <a:endParaRPr lang="zh-TW" altLang="en-US" dirty="0" smtClean="0">
              <a:latin typeface="微軟正黑體" pitchFamily="34" charset="-120"/>
              <a:ea typeface="微軟正黑體" pitchFamily="34" charset="-120"/>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12</a:t>
            </a:r>
            <a:endParaRPr lang="zh-TW" altLang="en-US" dirty="0"/>
          </a:p>
        </p:txBody>
      </p:sp>
      <p:grpSp>
        <p:nvGrpSpPr>
          <p:cNvPr id="9" name="群組 8"/>
          <p:cNvGrpSpPr/>
          <p:nvPr/>
        </p:nvGrpSpPr>
        <p:grpSpPr>
          <a:xfrm>
            <a:off x="-1044624" y="4164668"/>
            <a:ext cx="7044335" cy="2982754"/>
            <a:chOff x="-1044624" y="4164668"/>
            <a:chExt cx="7044335" cy="2982754"/>
          </a:xfrm>
        </p:grpSpPr>
        <p:sp>
          <p:nvSpPr>
            <p:cNvPr id="10" name="手繪多邊形: 圖案 5">
              <a:extLst>
                <a:ext uri="{FF2B5EF4-FFF2-40B4-BE49-F238E27FC236}">
                  <a16:creationId xmlns:a16="http://schemas.microsoft.com/office/drawing/2014/main" id="{770117A0-1E5D-4E37-81DA-EBFDC7BCDB22}"/>
                </a:ext>
              </a:extLst>
            </p:cNvPr>
            <p:cNvSpPr/>
            <p:nvPr/>
          </p:nvSpPr>
          <p:spPr>
            <a:xfrm rot="732614">
              <a:off x="310868" y="416466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0972" y="5444026"/>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385283" y="4859251"/>
              <a:ext cx="1854218" cy="584775"/>
            </a:xfrm>
            <a:prstGeom prst="rect">
              <a:avLst/>
            </a:prstGeom>
            <a:noFill/>
          </p:spPr>
          <p:txBody>
            <a:bodyPr wrap="square" rtlCol="0">
              <a:spAutoFit/>
            </a:bodyPr>
            <a:lstStyle/>
            <a:p>
              <a:r>
                <a:rPr lang="zh-TW" altLang="en-US"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2</a:t>
              </a:r>
              <a:endParaRPr lang="zh-TW" altLang="en-US" sz="3200" b="1" dirty="0">
                <a:solidFill>
                  <a:schemeClr val="accent1">
                    <a:lumMod val="20000"/>
                    <a:lumOff val="80000"/>
                  </a:schemeClr>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044624" y="6429055"/>
              <a:ext cx="7044335" cy="4289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4">
                      <a:lumMod val="75000"/>
                    </a:schemeClr>
                  </a:solidFill>
                  <a:latin typeface="微軟正黑體" pitchFamily="34" charset="-120"/>
                  <a:ea typeface="微軟正黑體" pitchFamily="34" charset="-120"/>
                </a:rPr>
                <a:t>搜索婦女身體，誰都可以嗎？ </a:t>
              </a:r>
              <a:endParaRPr lang="zh-TW" altLang="en-US" sz="2000" b="1" dirty="0">
                <a:solidFill>
                  <a:schemeClr val="accent4">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rot="10800000">
            <a:off x="0" y="0"/>
            <a:ext cx="9144000" cy="6907386"/>
          </a:xfrm>
          <a:prstGeom prst="rect">
            <a:avLst/>
          </a:prstGeom>
          <a:noFill/>
        </p:spPr>
      </p:pic>
      <p:sp>
        <p:nvSpPr>
          <p:cNvPr id="2" name="標題 1"/>
          <p:cNvSpPr>
            <a:spLocks noGrp="1"/>
          </p:cNvSpPr>
          <p:nvPr>
            <p:ph type="title"/>
          </p:nvPr>
        </p:nvSpPr>
        <p:spPr>
          <a:xfrm>
            <a:off x="114913" y="338070"/>
            <a:ext cx="8229600" cy="3513472"/>
          </a:xfrm>
        </p:spPr>
        <p:txBody>
          <a:bodyPr>
            <a:normAutofit fontScale="90000"/>
          </a:bodyPr>
          <a:lstStyle/>
          <a:p>
            <a:pPr algn="l"/>
            <a:r>
              <a:rPr lang="zh-TW" altLang="en-US"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教材目錄</a:t>
            </a:r>
            <a:r>
              <a:rPr lang="en-US" altLang="zh-TW"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
            </a:r>
            <a:br>
              <a:rPr lang="en-US" altLang="zh-TW"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b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a:t>
            </a:r>
            <a:r>
              <a:rPr lang="zh-TW" altLang="en-US"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壹</a:t>
            </a: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a:t>
            </a: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CEDAW</a:t>
            </a:r>
            <a:r>
              <a:rPr lang="zh-TW" altLang="en-US" sz="24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委員會</a:t>
            </a:r>
            <a:r>
              <a:rPr lang="zh-TW" altLang="en-US"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通過</a:t>
            </a: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br>
            <a:r>
              <a:rPr lang="zh-TW" altLang="en-US" sz="24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24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一般性</a:t>
            </a:r>
            <a:r>
              <a:rPr lang="zh-TW" altLang="en-US" sz="24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建議</a:t>
            </a: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
            </a:r>
            <a:b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b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a:t>
            </a:r>
            <a:r>
              <a:rPr lang="zh-TW" altLang="en-US"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貳</a:t>
            </a: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a:t>
            </a:r>
            <a:r>
              <a:rPr lang="zh-TW" altLang="en-US"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常設</a:t>
            </a:r>
            <a:r>
              <a:rPr lang="zh-TW" altLang="en-US" sz="24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訓練及性別</a:t>
            </a:r>
            <a:r>
              <a:rPr lang="zh-TW" altLang="en-US"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統計</a:t>
            </a: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sz="24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sz="24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sz="24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sz="2400" b="1" dirty="0" smtClean="0">
                <a:solidFill>
                  <a:schemeClr val="accent2">
                    <a:lumMod val="60000"/>
                    <a:lumOff val="40000"/>
                  </a:schemeClr>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24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參</a:t>
            </a:r>
            <a:r>
              <a:rPr lang="en-US" altLang="zh-TW" sz="24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24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案</a:t>
            </a:r>
            <a:r>
              <a:rPr lang="zh-TW" altLang="en-US" sz="2400" b="1" dirty="0" smtClean="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例教材</a:t>
            </a:r>
            <a:r>
              <a:rPr lang="zh-TW" altLang="en-US" sz="24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及</a:t>
            </a:r>
            <a:r>
              <a:rPr lang="zh-TW" altLang="en-US" sz="2400" b="1" dirty="0" smtClean="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故事</a:t>
            </a:r>
            <a:r>
              <a:rPr lang="en-US" altLang="zh-TW" sz="2400" b="1" dirty="0" smtClean="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sz="2400" b="1" dirty="0" smtClean="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br>
            <a:r>
              <a:rPr lang="zh-TW" altLang="en-US" sz="2400" b="1" dirty="0" smtClean="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名稱</a:t>
            </a:r>
            <a:endParaRPr lang="zh-TW" altLang="en-US" sz="24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endParaRPr>
          </a:p>
        </p:txBody>
      </p:sp>
      <p:grpSp>
        <p:nvGrpSpPr>
          <p:cNvPr id="6" name="群組 5">
            <a:extLst>
              <a:ext uri="{FF2B5EF4-FFF2-40B4-BE49-F238E27FC236}">
                <a16:creationId xmlns:a16="http://schemas.microsoft.com/office/drawing/2014/main" id="{97333015-B97A-469B-930C-05A65D53EB5E}"/>
              </a:ext>
            </a:extLst>
          </p:cNvPr>
          <p:cNvGrpSpPr/>
          <p:nvPr/>
        </p:nvGrpSpPr>
        <p:grpSpPr>
          <a:xfrm>
            <a:off x="2472926" y="476672"/>
            <a:ext cx="7074522" cy="6804000"/>
            <a:chOff x="2520755" y="86451"/>
            <a:chExt cx="7074522" cy="6804000"/>
          </a:xfrm>
        </p:grpSpPr>
        <p:sp>
          <p:nvSpPr>
            <p:cNvPr id="7" name="橢圓 6">
              <a:extLst>
                <a:ext uri="{FF2B5EF4-FFF2-40B4-BE49-F238E27FC236}">
                  <a16:creationId xmlns:a16="http://schemas.microsoft.com/office/drawing/2014/main" id="{5A75612E-9104-40F2-9057-898E4B67B637}"/>
                </a:ext>
              </a:extLst>
            </p:cNvPr>
            <p:cNvSpPr/>
            <p:nvPr/>
          </p:nvSpPr>
          <p:spPr>
            <a:xfrm>
              <a:off x="3108000" y="441000"/>
              <a:ext cx="5976000" cy="59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手繪多邊形: 圖案 3">
              <a:extLst>
                <a:ext uri="{FF2B5EF4-FFF2-40B4-BE49-F238E27FC236}">
                  <a16:creationId xmlns:a16="http://schemas.microsoft.com/office/drawing/2014/main" id="{4B80747F-96B2-42B6-89BD-7EBD24C4EC5B}"/>
                </a:ext>
              </a:extLst>
            </p:cNvPr>
            <p:cNvSpPr/>
            <p:nvPr/>
          </p:nvSpPr>
          <p:spPr>
            <a:xfrm>
              <a:off x="6152008" y="41013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9" name="手繪多邊形: 圖案 4">
              <a:extLst>
                <a:ext uri="{FF2B5EF4-FFF2-40B4-BE49-F238E27FC236}">
                  <a16:creationId xmlns:a16="http://schemas.microsoft.com/office/drawing/2014/main" id="{B2F0A1A6-B4C7-4DFB-833A-5692B1440A86}"/>
                </a:ext>
              </a:extLst>
            </p:cNvPr>
            <p:cNvSpPr/>
            <p:nvPr/>
          </p:nvSpPr>
          <p:spPr>
            <a:xfrm rot="3600000">
              <a:off x="6818768" y="236791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手繪多邊形: 圖案 5">
              <a:extLst>
                <a:ext uri="{FF2B5EF4-FFF2-40B4-BE49-F238E27FC236}">
                  <a16:creationId xmlns:a16="http://schemas.microsoft.com/office/drawing/2014/main" id="{770117A0-1E5D-4E37-81DA-EBFDC7BCDB22}"/>
                </a:ext>
              </a:extLst>
            </p:cNvPr>
            <p:cNvSpPr/>
            <p:nvPr/>
          </p:nvSpPr>
          <p:spPr>
            <a:xfrm rot="7200000">
              <a:off x="5470225" y="394464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手繪多邊形: 圖案 6">
              <a:extLst>
                <a:ext uri="{FF2B5EF4-FFF2-40B4-BE49-F238E27FC236}">
                  <a16:creationId xmlns:a16="http://schemas.microsoft.com/office/drawing/2014/main" id="{2E515901-5806-4869-9AF5-14C10F450ACD}"/>
                </a:ext>
              </a:extLst>
            </p:cNvPr>
            <p:cNvSpPr/>
            <p:nvPr/>
          </p:nvSpPr>
          <p:spPr>
            <a:xfrm rot="10800000">
              <a:off x="3434473" y="3552284"/>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手繪多邊形: 圖案 7">
              <a:extLst>
                <a:ext uri="{FF2B5EF4-FFF2-40B4-BE49-F238E27FC236}">
                  <a16:creationId xmlns:a16="http://schemas.microsoft.com/office/drawing/2014/main" id="{249FD60D-0617-42B3-80DA-2F24CAEA420E}"/>
                </a:ext>
              </a:extLst>
            </p:cNvPr>
            <p:cNvSpPr/>
            <p:nvPr/>
          </p:nvSpPr>
          <p:spPr>
            <a:xfrm rot="14400000">
              <a:off x="2727000" y="1606603"/>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3" name="手繪多邊形: 圖案 8">
              <a:extLst>
                <a:ext uri="{FF2B5EF4-FFF2-40B4-BE49-F238E27FC236}">
                  <a16:creationId xmlns:a16="http://schemas.microsoft.com/office/drawing/2014/main" id="{E10040AC-5195-40EC-BF94-4D76FA8861EE}"/>
                </a:ext>
              </a:extLst>
            </p:cNvPr>
            <p:cNvSpPr/>
            <p:nvPr/>
          </p:nvSpPr>
          <p:spPr>
            <a:xfrm rot="18000000">
              <a:off x="4083479" y="4286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4" name="橢圓 13">
              <a:extLst>
                <a:ext uri="{FF2B5EF4-FFF2-40B4-BE49-F238E27FC236}">
                  <a16:creationId xmlns:a16="http://schemas.microsoft.com/office/drawing/2014/main" id="{CA8EBCFF-5CE2-4AB4-88EC-551D5A6A563B}"/>
                </a:ext>
              </a:extLst>
            </p:cNvPr>
            <p:cNvSpPr>
              <a:spLocks noChangeAspect="1"/>
            </p:cNvSpPr>
            <p:nvPr/>
          </p:nvSpPr>
          <p:spPr>
            <a:xfrm>
              <a:off x="5211223" y="2619474"/>
              <a:ext cx="1606035" cy="1606035"/>
            </a:xfrm>
            <a:prstGeom prst="ellipse">
              <a:avLst/>
            </a:prstGeom>
            <a:solidFill>
              <a:schemeClr val="accent1">
                <a:lumMod val="5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案例名稱</a:t>
              </a:r>
              <a:endParaRPr kumimoji="0" lang="zh-TW" altLang="en-US" sz="2800"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endParaRPr>
            </a:p>
          </p:txBody>
        </p:sp>
        <p:sp>
          <p:nvSpPr>
            <p:cNvPr id="15" name="圓形: 空心 10">
              <a:extLst>
                <a:ext uri="{FF2B5EF4-FFF2-40B4-BE49-F238E27FC236}">
                  <a16:creationId xmlns:a16="http://schemas.microsoft.com/office/drawing/2014/main" id="{B5312DE5-F3EC-426A-A4A8-DD8F4EE19597}"/>
                </a:ext>
              </a:extLst>
            </p:cNvPr>
            <p:cNvSpPr/>
            <p:nvPr/>
          </p:nvSpPr>
          <p:spPr>
            <a:xfrm>
              <a:off x="2662298" y="86451"/>
              <a:ext cx="6804000" cy="6804000"/>
            </a:xfrm>
            <a:prstGeom prst="donut">
              <a:avLst>
                <a:gd name="adj" fmla="val 305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6" name="文字方塊 15">
              <a:extLst>
                <a:ext uri="{FF2B5EF4-FFF2-40B4-BE49-F238E27FC236}">
                  <a16:creationId xmlns:a16="http://schemas.microsoft.com/office/drawing/2014/main" id="{0096C264-D031-4EE7-9A47-E3948032B2D2}"/>
                </a:ext>
              </a:extLst>
            </p:cNvPr>
            <p:cNvSpPr txBox="1"/>
            <p:nvPr/>
          </p:nvSpPr>
          <p:spPr>
            <a:xfrm rot="17684498">
              <a:off x="6259439" y="1126820"/>
              <a:ext cx="1910405"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rPr>
                <a:t>案例內容</a:t>
              </a:r>
              <a:endPar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故事</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爭點</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解析及規範</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17" name="文字方塊 16">
              <a:extLst>
                <a:ext uri="{FF2B5EF4-FFF2-40B4-BE49-F238E27FC236}">
                  <a16:creationId xmlns:a16="http://schemas.microsoft.com/office/drawing/2014/main" id="{3D4076AC-2153-4DE4-AC2E-46F3885523B8}"/>
                </a:ext>
              </a:extLst>
            </p:cNvPr>
            <p:cNvSpPr txBox="1"/>
            <p:nvPr/>
          </p:nvSpPr>
          <p:spPr>
            <a:xfrm rot="21599999">
              <a:off x="7437140" y="3008255"/>
              <a:ext cx="191040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1.</a:t>
              </a:r>
              <a:r>
                <a:rPr kumimoji="0" lang="zh-TW" altLang="en-US"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懷孕婦女受調查，該一視同仁嗎</a:t>
              </a: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18" name="文字方塊 17">
              <a:extLst>
                <a:ext uri="{FF2B5EF4-FFF2-40B4-BE49-F238E27FC236}">
                  <a16:creationId xmlns:a16="http://schemas.microsoft.com/office/drawing/2014/main" id="{2A031700-1B04-449C-8780-E2826236EC3D}"/>
                </a:ext>
              </a:extLst>
            </p:cNvPr>
            <p:cNvSpPr txBox="1"/>
            <p:nvPr/>
          </p:nvSpPr>
          <p:spPr>
            <a:xfrm rot="2454133">
              <a:off x="6203075" y="4790047"/>
              <a:ext cx="1865100" cy="11079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搜索婦女身體，誰都可以嗎</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19" name="文字方塊 18">
              <a:extLst>
                <a:ext uri="{FF2B5EF4-FFF2-40B4-BE49-F238E27FC236}">
                  <a16:creationId xmlns:a16="http://schemas.microsoft.com/office/drawing/2014/main" id="{FECCCAB3-FE7C-4395-BAAA-8BFC62FF6543}"/>
                </a:ext>
              </a:extLst>
            </p:cNvPr>
            <p:cNvSpPr txBox="1"/>
            <p:nvPr/>
          </p:nvSpPr>
          <p:spPr>
            <a:xfrm rot="6341056">
              <a:off x="4152142" y="5070267"/>
              <a:ext cx="188788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3.</a:t>
              </a:r>
              <a:r>
                <a:rPr kumimoji="0" lang="zh-TW" altLang="en-US"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女生沒力氣，男生會生氣</a:t>
              </a: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0" name="文字方塊 19">
              <a:extLst>
                <a:ext uri="{FF2B5EF4-FFF2-40B4-BE49-F238E27FC236}">
                  <a16:creationId xmlns:a16="http://schemas.microsoft.com/office/drawing/2014/main" id="{B263C47D-27F3-4C8D-886C-CFA5E860A655}"/>
                </a:ext>
              </a:extLst>
            </p:cNvPr>
            <p:cNvSpPr txBox="1"/>
            <p:nvPr/>
          </p:nvSpPr>
          <p:spPr>
            <a:xfrm rot="10434283">
              <a:off x="3014241" y="3016308"/>
              <a:ext cx="1770170"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4.</a:t>
              </a: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夫妻本一家，你的就是我的</a:t>
              </a: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1" name="文字方塊 20">
              <a:extLst>
                <a:ext uri="{FF2B5EF4-FFF2-40B4-BE49-F238E27FC236}">
                  <a16:creationId xmlns:a16="http://schemas.microsoft.com/office/drawing/2014/main" id="{320BDE32-62FB-45C9-9F30-3073506DAB2E}"/>
                </a:ext>
              </a:extLst>
            </p:cNvPr>
            <p:cNvSpPr txBox="1"/>
            <p:nvPr/>
          </p:nvSpPr>
          <p:spPr>
            <a:xfrm rot="14400000">
              <a:off x="4147665" y="1076175"/>
              <a:ext cx="1828236"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a:t>
              </a:r>
              <a:r>
                <a:rPr lang="zh-TW" altLang="en-US" sz="2200" b="1"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參</a:t>
              </a:r>
              <a:r>
                <a:rPr lang="zh-TW" altLang="en-US"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與決策有機會，性別比例應保障</a:t>
              </a: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2" name="手繪多邊形: 圖案 17">
              <a:extLst>
                <a:ext uri="{FF2B5EF4-FFF2-40B4-BE49-F238E27FC236}">
                  <a16:creationId xmlns:a16="http://schemas.microsoft.com/office/drawing/2014/main" id="{F9ED8F19-F943-423E-974E-0E67D3E90121}"/>
                </a:ext>
              </a:extLst>
            </p:cNvPr>
            <p:cNvSpPr/>
            <p:nvPr/>
          </p:nvSpPr>
          <p:spPr>
            <a:xfrm>
              <a:off x="6394928" y="4194109"/>
              <a:ext cx="401625" cy="516375"/>
            </a:xfrm>
            <a:custGeom>
              <a:avLst/>
              <a:gdLst>
                <a:gd name="connsiteX0" fmla="*/ 41438 w 401625"/>
                <a:gd name="connsiteY0" fmla="*/ 474938 h 516375"/>
                <a:gd name="connsiteX1" fmla="*/ 41438 w 401625"/>
                <a:gd name="connsiteY1" fmla="*/ 41438 h 516375"/>
                <a:gd name="connsiteX2" fmla="*/ 200813 w 401625"/>
                <a:gd name="connsiteY2" fmla="*/ 41438 h 516375"/>
                <a:gd name="connsiteX3" fmla="*/ 200813 w 401625"/>
                <a:gd name="connsiteY3" fmla="*/ 175313 h 516375"/>
                <a:gd name="connsiteX4" fmla="*/ 360188 w 401625"/>
                <a:gd name="connsiteY4" fmla="*/ 175313 h 516375"/>
                <a:gd name="connsiteX5" fmla="*/ 360188 w 401625"/>
                <a:gd name="connsiteY5" fmla="*/ 474938 h 516375"/>
                <a:gd name="connsiteX6" fmla="*/ 41438 w 401625"/>
                <a:gd name="connsiteY6" fmla="*/ 474938 h 516375"/>
                <a:gd name="connsiteX7" fmla="*/ 239063 w 401625"/>
                <a:gd name="connsiteY7" fmla="*/ 57375 h 516375"/>
                <a:gd name="connsiteX8" fmla="*/ 318750 w 401625"/>
                <a:gd name="connsiteY8" fmla="*/ 137063 h 516375"/>
                <a:gd name="connsiteX9" fmla="*/ 239063 w 401625"/>
                <a:gd name="connsiteY9" fmla="*/ 137063 h 516375"/>
                <a:gd name="connsiteX10" fmla="*/ 239063 w 401625"/>
                <a:gd name="connsiteY10" fmla="*/ 57375 h 516375"/>
                <a:gd name="connsiteX11" fmla="*/ 239063 w 401625"/>
                <a:gd name="connsiteY11" fmla="*/ 3188 h 516375"/>
                <a:gd name="connsiteX12" fmla="*/ 3188 w 401625"/>
                <a:gd name="connsiteY12" fmla="*/ 3188 h 516375"/>
                <a:gd name="connsiteX13" fmla="*/ 3188 w 401625"/>
                <a:gd name="connsiteY13" fmla="*/ 513188 h 516375"/>
                <a:gd name="connsiteX14" fmla="*/ 398438 w 401625"/>
                <a:gd name="connsiteY14" fmla="*/ 513188 h 516375"/>
                <a:gd name="connsiteX15" fmla="*/ 398438 w 401625"/>
                <a:gd name="connsiteY15" fmla="*/ 143438 h 516375"/>
                <a:gd name="connsiteX16" fmla="*/ 239063 w 401625"/>
                <a:gd name="connsiteY16" fmla="*/ 3188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1625" h="516375">
                  <a:moveTo>
                    <a:pt x="41438" y="474938"/>
                  </a:moveTo>
                  <a:lnTo>
                    <a:pt x="41438" y="41438"/>
                  </a:lnTo>
                  <a:lnTo>
                    <a:pt x="200813" y="41438"/>
                  </a:lnTo>
                  <a:lnTo>
                    <a:pt x="200813" y="175313"/>
                  </a:lnTo>
                  <a:lnTo>
                    <a:pt x="360188" y="175313"/>
                  </a:lnTo>
                  <a:lnTo>
                    <a:pt x="360188" y="474938"/>
                  </a:lnTo>
                  <a:lnTo>
                    <a:pt x="41438" y="474938"/>
                  </a:lnTo>
                  <a:close/>
                  <a:moveTo>
                    <a:pt x="239063" y="57375"/>
                  </a:moveTo>
                  <a:lnTo>
                    <a:pt x="318750" y="137063"/>
                  </a:lnTo>
                  <a:lnTo>
                    <a:pt x="239063" y="137063"/>
                  </a:lnTo>
                  <a:lnTo>
                    <a:pt x="239063" y="57375"/>
                  </a:lnTo>
                  <a:close/>
                  <a:moveTo>
                    <a:pt x="239063" y="3188"/>
                  </a:moveTo>
                  <a:lnTo>
                    <a:pt x="3188" y="3188"/>
                  </a:lnTo>
                  <a:lnTo>
                    <a:pt x="3188" y="513188"/>
                  </a:lnTo>
                  <a:lnTo>
                    <a:pt x="398438" y="513188"/>
                  </a:lnTo>
                  <a:lnTo>
                    <a:pt x="398438" y="143438"/>
                  </a:lnTo>
                  <a:lnTo>
                    <a:pt x="239063" y="31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3" name="手繪多邊形: 圖案 18">
              <a:extLst>
                <a:ext uri="{FF2B5EF4-FFF2-40B4-BE49-F238E27FC236}">
                  <a16:creationId xmlns:a16="http://schemas.microsoft.com/office/drawing/2014/main" id="{D53AA0D7-FD6E-4700-A075-08D592A8A642}"/>
                </a:ext>
              </a:extLst>
            </p:cNvPr>
            <p:cNvSpPr/>
            <p:nvPr/>
          </p:nvSpPr>
          <p:spPr>
            <a:xfrm>
              <a:off x="6471428" y="4429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4" name="手繪多邊形: 圖案 19">
              <a:extLst>
                <a:ext uri="{FF2B5EF4-FFF2-40B4-BE49-F238E27FC236}">
                  <a16:creationId xmlns:a16="http://schemas.microsoft.com/office/drawing/2014/main" id="{44845DEF-50DE-4B6E-A87C-FFAB0E9B5EC6}"/>
                </a:ext>
              </a:extLst>
            </p:cNvPr>
            <p:cNvSpPr/>
            <p:nvPr/>
          </p:nvSpPr>
          <p:spPr>
            <a:xfrm>
              <a:off x="6471428" y="4378984"/>
              <a:ext cx="89250" cy="31875"/>
            </a:xfrm>
            <a:custGeom>
              <a:avLst/>
              <a:gdLst>
                <a:gd name="connsiteX0" fmla="*/ 3188 w 89250"/>
                <a:gd name="connsiteY0" fmla="*/ 3188 h 31875"/>
                <a:gd name="connsiteX1" fmla="*/ 86063 w 89250"/>
                <a:gd name="connsiteY1" fmla="*/ 3188 h 31875"/>
                <a:gd name="connsiteX2" fmla="*/ 86063 w 89250"/>
                <a:gd name="connsiteY2" fmla="*/ 28688 h 31875"/>
                <a:gd name="connsiteX3" fmla="*/ 3188 w 892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89250" h="31875">
                  <a:moveTo>
                    <a:pt x="3188" y="3188"/>
                  </a:moveTo>
                  <a:lnTo>
                    <a:pt x="86063" y="3188"/>
                  </a:lnTo>
                  <a:lnTo>
                    <a:pt x="860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5" name="手繪多邊形: 圖案 20">
              <a:extLst>
                <a:ext uri="{FF2B5EF4-FFF2-40B4-BE49-F238E27FC236}">
                  <a16:creationId xmlns:a16="http://schemas.microsoft.com/office/drawing/2014/main" id="{CDE34B5C-B742-4BBB-9973-43AE3A54078A}"/>
                </a:ext>
              </a:extLst>
            </p:cNvPr>
            <p:cNvSpPr/>
            <p:nvPr/>
          </p:nvSpPr>
          <p:spPr>
            <a:xfrm>
              <a:off x="6471428" y="4480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6" name="手繪多邊形: 圖案 21">
              <a:extLst>
                <a:ext uri="{FF2B5EF4-FFF2-40B4-BE49-F238E27FC236}">
                  <a16:creationId xmlns:a16="http://schemas.microsoft.com/office/drawing/2014/main" id="{FF6FDC2B-64DA-4C01-A71F-BBCE0BBD2514}"/>
                </a:ext>
              </a:extLst>
            </p:cNvPr>
            <p:cNvSpPr/>
            <p:nvPr/>
          </p:nvSpPr>
          <p:spPr>
            <a:xfrm>
              <a:off x="6471428" y="4531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7" name="手繪多邊形: 圖案 22">
              <a:extLst>
                <a:ext uri="{FF2B5EF4-FFF2-40B4-BE49-F238E27FC236}">
                  <a16:creationId xmlns:a16="http://schemas.microsoft.com/office/drawing/2014/main" id="{602AF33D-D8E0-4984-A772-C6A7D6CB047D}"/>
                </a:ext>
              </a:extLst>
            </p:cNvPr>
            <p:cNvSpPr/>
            <p:nvPr/>
          </p:nvSpPr>
          <p:spPr>
            <a:xfrm>
              <a:off x="6471428" y="4582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8" name="手繪多邊形: 圖案 23">
              <a:extLst>
                <a:ext uri="{FF2B5EF4-FFF2-40B4-BE49-F238E27FC236}">
                  <a16:creationId xmlns:a16="http://schemas.microsoft.com/office/drawing/2014/main" id="{75BA9C2D-ED88-4578-82B0-EBE7826DBB05}"/>
                </a:ext>
              </a:extLst>
            </p:cNvPr>
            <p:cNvSpPr/>
            <p:nvPr/>
          </p:nvSpPr>
          <p:spPr>
            <a:xfrm>
              <a:off x="5400574" y="2176378"/>
              <a:ext cx="82875" cy="108375"/>
            </a:xfrm>
            <a:custGeom>
              <a:avLst/>
              <a:gdLst>
                <a:gd name="connsiteX0" fmla="*/ 55781 w 82875"/>
                <a:gd name="connsiteY0" fmla="*/ 106781 h 108375"/>
                <a:gd name="connsiteX1" fmla="*/ 30281 w 82875"/>
                <a:gd name="connsiteY1" fmla="*/ 106781 h 108375"/>
                <a:gd name="connsiteX2" fmla="*/ 4781 w 82875"/>
                <a:gd name="connsiteY2" fmla="*/ 81281 h 108375"/>
                <a:gd name="connsiteX3" fmla="*/ 4781 w 82875"/>
                <a:gd name="connsiteY3" fmla="*/ 30281 h 108375"/>
                <a:gd name="connsiteX4" fmla="*/ 30281 w 82875"/>
                <a:gd name="connsiteY4" fmla="*/ 4781 h 108375"/>
                <a:gd name="connsiteX5" fmla="*/ 55781 w 82875"/>
                <a:gd name="connsiteY5" fmla="*/ 4781 h 108375"/>
                <a:gd name="connsiteX6" fmla="*/ 81281 w 82875"/>
                <a:gd name="connsiteY6" fmla="*/ 30281 h 108375"/>
                <a:gd name="connsiteX7" fmla="*/ 81281 w 82875"/>
                <a:gd name="connsiteY7" fmla="*/ 81281 h 108375"/>
                <a:gd name="connsiteX8" fmla="*/ 55781 w 82875"/>
                <a:gd name="connsiteY8" fmla="*/ 106781 h 10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75" h="108375">
                  <a:moveTo>
                    <a:pt x="55781" y="106781"/>
                  </a:moveTo>
                  <a:lnTo>
                    <a:pt x="30281" y="106781"/>
                  </a:lnTo>
                  <a:cubicBezTo>
                    <a:pt x="16256" y="106781"/>
                    <a:pt x="4781" y="95306"/>
                    <a:pt x="4781" y="81281"/>
                  </a:cubicBezTo>
                  <a:lnTo>
                    <a:pt x="4781" y="30281"/>
                  </a:lnTo>
                  <a:cubicBezTo>
                    <a:pt x="4781" y="16256"/>
                    <a:pt x="16256" y="4781"/>
                    <a:pt x="30281" y="4781"/>
                  </a:cubicBezTo>
                  <a:lnTo>
                    <a:pt x="55781" y="4781"/>
                  </a:lnTo>
                  <a:cubicBezTo>
                    <a:pt x="69806" y="4781"/>
                    <a:pt x="81281" y="16256"/>
                    <a:pt x="81281" y="30281"/>
                  </a:cubicBezTo>
                  <a:lnTo>
                    <a:pt x="81281" y="81281"/>
                  </a:lnTo>
                  <a:cubicBezTo>
                    <a:pt x="81281" y="95306"/>
                    <a:pt x="69806" y="106781"/>
                    <a:pt x="55781" y="106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9" name="手繪多邊形: 圖案 24">
              <a:extLst>
                <a:ext uri="{FF2B5EF4-FFF2-40B4-BE49-F238E27FC236}">
                  <a16:creationId xmlns:a16="http://schemas.microsoft.com/office/drawing/2014/main" id="{D1917B2B-A89B-4D9C-88C7-2C46E08CEE77}"/>
                </a:ext>
              </a:extLst>
            </p:cNvPr>
            <p:cNvSpPr/>
            <p:nvPr/>
          </p:nvSpPr>
          <p:spPr>
            <a:xfrm>
              <a:off x="5183824" y="2252878"/>
              <a:ext cx="516375" cy="363375"/>
            </a:xfrm>
            <a:custGeom>
              <a:avLst/>
              <a:gdLst>
                <a:gd name="connsiteX0" fmla="*/ 463781 w 516375"/>
                <a:gd name="connsiteY0" fmla="*/ 157781 h 363375"/>
                <a:gd name="connsiteX1" fmla="*/ 310781 w 516375"/>
                <a:gd name="connsiteY1" fmla="*/ 157781 h 363375"/>
                <a:gd name="connsiteX2" fmla="*/ 310781 w 516375"/>
                <a:gd name="connsiteY2" fmla="*/ 132281 h 363375"/>
                <a:gd name="connsiteX3" fmla="*/ 463781 w 516375"/>
                <a:gd name="connsiteY3" fmla="*/ 132281 h 363375"/>
                <a:gd name="connsiteX4" fmla="*/ 463781 w 516375"/>
                <a:gd name="connsiteY4" fmla="*/ 157781 h 363375"/>
                <a:gd name="connsiteX5" fmla="*/ 463781 w 516375"/>
                <a:gd name="connsiteY5" fmla="*/ 234281 h 363375"/>
                <a:gd name="connsiteX6" fmla="*/ 310781 w 516375"/>
                <a:gd name="connsiteY6" fmla="*/ 234281 h 363375"/>
                <a:gd name="connsiteX7" fmla="*/ 310781 w 516375"/>
                <a:gd name="connsiteY7" fmla="*/ 208781 h 363375"/>
                <a:gd name="connsiteX8" fmla="*/ 463781 w 516375"/>
                <a:gd name="connsiteY8" fmla="*/ 208781 h 363375"/>
                <a:gd name="connsiteX9" fmla="*/ 463781 w 516375"/>
                <a:gd name="connsiteY9" fmla="*/ 234281 h 363375"/>
                <a:gd name="connsiteX10" fmla="*/ 463781 w 516375"/>
                <a:gd name="connsiteY10" fmla="*/ 310781 h 363375"/>
                <a:gd name="connsiteX11" fmla="*/ 310781 w 516375"/>
                <a:gd name="connsiteY11" fmla="*/ 310781 h 363375"/>
                <a:gd name="connsiteX12" fmla="*/ 310781 w 516375"/>
                <a:gd name="connsiteY12" fmla="*/ 285281 h 363375"/>
                <a:gd name="connsiteX13" fmla="*/ 463781 w 516375"/>
                <a:gd name="connsiteY13" fmla="*/ 285281 h 363375"/>
                <a:gd name="connsiteX14" fmla="*/ 463781 w 516375"/>
                <a:gd name="connsiteY14" fmla="*/ 310781 h 363375"/>
                <a:gd name="connsiteX15" fmla="*/ 259781 w 516375"/>
                <a:gd name="connsiteY15" fmla="*/ 310781 h 363375"/>
                <a:gd name="connsiteX16" fmla="*/ 55781 w 516375"/>
                <a:gd name="connsiteY16" fmla="*/ 310781 h 363375"/>
                <a:gd name="connsiteX17" fmla="*/ 55781 w 516375"/>
                <a:gd name="connsiteY17" fmla="*/ 259781 h 363375"/>
                <a:gd name="connsiteX18" fmla="*/ 65981 w 516375"/>
                <a:gd name="connsiteY18" fmla="*/ 239381 h 363375"/>
                <a:gd name="connsiteX19" fmla="*/ 115706 w 516375"/>
                <a:gd name="connsiteY19" fmla="*/ 215156 h 363375"/>
                <a:gd name="connsiteX20" fmla="*/ 157781 w 516375"/>
                <a:gd name="connsiteY20" fmla="*/ 208781 h 363375"/>
                <a:gd name="connsiteX21" fmla="*/ 199856 w 516375"/>
                <a:gd name="connsiteY21" fmla="*/ 215156 h 363375"/>
                <a:gd name="connsiteX22" fmla="*/ 249581 w 516375"/>
                <a:gd name="connsiteY22" fmla="*/ 239381 h 363375"/>
                <a:gd name="connsiteX23" fmla="*/ 259781 w 516375"/>
                <a:gd name="connsiteY23" fmla="*/ 259781 h 363375"/>
                <a:gd name="connsiteX24" fmla="*/ 259781 w 516375"/>
                <a:gd name="connsiteY24" fmla="*/ 310781 h 363375"/>
                <a:gd name="connsiteX25" fmla="*/ 157781 w 516375"/>
                <a:gd name="connsiteY25" fmla="*/ 94031 h 363375"/>
                <a:gd name="connsiteX26" fmla="*/ 208781 w 516375"/>
                <a:gd name="connsiteY26" fmla="*/ 145031 h 363375"/>
                <a:gd name="connsiteX27" fmla="*/ 157781 w 516375"/>
                <a:gd name="connsiteY27" fmla="*/ 196031 h 363375"/>
                <a:gd name="connsiteX28" fmla="*/ 106781 w 516375"/>
                <a:gd name="connsiteY28" fmla="*/ 145031 h 363375"/>
                <a:gd name="connsiteX29" fmla="*/ 157781 w 516375"/>
                <a:gd name="connsiteY29" fmla="*/ 94031 h 363375"/>
                <a:gd name="connsiteX30" fmla="*/ 489281 w 516375"/>
                <a:gd name="connsiteY30" fmla="*/ 4781 h 363375"/>
                <a:gd name="connsiteX31" fmla="*/ 323531 w 516375"/>
                <a:gd name="connsiteY31" fmla="*/ 4781 h 363375"/>
                <a:gd name="connsiteX32" fmla="*/ 272531 w 516375"/>
                <a:gd name="connsiteY32" fmla="*/ 55781 h 363375"/>
                <a:gd name="connsiteX33" fmla="*/ 247031 w 516375"/>
                <a:gd name="connsiteY33" fmla="*/ 55781 h 363375"/>
                <a:gd name="connsiteX34" fmla="*/ 196031 w 516375"/>
                <a:gd name="connsiteY34" fmla="*/ 4781 h 363375"/>
                <a:gd name="connsiteX35" fmla="*/ 30281 w 516375"/>
                <a:gd name="connsiteY35" fmla="*/ 4781 h 363375"/>
                <a:gd name="connsiteX36" fmla="*/ 4781 w 516375"/>
                <a:gd name="connsiteY36" fmla="*/ 30281 h 363375"/>
                <a:gd name="connsiteX37" fmla="*/ 4781 w 516375"/>
                <a:gd name="connsiteY37" fmla="*/ 336281 h 363375"/>
                <a:gd name="connsiteX38" fmla="*/ 30281 w 516375"/>
                <a:gd name="connsiteY38" fmla="*/ 361781 h 363375"/>
                <a:gd name="connsiteX39" fmla="*/ 489281 w 516375"/>
                <a:gd name="connsiteY39" fmla="*/ 361781 h 363375"/>
                <a:gd name="connsiteX40" fmla="*/ 514781 w 516375"/>
                <a:gd name="connsiteY40" fmla="*/ 336281 h 363375"/>
                <a:gd name="connsiteX41" fmla="*/ 514781 w 516375"/>
                <a:gd name="connsiteY41" fmla="*/ 30281 h 363375"/>
                <a:gd name="connsiteX42" fmla="*/ 489281 w 516375"/>
                <a:gd name="connsiteY42" fmla="*/ 4781 h 36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16375" h="363375">
                  <a:moveTo>
                    <a:pt x="463781" y="157781"/>
                  </a:moveTo>
                  <a:lnTo>
                    <a:pt x="310781" y="157781"/>
                  </a:lnTo>
                  <a:lnTo>
                    <a:pt x="310781" y="132281"/>
                  </a:lnTo>
                  <a:lnTo>
                    <a:pt x="463781" y="132281"/>
                  </a:lnTo>
                  <a:lnTo>
                    <a:pt x="463781" y="157781"/>
                  </a:lnTo>
                  <a:close/>
                  <a:moveTo>
                    <a:pt x="463781" y="234281"/>
                  </a:moveTo>
                  <a:lnTo>
                    <a:pt x="310781" y="234281"/>
                  </a:lnTo>
                  <a:lnTo>
                    <a:pt x="310781" y="208781"/>
                  </a:lnTo>
                  <a:lnTo>
                    <a:pt x="463781" y="208781"/>
                  </a:lnTo>
                  <a:lnTo>
                    <a:pt x="463781" y="234281"/>
                  </a:lnTo>
                  <a:close/>
                  <a:moveTo>
                    <a:pt x="463781" y="310781"/>
                  </a:moveTo>
                  <a:lnTo>
                    <a:pt x="310781" y="310781"/>
                  </a:lnTo>
                  <a:lnTo>
                    <a:pt x="310781" y="285281"/>
                  </a:lnTo>
                  <a:lnTo>
                    <a:pt x="463781" y="285281"/>
                  </a:lnTo>
                  <a:lnTo>
                    <a:pt x="463781" y="310781"/>
                  </a:lnTo>
                  <a:close/>
                  <a:moveTo>
                    <a:pt x="259781" y="310781"/>
                  </a:moveTo>
                  <a:lnTo>
                    <a:pt x="55781" y="310781"/>
                  </a:lnTo>
                  <a:lnTo>
                    <a:pt x="55781" y="259781"/>
                  </a:lnTo>
                  <a:cubicBezTo>
                    <a:pt x="55781" y="252131"/>
                    <a:pt x="59606" y="244481"/>
                    <a:pt x="65981" y="239381"/>
                  </a:cubicBezTo>
                  <a:cubicBezTo>
                    <a:pt x="80006" y="229181"/>
                    <a:pt x="97856" y="220256"/>
                    <a:pt x="115706" y="215156"/>
                  </a:cubicBezTo>
                  <a:cubicBezTo>
                    <a:pt x="129731" y="211331"/>
                    <a:pt x="143756" y="208781"/>
                    <a:pt x="157781" y="208781"/>
                  </a:cubicBezTo>
                  <a:cubicBezTo>
                    <a:pt x="173081" y="208781"/>
                    <a:pt x="187106" y="211331"/>
                    <a:pt x="199856" y="215156"/>
                  </a:cubicBezTo>
                  <a:cubicBezTo>
                    <a:pt x="217706" y="220256"/>
                    <a:pt x="235556" y="227906"/>
                    <a:pt x="249581" y="239381"/>
                  </a:cubicBezTo>
                  <a:cubicBezTo>
                    <a:pt x="255956" y="244481"/>
                    <a:pt x="259781" y="252131"/>
                    <a:pt x="259781" y="259781"/>
                  </a:cubicBezTo>
                  <a:lnTo>
                    <a:pt x="259781" y="310781"/>
                  </a:lnTo>
                  <a:close/>
                  <a:moveTo>
                    <a:pt x="157781" y="94031"/>
                  </a:moveTo>
                  <a:cubicBezTo>
                    <a:pt x="185831" y="94031"/>
                    <a:pt x="208781" y="116981"/>
                    <a:pt x="208781" y="145031"/>
                  </a:cubicBezTo>
                  <a:cubicBezTo>
                    <a:pt x="208781" y="173081"/>
                    <a:pt x="185831" y="196031"/>
                    <a:pt x="157781" y="196031"/>
                  </a:cubicBezTo>
                  <a:cubicBezTo>
                    <a:pt x="129731" y="196031"/>
                    <a:pt x="106781" y="173081"/>
                    <a:pt x="106781" y="145031"/>
                  </a:cubicBezTo>
                  <a:cubicBezTo>
                    <a:pt x="106781" y="116981"/>
                    <a:pt x="129731" y="94031"/>
                    <a:pt x="157781" y="94031"/>
                  </a:cubicBezTo>
                  <a:close/>
                  <a:moveTo>
                    <a:pt x="489281" y="4781"/>
                  </a:moveTo>
                  <a:lnTo>
                    <a:pt x="323531" y="4781"/>
                  </a:lnTo>
                  <a:cubicBezTo>
                    <a:pt x="323531" y="32831"/>
                    <a:pt x="300581" y="55781"/>
                    <a:pt x="272531" y="55781"/>
                  </a:cubicBezTo>
                  <a:lnTo>
                    <a:pt x="247031" y="55781"/>
                  </a:lnTo>
                  <a:cubicBezTo>
                    <a:pt x="218981" y="55781"/>
                    <a:pt x="196031" y="32831"/>
                    <a:pt x="196031" y="4781"/>
                  </a:cubicBezTo>
                  <a:lnTo>
                    <a:pt x="30281" y="4781"/>
                  </a:lnTo>
                  <a:cubicBezTo>
                    <a:pt x="16256" y="4781"/>
                    <a:pt x="4781" y="16256"/>
                    <a:pt x="4781" y="30281"/>
                  </a:cubicBezTo>
                  <a:lnTo>
                    <a:pt x="4781" y="336281"/>
                  </a:lnTo>
                  <a:cubicBezTo>
                    <a:pt x="4781" y="350306"/>
                    <a:pt x="16256" y="361781"/>
                    <a:pt x="30281" y="361781"/>
                  </a:cubicBezTo>
                  <a:lnTo>
                    <a:pt x="489281" y="361781"/>
                  </a:lnTo>
                  <a:cubicBezTo>
                    <a:pt x="503306" y="361781"/>
                    <a:pt x="514781" y="350306"/>
                    <a:pt x="514781" y="336281"/>
                  </a:cubicBezTo>
                  <a:lnTo>
                    <a:pt x="514781" y="30281"/>
                  </a:lnTo>
                  <a:cubicBezTo>
                    <a:pt x="514781" y="16256"/>
                    <a:pt x="503306" y="4781"/>
                    <a:pt x="489281" y="4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0" name="手繪多邊形: 圖案 25">
              <a:extLst>
                <a:ext uri="{FF2B5EF4-FFF2-40B4-BE49-F238E27FC236}">
                  <a16:creationId xmlns:a16="http://schemas.microsoft.com/office/drawing/2014/main" id="{76D2D209-CCC9-4EA2-B3FC-BFB6A77AE891}"/>
                </a:ext>
              </a:extLst>
            </p:cNvPr>
            <p:cNvSpPr/>
            <p:nvPr/>
          </p:nvSpPr>
          <p:spPr>
            <a:xfrm>
              <a:off x="466798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1" name="手繪多邊形: 圖案 26">
              <a:extLst>
                <a:ext uri="{FF2B5EF4-FFF2-40B4-BE49-F238E27FC236}">
                  <a16:creationId xmlns:a16="http://schemas.microsoft.com/office/drawing/2014/main" id="{D7CDD3EF-1C36-4F43-9921-A8A2F87425E6}"/>
                </a:ext>
              </a:extLst>
            </p:cNvPr>
            <p:cNvSpPr/>
            <p:nvPr/>
          </p:nvSpPr>
          <p:spPr>
            <a:xfrm>
              <a:off x="4591481" y="3415047"/>
              <a:ext cx="439875" cy="286875"/>
            </a:xfrm>
            <a:custGeom>
              <a:avLst/>
              <a:gdLst>
                <a:gd name="connsiteX0" fmla="*/ 43031 w 439875"/>
                <a:gd name="connsiteY0" fmla="*/ 196031 h 286875"/>
                <a:gd name="connsiteX1" fmla="*/ 145031 w 439875"/>
                <a:gd name="connsiteY1" fmla="*/ 196031 h 286875"/>
                <a:gd name="connsiteX2" fmla="*/ 145031 w 439875"/>
                <a:gd name="connsiteY2" fmla="*/ 247031 h 286875"/>
                <a:gd name="connsiteX3" fmla="*/ 43031 w 439875"/>
                <a:gd name="connsiteY3" fmla="*/ 247031 h 286875"/>
                <a:gd name="connsiteX4" fmla="*/ 43031 w 439875"/>
                <a:gd name="connsiteY4" fmla="*/ 196031 h 286875"/>
                <a:gd name="connsiteX5" fmla="*/ 43031 w 439875"/>
                <a:gd name="connsiteY5" fmla="*/ 119531 h 286875"/>
                <a:gd name="connsiteX6" fmla="*/ 145031 w 439875"/>
                <a:gd name="connsiteY6" fmla="*/ 119531 h 286875"/>
                <a:gd name="connsiteX7" fmla="*/ 145031 w 439875"/>
                <a:gd name="connsiteY7" fmla="*/ 170531 h 286875"/>
                <a:gd name="connsiteX8" fmla="*/ 43031 w 439875"/>
                <a:gd name="connsiteY8" fmla="*/ 170531 h 286875"/>
                <a:gd name="connsiteX9" fmla="*/ 43031 w 439875"/>
                <a:gd name="connsiteY9" fmla="*/ 119531 h 286875"/>
                <a:gd name="connsiteX10" fmla="*/ 43031 w 439875"/>
                <a:gd name="connsiteY10" fmla="*/ 43031 h 286875"/>
                <a:gd name="connsiteX11" fmla="*/ 145031 w 439875"/>
                <a:gd name="connsiteY11" fmla="*/ 43031 h 286875"/>
                <a:gd name="connsiteX12" fmla="*/ 145031 w 439875"/>
                <a:gd name="connsiteY12" fmla="*/ 94031 h 286875"/>
                <a:gd name="connsiteX13" fmla="*/ 43031 w 439875"/>
                <a:gd name="connsiteY13" fmla="*/ 94031 h 286875"/>
                <a:gd name="connsiteX14" fmla="*/ 43031 w 439875"/>
                <a:gd name="connsiteY14" fmla="*/ 43031 h 286875"/>
                <a:gd name="connsiteX15" fmla="*/ 272531 w 439875"/>
                <a:gd name="connsiteY15" fmla="*/ 43031 h 286875"/>
                <a:gd name="connsiteX16" fmla="*/ 272531 w 439875"/>
                <a:gd name="connsiteY16" fmla="*/ 94031 h 286875"/>
                <a:gd name="connsiteX17" fmla="*/ 170531 w 439875"/>
                <a:gd name="connsiteY17" fmla="*/ 94031 h 286875"/>
                <a:gd name="connsiteX18" fmla="*/ 170531 w 439875"/>
                <a:gd name="connsiteY18" fmla="*/ 43031 h 286875"/>
                <a:gd name="connsiteX19" fmla="*/ 272531 w 439875"/>
                <a:gd name="connsiteY19" fmla="*/ 43031 h 286875"/>
                <a:gd name="connsiteX20" fmla="*/ 400031 w 439875"/>
                <a:gd name="connsiteY20" fmla="*/ 43031 h 286875"/>
                <a:gd name="connsiteX21" fmla="*/ 400031 w 439875"/>
                <a:gd name="connsiteY21" fmla="*/ 94031 h 286875"/>
                <a:gd name="connsiteX22" fmla="*/ 298031 w 439875"/>
                <a:gd name="connsiteY22" fmla="*/ 94031 h 286875"/>
                <a:gd name="connsiteX23" fmla="*/ 298031 w 439875"/>
                <a:gd name="connsiteY23" fmla="*/ 43031 h 286875"/>
                <a:gd name="connsiteX24" fmla="*/ 400031 w 439875"/>
                <a:gd name="connsiteY24" fmla="*/ 43031 h 286875"/>
                <a:gd name="connsiteX25" fmla="*/ 400031 w 439875"/>
                <a:gd name="connsiteY25" fmla="*/ 170531 h 286875"/>
                <a:gd name="connsiteX26" fmla="*/ 298031 w 439875"/>
                <a:gd name="connsiteY26" fmla="*/ 170531 h 286875"/>
                <a:gd name="connsiteX27" fmla="*/ 298031 w 439875"/>
                <a:gd name="connsiteY27" fmla="*/ 119531 h 286875"/>
                <a:gd name="connsiteX28" fmla="*/ 400031 w 439875"/>
                <a:gd name="connsiteY28" fmla="*/ 119531 h 286875"/>
                <a:gd name="connsiteX29" fmla="*/ 400031 w 439875"/>
                <a:gd name="connsiteY29" fmla="*/ 170531 h 286875"/>
                <a:gd name="connsiteX30" fmla="*/ 400031 w 439875"/>
                <a:gd name="connsiteY30" fmla="*/ 247031 h 286875"/>
                <a:gd name="connsiteX31" fmla="*/ 298031 w 439875"/>
                <a:gd name="connsiteY31" fmla="*/ 247031 h 286875"/>
                <a:gd name="connsiteX32" fmla="*/ 298031 w 439875"/>
                <a:gd name="connsiteY32" fmla="*/ 196031 h 286875"/>
                <a:gd name="connsiteX33" fmla="*/ 400031 w 439875"/>
                <a:gd name="connsiteY33" fmla="*/ 196031 h 286875"/>
                <a:gd name="connsiteX34" fmla="*/ 400031 w 439875"/>
                <a:gd name="connsiteY34" fmla="*/ 247031 h 286875"/>
                <a:gd name="connsiteX35" fmla="*/ 170531 w 439875"/>
                <a:gd name="connsiteY35" fmla="*/ 170531 h 286875"/>
                <a:gd name="connsiteX36" fmla="*/ 170531 w 439875"/>
                <a:gd name="connsiteY36" fmla="*/ 119531 h 286875"/>
                <a:gd name="connsiteX37" fmla="*/ 272531 w 439875"/>
                <a:gd name="connsiteY37" fmla="*/ 119531 h 286875"/>
                <a:gd name="connsiteX38" fmla="*/ 272531 w 439875"/>
                <a:gd name="connsiteY38" fmla="*/ 170531 h 286875"/>
                <a:gd name="connsiteX39" fmla="*/ 170531 w 439875"/>
                <a:gd name="connsiteY39" fmla="*/ 170531 h 286875"/>
                <a:gd name="connsiteX40" fmla="*/ 170531 w 439875"/>
                <a:gd name="connsiteY40" fmla="*/ 247031 h 286875"/>
                <a:gd name="connsiteX41" fmla="*/ 170531 w 439875"/>
                <a:gd name="connsiteY41" fmla="*/ 196031 h 286875"/>
                <a:gd name="connsiteX42" fmla="*/ 272531 w 439875"/>
                <a:gd name="connsiteY42" fmla="*/ 196031 h 286875"/>
                <a:gd name="connsiteX43" fmla="*/ 272531 w 439875"/>
                <a:gd name="connsiteY43" fmla="*/ 247031 h 286875"/>
                <a:gd name="connsiteX44" fmla="*/ 170531 w 439875"/>
                <a:gd name="connsiteY44" fmla="*/ 247031 h 286875"/>
                <a:gd name="connsiteX45" fmla="*/ 4781 w 439875"/>
                <a:gd name="connsiteY45" fmla="*/ 285281 h 286875"/>
                <a:gd name="connsiteX46" fmla="*/ 438281 w 439875"/>
                <a:gd name="connsiteY46" fmla="*/ 285281 h 286875"/>
                <a:gd name="connsiteX47" fmla="*/ 438281 w 439875"/>
                <a:gd name="connsiteY47" fmla="*/ 4781 h 286875"/>
                <a:gd name="connsiteX48" fmla="*/ 4781 w 439875"/>
                <a:gd name="connsiteY48" fmla="*/ 4781 h 286875"/>
                <a:gd name="connsiteX49" fmla="*/ 4781 w 439875"/>
                <a:gd name="connsiteY49" fmla="*/ 285281 h 28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39875" h="286875">
                  <a:moveTo>
                    <a:pt x="43031" y="196031"/>
                  </a:moveTo>
                  <a:lnTo>
                    <a:pt x="145031" y="196031"/>
                  </a:lnTo>
                  <a:lnTo>
                    <a:pt x="145031" y="247031"/>
                  </a:lnTo>
                  <a:lnTo>
                    <a:pt x="43031" y="247031"/>
                  </a:lnTo>
                  <a:lnTo>
                    <a:pt x="43031" y="196031"/>
                  </a:lnTo>
                  <a:close/>
                  <a:moveTo>
                    <a:pt x="43031" y="119531"/>
                  </a:moveTo>
                  <a:lnTo>
                    <a:pt x="145031" y="119531"/>
                  </a:lnTo>
                  <a:lnTo>
                    <a:pt x="145031" y="170531"/>
                  </a:lnTo>
                  <a:lnTo>
                    <a:pt x="43031" y="170531"/>
                  </a:lnTo>
                  <a:lnTo>
                    <a:pt x="43031" y="119531"/>
                  </a:lnTo>
                  <a:close/>
                  <a:moveTo>
                    <a:pt x="43031" y="43031"/>
                  </a:moveTo>
                  <a:lnTo>
                    <a:pt x="145031" y="43031"/>
                  </a:lnTo>
                  <a:lnTo>
                    <a:pt x="145031" y="94031"/>
                  </a:lnTo>
                  <a:lnTo>
                    <a:pt x="43031" y="94031"/>
                  </a:lnTo>
                  <a:lnTo>
                    <a:pt x="43031" y="43031"/>
                  </a:lnTo>
                  <a:close/>
                  <a:moveTo>
                    <a:pt x="272531" y="43031"/>
                  </a:moveTo>
                  <a:lnTo>
                    <a:pt x="272531" y="94031"/>
                  </a:lnTo>
                  <a:lnTo>
                    <a:pt x="170531" y="94031"/>
                  </a:lnTo>
                  <a:lnTo>
                    <a:pt x="170531" y="43031"/>
                  </a:lnTo>
                  <a:lnTo>
                    <a:pt x="272531" y="43031"/>
                  </a:lnTo>
                  <a:close/>
                  <a:moveTo>
                    <a:pt x="400031" y="43031"/>
                  </a:moveTo>
                  <a:lnTo>
                    <a:pt x="400031" y="94031"/>
                  </a:lnTo>
                  <a:lnTo>
                    <a:pt x="298031" y="94031"/>
                  </a:lnTo>
                  <a:lnTo>
                    <a:pt x="298031" y="43031"/>
                  </a:lnTo>
                  <a:lnTo>
                    <a:pt x="400031" y="43031"/>
                  </a:lnTo>
                  <a:close/>
                  <a:moveTo>
                    <a:pt x="400031" y="170531"/>
                  </a:moveTo>
                  <a:lnTo>
                    <a:pt x="298031" y="170531"/>
                  </a:lnTo>
                  <a:lnTo>
                    <a:pt x="298031" y="119531"/>
                  </a:lnTo>
                  <a:lnTo>
                    <a:pt x="400031" y="119531"/>
                  </a:lnTo>
                  <a:lnTo>
                    <a:pt x="400031" y="170531"/>
                  </a:lnTo>
                  <a:close/>
                  <a:moveTo>
                    <a:pt x="400031" y="247031"/>
                  </a:moveTo>
                  <a:lnTo>
                    <a:pt x="298031" y="247031"/>
                  </a:lnTo>
                  <a:lnTo>
                    <a:pt x="298031" y="196031"/>
                  </a:lnTo>
                  <a:lnTo>
                    <a:pt x="400031" y="196031"/>
                  </a:lnTo>
                  <a:lnTo>
                    <a:pt x="400031" y="247031"/>
                  </a:lnTo>
                  <a:close/>
                  <a:moveTo>
                    <a:pt x="170531" y="170531"/>
                  </a:moveTo>
                  <a:lnTo>
                    <a:pt x="170531" y="119531"/>
                  </a:lnTo>
                  <a:lnTo>
                    <a:pt x="272531" y="119531"/>
                  </a:lnTo>
                  <a:lnTo>
                    <a:pt x="272531" y="170531"/>
                  </a:lnTo>
                  <a:lnTo>
                    <a:pt x="170531" y="170531"/>
                  </a:lnTo>
                  <a:close/>
                  <a:moveTo>
                    <a:pt x="170531" y="247031"/>
                  </a:moveTo>
                  <a:lnTo>
                    <a:pt x="170531" y="196031"/>
                  </a:lnTo>
                  <a:lnTo>
                    <a:pt x="272531" y="196031"/>
                  </a:lnTo>
                  <a:lnTo>
                    <a:pt x="272531" y="247031"/>
                  </a:lnTo>
                  <a:lnTo>
                    <a:pt x="170531" y="247031"/>
                  </a:lnTo>
                  <a:close/>
                  <a:moveTo>
                    <a:pt x="4781" y="285281"/>
                  </a:moveTo>
                  <a:lnTo>
                    <a:pt x="438281" y="285281"/>
                  </a:lnTo>
                  <a:lnTo>
                    <a:pt x="438281" y="4781"/>
                  </a:lnTo>
                  <a:lnTo>
                    <a:pt x="4781" y="4781"/>
                  </a:lnTo>
                  <a:lnTo>
                    <a:pt x="4781" y="285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2" name="手繪多邊形: 圖案 27">
              <a:extLst>
                <a:ext uri="{FF2B5EF4-FFF2-40B4-BE49-F238E27FC236}">
                  <a16:creationId xmlns:a16="http://schemas.microsoft.com/office/drawing/2014/main" id="{2665F189-78E2-4F98-86BC-051491113DED}"/>
                </a:ext>
              </a:extLst>
            </p:cNvPr>
            <p:cNvSpPr/>
            <p:nvPr/>
          </p:nvSpPr>
          <p:spPr>
            <a:xfrm>
              <a:off x="491023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3" name="手繪多邊形: 圖案 28">
              <a:extLst>
                <a:ext uri="{FF2B5EF4-FFF2-40B4-BE49-F238E27FC236}">
                  <a16:creationId xmlns:a16="http://schemas.microsoft.com/office/drawing/2014/main" id="{802046FE-F24F-4BAE-8EA1-DC7F84E8948A}"/>
                </a:ext>
              </a:extLst>
            </p:cNvPr>
            <p:cNvSpPr/>
            <p:nvPr/>
          </p:nvSpPr>
          <p:spPr>
            <a:xfrm>
              <a:off x="4591481" y="3300297"/>
              <a:ext cx="439875" cy="95625"/>
            </a:xfrm>
            <a:custGeom>
              <a:avLst/>
              <a:gdLst>
                <a:gd name="connsiteX0" fmla="*/ 387281 w 439875"/>
                <a:gd name="connsiteY0" fmla="*/ 4781 h 95625"/>
                <a:gd name="connsiteX1" fmla="*/ 387281 w 439875"/>
                <a:gd name="connsiteY1" fmla="*/ 23906 h 95625"/>
                <a:gd name="connsiteX2" fmla="*/ 342656 w 439875"/>
                <a:gd name="connsiteY2" fmla="*/ 68531 h 95625"/>
                <a:gd name="connsiteX3" fmla="*/ 298031 w 439875"/>
                <a:gd name="connsiteY3" fmla="*/ 23906 h 95625"/>
                <a:gd name="connsiteX4" fmla="*/ 298031 w 439875"/>
                <a:gd name="connsiteY4" fmla="*/ 4781 h 95625"/>
                <a:gd name="connsiteX5" fmla="*/ 145031 w 439875"/>
                <a:gd name="connsiteY5" fmla="*/ 4781 h 95625"/>
                <a:gd name="connsiteX6" fmla="*/ 145031 w 439875"/>
                <a:gd name="connsiteY6" fmla="*/ 23906 h 95625"/>
                <a:gd name="connsiteX7" fmla="*/ 100406 w 439875"/>
                <a:gd name="connsiteY7" fmla="*/ 68531 h 95625"/>
                <a:gd name="connsiteX8" fmla="*/ 55781 w 439875"/>
                <a:gd name="connsiteY8" fmla="*/ 23906 h 95625"/>
                <a:gd name="connsiteX9" fmla="*/ 55781 w 439875"/>
                <a:gd name="connsiteY9" fmla="*/ 4781 h 95625"/>
                <a:gd name="connsiteX10" fmla="*/ 4781 w 439875"/>
                <a:gd name="connsiteY10" fmla="*/ 4781 h 95625"/>
                <a:gd name="connsiteX11" fmla="*/ 4781 w 439875"/>
                <a:gd name="connsiteY11" fmla="*/ 94031 h 95625"/>
                <a:gd name="connsiteX12" fmla="*/ 438281 w 439875"/>
                <a:gd name="connsiteY12" fmla="*/ 94031 h 95625"/>
                <a:gd name="connsiteX13" fmla="*/ 438281 w 439875"/>
                <a:gd name="connsiteY13" fmla="*/ 4781 h 95625"/>
                <a:gd name="connsiteX14" fmla="*/ 387281 w 439875"/>
                <a:gd name="connsiteY14" fmla="*/ 4781 h 9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9875" h="95625">
                  <a:moveTo>
                    <a:pt x="387281" y="4781"/>
                  </a:moveTo>
                  <a:lnTo>
                    <a:pt x="387281" y="23906"/>
                  </a:lnTo>
                  <a:cubicBezTo>
                    <a:pt x="387281" y="48769"/>
                    <a:pt x="367519" y="68531"/>
                    <a:pt x="342656" y="68531"/>
                  </a:cubicBezTo>
                  <a:cubicBezTo>
                    <a:pt x="317794" y="68531"/>
                    <a:pt x="298031" y="48769"/>
                    <a:pt x="298031" y="23906"/>
                  </a:cubicBezTo>
                  <a:lnTo>
                    <a:pt x="298031" y="4781"/>
                  </a:lnTo>
                  <a:lnTo>
                    <a:pt x="145031" y="4781"/>
                  </a:lnTo>
                  <a:lnTo>
                    <a:pt x="145031" y="23906"/>
                  </a:lnTo>
                  <a:cubicBezTo>
                    <a:pt x="145031" y="48769"/>
                    <a:pt x="125269" y="68531"/>
                    <a:pt x="100406" y="68531"/>
                  </a:cubicBezTo>
                  <a:cubicBezTo>
                    <a:pt x="75544" y="68531"/>
                    <a:pt x="55781" y="48769"/>
                    <a:pt x="55781" y="23906"/>
                  </a:cubicBezTo>
                  <a:lnTo>
                    <a:pt x="55781" y="4781"/>
                  </a:lnTo>
                  <a:lnTo>
                    <a:pt x="4781" y="4781"/>
                  </a:lnTo>
                  <a:lnTo>
                    <a:pt x="4781" y="94031"/>
                  </a:lnTo>
                  <a:lnTo>
                    <a:pt x="438281" y="94031"/>
                  </a:lnTo>
                  <a:lnTo>
                    <a:pt x="438281" y="4781"/>
                  </a:lnTo>
                  <a:lnTo>
                    <a:pt x="387281" y="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4" name="手繪多邊形: 圖案 29">
              <a:extLst>
                <a:ext uri="{FF2B5EF4-FFF2-40B4-BE49-F238E27FC236}">
                  <a16:creationId xmlns:a16="http://schemas.microsoft.com/office/drawing/2014/main" id="{64A815D8-A8B3-46F1-9303-74D1EBCB0B60}"/>
                </a:ext>
              </a:extLst>
            </p:cNvPr>
            <p:cNvSpPr/>
            <p:nvPr/>
          </p:nvSpPr>
          <p:spPr>
            <a:xfrm>
              <a:off x="6927594" y="3263732"/>
              <a:ext cx="401625" cy="516375"/>
            </a:xfrm>
            <a:custGeom>
              <a:avLst/>
              <a:gdLst>
                <a:gd name="connsiteX0" fmla="*/ 43031 w 401625"/>
                <a:gd name="connsiteY0" fmla="*/ 43031 h 516375"/>
                <a:gd name="connsiteX1" fmla="*/ 361781 w 401625"/>
                <a:gd name="connsiteY1" fmla="*/ 43031 h 516375"/>
                <a:gd name="connsiteX2" fmla="*/ 361781 w 401625"/>
                <a:gd name="connsiteY2" fmla="*/ 476531 h 516375"/>
                <a:gd name="connsiteX3" fmla="*/ 43031 w 401625"/>
                <a:gd name="connsiteY3" fmla="*/ 476531 h 516375"/>
                <a:gd name="connsiteX4" fmla="*/ 43031 w 401625"/>
                <a:gd name="connsiteY4" fmla="*/ 43031 h 516375"/>
                <a:gd name="connsiteX5" fmla="*/ 4781 w 401625"/>
                <a:gd name="connsiteY5" fmla="*/ 514781 h 516375"/>
                <a:gd name="connsiteX6" fmla="*/ 400031 w 401625"/>
                <a:gd name="connsiteY6" fmla="*/ 514781 h 516375"/>
                <a:gd name="connsiteX7" fmla="*/ 400031 w 401625"/>
                <a:gd name="connsiteY7" fmla="*/ 4781 h 516375"/>
                <a:gd name="connsiteX8" fmla="*/ 4781 w 401625"/>
                <a:gd name="connsiteY8" fmla="*/ 4781 h 516375"/>
                <a:gd name="connsiteX9" fmla="*/ 4781 w 401625"/>
                <a:gd name="connsiteY9" fmla="*/ 514781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25" h="516375">
                  <a:moveTo>
                    <a:pt x="43031" y="43031"/>
                  </a:moveTo>
                  <a:lnTo>
                    <a:pt x="361781" y="43031"/>
                  </a:lnTo>
                  <a:lnTo>
                    <a:pt x="361781" y="476531"/>
                  </a:lnTo>
                  <a:lnTo>
                    <a:pt x="43031" y="476531"/>
                  </a:lnTo>
                  <a:lnTo>
                    <a:pt x="43031" y="43031"/>
                  </a:lnTo>
                  <a:close/>
                  <a:moveTo>
                    <a:pt x="4781" y="514781"/>
                  </a:moveTo>
                  <a:lnTo>
                    <a:pt x="400031" y="514781"/>
                  </a:lnTo>
                  <a:lnTo>
                    <a:pt x="400031" y="4781"/>
                  </a:lnTo>
                  <a:lnTo>
                    <a:pt x="4781" y="4781"/>
                  </a:lnTo>
                  <a:lnTo>
                    <a:pt x="4781" y="51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5" name="手繪多邊形: 圖案 30">
              <a:extLst>
                <a:ext uri="{FF2B5EF4-FFF2-40B4-BE49-F238E27FC236}">
                  <a16:creationId xmlns:a16="http://schemas.microsoft.com/office/drawing/2014/main" id="{565D65DF-F57D-44AC-89F6-7D7A44FB5B79}"/>
                </a:ext>
              </a:extLst>
            </p:cNvPr>
            <p:cNvSpPr/>
            <p:nvPr/>
          </p:nvSpPr>
          <p:spPr>
            <a:xfrm>
              <a:off x="7137969" y="3359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6" name="手繪多邊形: 圖案 31">
              <a:extLst>
                <a:ext uri="{FF2B5EF4-FFF2-40B4-BE49-F238E27FC236}">
                  <a16:creationId xmlns:a16="http://schemas.microsoft.com/office/drawing/2014/main" id="{AE4EBDB8-CE8F-4B44-B3CB-E1B610838CAA}"/>
                </a:ext>
              </a:extLst>
            </p:cNvPr>
            <p:cNvSpPr/>
            <p:nvPr/>
          </p:nvSpPr>
          <p:spPr>
            <a:xfrm>
              <a:off x="7137969" y="3461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7" name="手繪多邊形: 圖案 32">
              <a:extLst>
                <a:ext uri="{FF2B5EF4-FFF2-40B4-BE49-F238E27FC236}">
                  <a16:creationId xmlns:a16="http://schemas.microsoft.com/office/drawing/2014/main" id="{57E4682B-7294-4D36-8091-F6779CA162F5}"/>
                </a:ext>
              </a:extLst>
            </p:cNvPr>
            <p:cNvSpPr/>
            <p:nvPr/>
          </p:nvSpPr>
          <p:spPr>
            <a:xfrm>
              <a:off x="7137969" y="3665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8" name="手繪多邊形: 圖案 33">
              <a:extLst>
                <a:ext uri="{FF2B5EF4-FFF2-40B4-BE49-F238E27FC236}">
                  <a16:creationId xmlns:a16="http://schemas.microsoft.com/office/drawing/2014/main" id="{1C3CF452-A781-4914-AD17-9AFCD450F292}"/>
                </a:ext>
              </a:extLst>
            </p:cNvPr>
            <p:cNvSpPr/>
            <p:nvPr/>
          </p:nvSpPr>
          <p:spPr>
            <a:xfrm>
              <a:off x="7137969" y="3563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9" name="手繪多邊形: 圖案 34">
              <a:extLst>
                <a:ext uri="{FF2B5EF4-FFF2-40B4-BE49-F238E27FC236}">
                  <a16:creationId xmlns:a16="http://schemas.microsoft.com/office/drawing/2014/main" id="{74660F63-E682-4783-A8CB-573ADCAADCD3}"/>
                </a:ext>
              </a:extLst>
            </p:cNvPr>
            <p:cNvSpPr/>
            <p:nvPr/>
          </p:nvSpPr>
          <p:spPr>
            <a:xfrm>
              <a:off x="7004094" y="3327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0" name="手繪多邊形: 圖案 35">
              <a:extLst>
                <a:ext uri="{FF2B5EF4-FFF2-40B4-BE49-F238E27FC236}">
                  <a16:creationId xmlns:a16="http://schemas.microsoft.com/office/drawing/2014/main" id="{75BE6876-303E-4CB0-8FD7-18AACEEED97F}"/>
                </a:ext>
              </a:extLst>
            </p:cNvPr>
            <p:cNvSpPr/>
            <p:nvPr/>
          </p:nvSpPr>
          <p:spPr>
            <a:xfrm>
              <a:off x="7004094" y="3429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1" name="手繪多邊形: 圖案 36">
              <a:extLst>
                <a:ext uri="{FF2B5EF4-FFF2-40B4-BE49-F238E27FC236}">
                  <a16:creationId xmlns:a16="http://schemas.microsoft.com/office/drawing/2014/main" id="{A8EE3FDD-0CA1-433F-A7BC-952EE581A256}"/>
                </a:ext>
              </a:extLst>
            </p:cNvPr>
            <p:cNvSpPr/>
            <p:nvPr/>
          </p:nvSpPr>
          <p:spPr>
            <a:xfrm>
              <a:off x="7004094" y="3531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2" name="手繪多邊形: 圖案 37">
              <a:extLst>
                <a:ext uri="{FF2B5EF4-FFF2-40B4-BE49-F238E27FC236}">
                  <a16:creationId xmlns:a16="http://schemas.microsoft.com/office/drawing/2014/main" id="{6BE57355-FEE1-4438-8274-602FCFF52F15}"/>
                </a:ext>
              </a:extLst>
            </p:cNvPr>
            <p:cNvSpPr/>
            <p:nvPr/>
          </p:nvSpPr>
          <p:spPr>
            <a:xfrm>
              <a:off x="7004094" y="3632207"/>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3" name="手繪多邊形: 圖案 38">
              <a:extLst>
                <a:ext uri="{FF2B5EF4-FFF2-40B4-BE49-F238E27FC236}">
                  <a16:creationId xmlns:a16="http://schemas.microsoft.com/office/drawing/2014/main" id="{66A53F78-67B3-4789-9E9E-0C5FF865D80E}"/>
                </a:ext>
              </a:extLst>
            </p:cNvPr>
            <p:cNvSpPr/>
            <p:nvPr/>
          </p:nvSpPr>
          <p:spPr>
            <a:xfrm>
              <a:off x="5242060" y="4226950"/>
              <a:ext cx="439875" cy="439875"/>
            </a:xfrm>
            <a:custGeom>
              <a:avLst/>
              <a:gdLst>
                <a:gd name="connsiteX0" fmla="*/ 398438 w 439875"/>
                <a:gd name="connsiteY0" fmla="*/ 385688 h 439875"/>
                <a:gd name="connsiteX1" fmla="*/ 385688 w 439875"/>
                <a:gd name="connsiteY1" fmla="*/ 398438 h 439875"/>
                <a:gd name="connsiteX2" fmla="*/ 372938 w 439875"/>
                <a:gd name="connsiteY2" fmla="*/ 385688 h 439875"/>
                <a:gd name="connsiteX3" fmla="*/ 372938 w 439875"/>
                <a:gd name="connsiteY3" fmla="*/ 79688 h 439875"/>
                <a:gd name="connsiteX4" fmla="*/ 398438 w 439875"/>
                <a:gd name="connsiteY4" fmla="*/ 79688 h 439875"/>
                <a:gd name="connsiteX5" fmla="*/ 398438 w 439875"/>
                <a:gd name="connsiteY5" fmla="*/ 385688 h 439875"/>
                <a:gd name="connsiteX6" fmla="*/ 54188 w 439875"/>
                <a:gd name="connsiteY6" fmla="*/ 398438 h 439875"/>
                <a:gd name="connsiteX7" fmla="*/ 41438 w 439875"/>
                <a:gd name="connsiteY7" fmla="*/ 385688 h 439875"/>
                <a:gd name="connsiteX8" fmla="*/ 41438 w 439875"/>
                <a:gd name="connsiteY8" fmla="*/ 41438 h 439875"/>
                <a:gd name="connsiteX9" fmla="*/ 334688 w 439875"/>
                <a:gd name="connsiteY9" fmla="*/ 41438 h 439875"/>
                <a:gd name="connsiteX10" fmla="*/ 334688 w 439875"/>
                <a:gd name="connsiteY10" fmla="*/ 385688 h 439875"/>
                <a:gd name="connsiteX11" fmla="*/ 336600 w 439875"/>
                <a:gd name="connsiteY11" fmla="*/ 398438 h 439875"/>
                <a:gd name="connsiteX12" fmla="*/ 54188 w 439875"/>
                <a:gd name="connsiteY12" fmla="*/ 398438 h 439875"/>
                <a:gd name="connsiteX13" fmla="*/ 372938 w 439875"/>
                <a:gd name="connsiteY13" fmla="*/ 41438 h 439875"/>
                <a:gd name="connsiteX14" fmla="*/ 372938 w 439875"/>
                <a:gd name="connsiteY14" fmla="*/ 3188 h 439875"/>
                <a:gd name="connsiteX15" fmla="*/ 3188 w 439875"/>
                <a:gd name="connsiteY15" fmla="*/ 3188 h 439875"/>
                <a:gd name="connsiteX16" fmla="*/ 3188 w 439875"/>
                <a:gd name="connsiteY16" fmla="*/ 385688 h 439875"/>
                <a:gd name="connsiteX17" fmla="*/ 54188 w 439875"/>
                <a:gd name="connsiteY17" fmla="*/ 436688 h 439875"/>
                <a:gd name="connsiteX18" fmla="*/ 385688 w 439875"/>
                <a:gd name="connsiteY18" fmla="*/ 436688 h 439875"/>
                <a:gd name="connsiteX19" fmla="*/ 436688 w 439875"/>
                <a:gd name="connsiteY19" fmla="*/ 385688 h 439875"/>
                <a:gd name="connsiteX20" fmla="*/ 436688 w 439875"/>
                <a:gd name="connsiteY20" fmla="*/ 41438 h 439875"/>
                <a:gd name="connsiteX21" fmla="*/ 372938 w 439875"/>
                <a:gd name="connsiteY21" fmla="*/ 41438 h 43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9875" h="439875">
                  <a:moveTo>
                    <a:pt x="398438" y="385688"/>
                  </a:moveTo>
                  <a:cubicBezTo>
                    <a:pt x="398438" y="392700"/>
                    <a:pt x="392700" y="398438"/>
                    <a:pt x="385688" y="398438"/>
                  </a:cubicBezTo>
                  <a:cubicBezTo>
                    <a:pt x="378675" y="398438"/>
                    <a:pt x="372938" y="392700"/>
                    <a:pt x="372938" y="385688"/>
                  </a:cubicBezTo>
                  <a:lnTo>
                    <a:pt x="372938" y="79688"/>
                  </a:lnTo>
                  <a:lnTo>
                    <a:pt x="398438" y="79688"/>
                  </a:lnTo>
                  <a:lnTo>
                    <a:pt x="398438" y="385688"/>
                  </a:lnTo>
                  <a:close/>
                  <a:moveTo>
                    <a:pt x="54188" y="398438"/>
                  </a:moveTo>
                  <a:cubicBezTo>
                    <a:pt x="47175" y="398438"/>
                    <a:pt x="41438" y="392700"/>
                    <a:pt x="41438" y="385688"/>
                  </a:cubicBezTo>
                  <a:lnTo>
                    <a:pt x="41438" y="41438"/>
                  </a:lnTo>
                  <a:lnTo>
                    <a:pt x="334688" y="41438"/>
                  </a:lnTo>
                  <a:lnTo>
                    <a:pt x="334688" y="385688"/>
                  </a:lnTo>
                  <a:cubicBezTo>
                    <a:pt x="334688" y="390150"/>
                    <a:pt x="335325" y="394613"/>
                    <a:pt x="336600" y="398438"/>
                  </a:cubicBezTo>
                  <a:lnTo>
                    <a:pt x="54188" y="398438"/>
                  </a:lnTo>
                  <a:close/>
                  <a:moveTo>
                    <a:pt x="372938" y="41438"/>
                  </a:moveTo>
                  <a:lnTo>
                    <a:pt x="372938" y="3188"/>
                  </a:lnTo>
                  <a:lnTo>
                    <a:pt x="3188" y="3188"/>
                  </a:lnTo>
                  <a:lnTo>
                    <a:pt x="3188" y="385688"/>
                  </a:lnTo>
                  <a:cubicBezTo>
                    <a:pt x="3188" y="413738"/>
                    <a:pt x="26138" y="436688"/>
                    <a:pt x="54188" y="436688"/>
                  </a:cubicBezTo>
                  <a:lnTo>
                    <a:pt x="385688" y="436688"/>
                  </a:lnTo>
                  <a:cubicBezTo>
                    <a:pt x="413738" y="436688"/>
                    <a:pt x="436688" y="413738"/>
                    <a:pt x="436688" y="385688"/>
                  </a:cubicBezTo>
                  <a:lnTo>
                    <a:pt x="436688" y="41438"/>
                  </a:lnTo>
                  <a:lnTo>
                    <a:pt x="372938" y="4143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4" name="手繪多邊形: 圖案 39">
              <a:extLst>
                <a:ext uri="{FF2B5EF4-FFF2-40B4-BE49-F238E27FC236}">
                  <a16:creationId xmlns:a16="http://schemas.microsoft.com/office/drawing/2014/main" id="{4CE8A74C-7A43-4FE6-A7E0-B0B7DBB9968D}"/>
                </a:ext>
              </a:extLst>
            </p:cNvPr>
            <p:cNvSpPr/>
            <p:nvPr/>
          </p:nvSpPr>
          <p:spPr>
            <a:xfrm>
              <a:off x="5305810" y="4303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5" name="手繪多邊形: 圖案 40">
              <a:extLst>
                <a:ext uri="{FF2B5EF4-FFF2-40B4-BE49-F238E27FC236}">
                  <a16:creationId xmlns:a16="http://schemas.microsoft.com/office/drawing/2014/main" id="{105AE5C5-D0B1-4D85-9403-3F03266E4E0F}"/>
                </a:ext>
              </a:extLst>
            </p:cNvPr>
            <p:cNvSpPr/>
            <p:nvPr/>
          </p:nvSpPr>
          <p:spPr>
            <a:xfrm>
              <a:off x="5439685" y="4354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6" name="手繪多邊形: 圖案 41">
              <a:extLst>
                <a:ext uri="{FF2B5EF4-FFF2-40B4-BE49-F238E27FC236}">
                  <a16:creationId xmlns:a16="http://schemas.microsoft.com/office/drawing/2014/main" id="{A87585DC-18DF-4F8F-8146-8AE7CB140D9E}"/>
                </a:ext>
              </a:extLst>
            </p:cNvPr>
            <p:cNvSpPr/>
            <p:nvPr/>
          </p:nvSpPr>
          <p:spPr>
            <a:xfrm>
              <a:off x="5439685" y="4405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7" name="手繪多邊形: 圖案 42">
              <a:extLst>
                <a:ext uri="{FF2B5EF4-FFF2-40B4-BE49-F238E27FC236}">
                  <a16:creationId xmlns:a16="http://schemas.microsoft.com/office/drawing/2014/main" id="{0276DC33-3D0C-4DDC-A17D-17B98863FE14}"/>
                </a:ext>
              </a:extLst>
            </p:cNvPr>
            <p:cNvSpPr/>
            <p:nvPr/>
          </p:nvSpPr>
          <p:spPr>
            <a:xfrm>
              <a:off x="5305810" y="4354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8" name="手繪多邊形: 圖案 43">
              <a:extLst>
                <a:ext uri="{FF2B5EF4-FFF2-40B4-BE49-F238E27FC236}">
                  <a16:creationId xmlns:a16="http://schemas.microsoft.com/office/drawing/2014/main" id="{B7CE9834-A112-4836-ADA9-A4244E9F32C2}"/>
                </a:ext>
              </a:extLst>
            </p:cNvPr>
            <p:cNvSpPr/>
            <p:nvPr/>
          </p:nvSpPr>
          <p:spPr>
            <a:xfrm>
              <a:off x="5305810" y="4456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9" name="手繪多邊形: 圖案 44">
              <a:extLst>
                <a:ext uri="{FF2B5EF4-FFF2-40B4-BE49-F238E27FC236}">
                  <a16:creationId xmlns:a16="http://schemas.microsoft.com/office/drawing/2014/main" id="{06FF473B-980D-4389-8D04-275207ABE465}"/>
                </a:ext>
              </a:extLst>
            </p:cNvPr>
            <p:cNvSpPr/>
            <p:nvPr/>
          </p:nvSpPr>
          <p:spPr>
            <a:xfrm>
              <a:off x="5439685" y="4507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0" name="手繪多邊形: 圖案 45">
              <a:extLst>
                <a:ext uri="{FF2B5EF4-FFF2-40B4-BE49-F238E27FC236}">
                  <a16:creationId xmlns:a16="http://schemas.microsoft.com/office/drawing/2014/main" id="{0EB24411-BE77-4060-BC50-AD601AA0A6BA}"/>
                </a:ext>
              </a:extLst>
            </p:cNvPr>
            <p:cNvSpPr/>
            <p:nvPr/>
          </p:nvSpPr>
          <p:spPr>
            <a:xfrm>
              <a:off x="5305810" y="4507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1" name="手繪多邊形: 圖案 46">
              <a:extLst>
                <a:ext uri="{FF2B5EF4-FFF2-40B4-BE49-F238E27FC236}">
                  <a16:creationId xmlns:a16="http://schemas.microsoft.com/office/drawing/2014/main" id="{1AF701A1-854C-4CC6-B82C-6EFECD332766}"/>
                </a:ext>
              </a:extLst>
            </p:cNvPr>
            <p:cNvSpPr/>
            <p:nvPr/>
          </p:nvSpPr>
          <p:spPr>
            <a:xfrm>
              <a:off x="5305810" y="4558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2" name="手繪多邊形: 圖案 47">
              <a:extLst>
                <a:ext uri="{FF2B5EF4-FFF2-40B4-BE49-F238E27FC236}">
                  <a16:creationId xmlns:a16="http://schemas.microsoft.com/office/drawing/2014/main" id="{85A48071-740C-44F7-8284-717931AF151A}"/>
                </a:ext>
              </a:extLst>
            </p:cNvPr>
            <p:cNvSpPr/>
            <p:nvPr/>
          </p:nvSpPr>
          <p:spPr>
            <a:xfrm>
              <a:off x="6427452" y="2195151"/>
              <a:ext cx="516375" cy="427125"/>
            </a:xfrm>
            <a:custGeom>
              <a:avLst/>
              <a:gdLst>
                <a:gd name="connsiteX0" fmla="*/ 258188 w 516375"/>
                <a:gd name="connsiteY0" fmla="*/ 372938 h 427125"/>
                <a:gd name="connsiteX1" fmla="*/ 143438 w 516375"/>
                <a:gd name="connsiteY1" fmla="*/ 258188 h 427125"/>
                <a:gd name="connsiteX2" fmla="*/ 258188 w 516375"/>
                <a:gd name="connsiteY2" fmla="*/ 143438 h 427125"/>
                <a:gd name="connsiteX3" fmla="*/ 372938 w 516375"/>
                <a:gd name="connsiteY3" fmla="*/ 258188 h 427125"/>
                <a:gd name="connsiteX4" fmla="*/ 258188 w 516375"/>
                <a:gd name="connsiteY4" fmla="*/ 372938 h 427125"/>
                <a:gd name="connsiteX5" fmla="*/ 130688 w 516375"/>
                <a:gd name="connsiteY5" fmla="*/ 168938 h 427125"/>
                <a:gd name="connsiteX6" fmla="*/ 54188 w 516375"/>
                <a:gd name="connsiteY6" fmla="*/ 168938 h 427125"/>
                <a:gd name="connsiteX7" fmla="*/ 54188 w 516375"/>
                <a:gd name="connsiteY7" fmla="*/ 117938 h 427125"/>
                <a:gd name="connsiteX8" fmla="*/ 130688 w 516375"/>
                <a:gd name="connsiteY8" fmla="*/ 117938 h 427125"/>
                <a:gd name="connsiteX9" fmla="*/ 130688 w 516375"/>
                <a:gd name="connsiteY9" fmla="*/ 168938 h 427125"/>
                <a:gd name="connsiteX10" fmla="*/ 487688 w 516375"/>
                <a:gd name="connsiteY10" fmla="*/ 66938 h 427125"/>
                <a:gd name="connsiteX11" fmla="*/ 360188 w 516375"/>
                <a:gd name="connsiteY11" fmla="*/ 66938 h 427125"/>
                <a:gd name="connsiteX12" fmla="*/ 321938 w 516375"/>
                <a:gd name="connsiteY12" fmla="*/ 3188 h 427125"/>
                <a:gd name="connsiteX13" fmla="*/ 194438 w 516375"/>
                <a:gd name="connsiteY13" fmla="*/ 3188 h 427125"/>
                <a:gd name="connsiteX14" fmla="*/ 156188 w 516375"/>
                <a:gd name="connsiteY14" fmla="*/ 66938 h 427125"/>
                <a:gd name="connsiteX15" fmla="*/ 28688 w 516375"/>
                <a:gd name="connsiteY15" fmla="*/ 66938 h 427125"/>
                <a:gd name="connsiteX16" fmla="*/ 3188 w 516375"/>
                <a:gd name="connsiteY16" fmla="*/ 92438 h 427125"/>
                <a:gd name="connsiteX17" fmla="*/ 3188 w 516375"/>
                <a:gd name="connsiteY17" fmla="*/ 398438 h 427125"/>
                <a:gd name="connsiteX18" fmla="*/ 28688 w 516375"/>
                <a:gd name="connsiteY18" fmla="*/ 423938 h 427125"/>
                <a:gd name="connsiteX19" fmla="*/ 487688 w 516375"/>
                <a:gd name="connsiteY19" fmla="*/ 423938 h 427125"/>
                <a:gd name="connsiteX20" fmla="*/ 513188 w 516375"/>
                <a:gd name="connsiteY20" fmla="*/ 398438 h 427125"/>
                <a:gd name="connsiteX21" fmla="*/ 513188 w 516375"/>
                <a:gd name="connsiteY21" fmla="*/ 92438 h 427125"/>
                <a:gd name="connsiteX22" fmla="*/ 487688 w 516375"/>
                <a:gd name="connsiteY22" fmla="*/ 66938 h 42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16375" h="427125">
                  <a:moveTo>
                    <a:pt x="258188" y="372938"/>
                  </a:moveTo>
                  <a:cubicBezTo>
                    <a:pt x="194438" y="372938"/>
                    <a:pt x="143438" y="321938"/>
                    <a:pt x="143438" y="258188"/>
                  </a:cubicBezTo>
                  <a:cubicBezTo>
                    <a:pt x="143438" y="194438"/>
                    <a:pt x="194438" y="143438"/>
                    <a:pt x="258188" y="143438"/>
                  </a:cubicBezTo>
                  <a:cubicBezTo>
                    <a:pt x="321938" y="143438"/>
                    <a:pt x="372938" y="194438"/>
                    <a:pt x="372938" y="258188"/>
                  </a:cubicBezTo>
                  <a:cubicBezTo>
                    <a:pt x="372938" y="321938"/>
                    <a:pt x="321938" y="372938"/>
                    <a:pt x="258188" y="372938"/>
                  </a:cubicBezTo>
                  <a:close/>
                  <a:moveTo>
                    <a:pt x="130688" y="168938"/>
                  </a:moveTo>
                  <a:lnTo>
                    <a:pt x="54188" y="168938"/>
                  </a:lnTo>
                  <a:lnTo>
                    <a:pt x="54188" y="117938"/>
                  </a:lnTo>
                  <a:lnTo>
                    <a:pt x="130688" y="117938"/>
                  </a:lnTo>
                  <a:lnTo>
                    <a:pt x="130688" y="168938"/>
                  </a:lnTo>
                  <a:close/>
                  <a:moveTo>
                    <a:pt x="487688" y="66938"/>
                  </a:moveTo>
                  <a:lnTo>
                    <a:pt x="360188" y="66938"/>
                  </a:lnTo>
                  <a:lnTo>
                    <a:pt x="321938" y="3188"/>
                  </a:lnTo>
                  <a:lnTo>
                    <a:pt x="194438" y="3188"/>
                  </a:lnTo>
                  <a:lnTo>
                    <a:pt x="156188" y="66938"/>
                  </a:lnTo>
                  <a:lnTo>
                    <a:pt x="28688" y="66938"/>
                  </a:lnTo>
                  <a:cubicBezTo>
                    <a:pt x="14663" y="66938"/>
                    <a:pt x="3188" y="78412"/>
                    <a:pt x="3188" y="92438"/>
                  </a:cubicBezTo>
                  <a:lnTo>
                    <a:pt x="3188" y="398438"/>
                  </a:lnTo>
                  <a:cubicBezTo>
                    <a:pt x="3188" y="412462"/>
                    <a:pt x="14663" y="423938"/>
                    <a:pt x="28688" y="423938"/>
                  </a:cubicBezTo>
                  <a:lnTo>
                    <a:pt x="487688" y="423938"/>
                  </a:lnTo>
                  <a:cubicBezTo>
                    <a:pt x="501712" y="423938"/>
                    <a:pt x="513188" y="412462"/>
                    <a:pt x="513188" y="398438"/>
                  </a:cubicBezTo>
                  <a:lnTo>
                    <a:pt x="513188" y="92438"/>
                  </a:lnTo>
                  <a:cubicBezTo>
                    <a:pt x="513188" y="78412"/>
                    <a:pt x="501712" y="66938"/>
                    <a:pt x="487688" y="6693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3" name="手繪多邊形: 圖案 48">
              <a:extLst>
                <a:ext uri="{FF2B5EF4-FFF2-40B4-BE49-F238E27FC236}">
                  <a16:creationId xmlns:a16="http://schemas.microsoft.com/office/drawing/2014/main" id="{457CB565-EC43-43CE-8E51-39A4883354C2}"/>
                </a:ext>
              </a:extLst>
            </p:cNvPr>
            <p:cNvSpPr/>
            <p:nvPr/>
          </p:nvSpPr>
          <p:spPr>
            <a:xfrm>
              <a:off x="6593202" y="2360901"/>
              <a:ext cx="184875" cy="184875"/>
            </a:xfrm>
            <a:custGeom>
              <a:avLst/>
              <a:gdLst>
                <a:gd name="connsiteX0" fmla="*/ 92438 w 184875"/>
                <a:gd name="connsiteY0" fmla="*/ 28688 h 184875"/>
                <a:gd name="connsiteX1" fmla="*/ 28688 w 184875"/>
                <a:gd name="connsiteY1" fmla="*/ 92438 h 184875"/>
                <a:gd name="connsiteX2" fmla="*/ 92438 w 184875"/>
                <a:gd name="connsiteY2" fmla="*/ 156188 h 184875"/>
                <a:gd name="connsiteX3" fmla="*/ 156188 w 184875"/>
                <a:gd name="connsiteY3" fmla="*/ 92438 h 184875"/>
                <a:gd name="connsiteX4" fmla="*/ 92438 w 184875"/>
                <a:gd name="connsiteY4" fmla="*/ 28688 h 184875"/>
                <a:gd name="connsiteX5" fmla="*/ 92438 w 184875"/>
                <a:gd name="connsiteY5" fmla="*/ 181688 h 184875"/>
                <a:gd name="connsiteX6" fmla="*/ 3188 w 184875"/>
                <a:gd name="connsiteY6" fmla="*/ 92438 h 184875"/>
                <a:gd name="connsiteX7" fmla="*/ 92438 w 184875"/>
                <a:gd name="connsiteY7" fmla="*/ 3188 h 184875"/>
                <a:gd name="connsiteX8" fmla="*/ 181688 w 184875"/>
                <a:gd name="connsiteY8" fmla="*/ 92438 h 184875"/>
                <a:gd name="connsiteX9" fmla="*/ 92438 w 184875"/>
                <a:gd name="connsiteY9" fmla="*/ 181688 h 18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875" h="184875">
                  <a:moveTo>
                    <a:pt x="92438" y="28688"/>
                  </a:moveTo>
                  <a:cubicBezTo>
                    <a:pt x="56738" y="28688"/>
                    <a:pt x="28688" y="56738"/>
                    <a:pt x="28688" y="92438"/>
                  </a:cubicBezTo>
                  <a:cubicBezTo>
                    <a:pt x="28688" y="128137"/>
                    <a:pt x="56738" y="156188"/>
                    <a:pt x="92438" y="156188"/>
                  </a:cubicBezTo>
                  <a:cubicBezTo>
                    <a:pt x="128137" y="156188"/>
                    <a:pt x="156188" y="128137"/>
                    <a:pt x="156188" y="92438"/>
                  </a:cubicBezTo>
                  <a:cubicBezTo>
                    <a:pt x="156188" y="56738"/>
                    <a:pt x="128137" y="28688"/>
                    <a:pt x="92438" y="28688"/>
                  </a:cubicBezTo>
                  <a:close/>
                  <a:moveTo>
                    <a:pt x="92438" y="181688"/>
                  </a:moveTo>
                  <a:cubicBezTo>
                    <a:pt x="42713" y="181688"/>
                    <a:pt x="3188" y="142163"/>
                    <a:pt x="3188" y="92438"/>
                  </a:cubicBezTo>
                  <a:cubicBezTo>
                    <a:pt x="3188" y="42713"/>
                    <a:pt x="42713" y="3188"/>
                    <a:pt x="92438" y="3188"/>
                  </a:cubicBezTo>
                  <a:cubicBezTo>
                    <a:pt x="142163" y="3188"/>
                    <a:pt x="181688" y="42713"/>
                    <a:pt x="181688" y="92438"/>
                  </a:cubicBezTo>
                  <a:cubicBezTo>
                    <a:pt x="181688" y="142163"/>
                    <a:pt x="142163" y="181688"/>
                    <a:pt x="92438" y="18168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grpSp>
      <p:pic>
        <p:nvPicPr>
          <p:cNvPr id="54"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1934" y="2092708"/>
            <a:ext cx="799156" cy="1040388"/>
          </a:xfrm>
          <a:prstGeom prst="rect">
            <a:avLst/>
          </a:prstGeom>
          <a:noFill/>
          <a:scene3d>
            <a:camera prst="orthographicFront">
              <a:rot lat="0" lon="10799999" rev="0"/>
            </a:camera>
            <a:lightRig rig="threePt" dir="t"/>
          </a:scene3d>
        </p:spPr>
      </p:pic>
    </p:spTree>
    <p:extLst>
      <p:ext uri="{BB962C8B-B14F-4D97-AF65-F5344CB8AC3E}">
        <p14:creationId xmlns:p14="http://schemas.microsoft.com/office/powerpoint/2010/main" val="103631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fill="hold" nodeType="afterEffect">
                                  <p:stCondLst>
                                    <p:cond delay="0"/>
                                  </p:stCondLst>
                                  <p:childTnLst>
                                    <p:animMotion origin="layout" path="M -0.00937 7.40741E-7 L -0.3809 0.38727 " pathEditMode="relative" rAng="0" ptsTypes="AA">
                                      <p:cBhvr>
                                        <p:cTn id="6" dur="2000" fill="hold"/>
                                        <p:tgtEl>
                                          <p:spTgt spid="6"/>
                                        </p:tgtEl>
                                        <p:attrNameLst>
                                          <p:attrName>ppt_x</p:attrName>
                                          <p:attrName>ppt_y</p:attrName>
                                        </p:attrNameLst>
                                      </p:cBhvr>
                                      <p:rCtr x="-18576" y="19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6"/>
          <p:cNvSpPr txBox="1">
            <a:spLocks/>
          </p:cNvSpPr>
          <p:nvPr/>
        </p:nvSpPr>
        <p:spPr>
          <a:xfrm>
            <a:off x="2666988" y="1314165"/>
            <a:ext cx="5900750" cy="4635115"/>
          </a:xfrm>
          <a:prstGeom prst="rect">
            <a:avLst/>
          </a:prstGeom>
        </p:spPr>
        <p:txBody>
          <a:bodyPr vert="horz" wrap="square" lIns="91440" tIns="45720" rIns="91440" bIns="45720" rtlCol="0">
            <a:spAutoFit/>
          </a:bodyPr>
          <a:lstStyle/>
          <a:p>
            <a:pPr indent="266700" algn="just"/>
            <a:r>
              <a:rPr lang="en-US" altLang="zh-TW" b="1" dirty="0" smtClean="0">
                <a:solidFill>
                  <a:schemeClr val="accent3">
                    <a:lumMod val="75000"/>
                  </a:schemeClr>
                </a:solidFill>
                <a:latin typeface="微軟正黑體" pitchFamily="34" charset="-120"/>
                <a:ea typeface="微軟正黑體" pitchFamily="34" charset="-120"/>
              </a:rPr>
              <a:t>《CEDAW》</a:t>
            </a:r>
            <a:r>
              <a:rPr lang="zh-TW" altLang="en-US" b="1" dirty="0">
                <a:solidFill>
                  <a:schemeClr val="accent3">
                    <a:lumMod val="75000"/>
                  </a:schemeClr>
                </a:solidFill>
                <a:latin typeface="微軟正黑體" pitchFamily="34" charset="-120"/>
                <a:ea typeface="微軟正黑體" pitchFamily="34" charset="-120"/>
              </a:rPr>
              <a:t>第</a:t>
            </a:r>
            <a:r>
              <a:rPr lang="en-US" altLang="zh-TW" b="1" dirty="0">
                <a:solidFill>
                  <a:schemeClr val="accent3">
                    <a:lumMod val="75000"/>
                  </a:schemeClr>
                </a:solidFill>
                <a:latin typeface="微軟正黑體" pitchFamily="34" charset="-120"/>
                <a:ea typeface="微軟正黑體" pitchFamily="34" charset="-120"/>
              </a:rPr>
              <a:t>19</a:t>
            </a:r>
            <a:r>
              <a:rPr lang="zh-TW" altLang="en-US" b="1" dirty="0">
                <a:solidFill>
                  <a:schemeClr val="accent3">
                    <a:lumMod val="75000"/>
                  </a:schemeClr>
                </a:solidFill>
                <a:latin typeface="微軟正黑體" pitchFamily="34" charset="-120"/>
                <a:ea typeface="微軟正黑體" pitchFamily="34" charset="-120"/>
              </a:rPr>
              <a:t>號一般性</a:t>
            </a:r>
            <a:r>
              <a:rPr lang="zh-TW" altLang="en-US" b="1" dirty="0" smtClean="0">
                <a:solidFill>
                  <a:schemeClr val="accent3">
                    <a:lumMod val="75000"/>
                  </a:schemeClr>
                </a:solidFill>
                <a:latin typeface="微軟正黑體" pitchFamily="34" charset="-120"/>
                <a:ea typeface="微軟正黑體" pitchFamily="34" charset="-120"/>
              </a:rPr>
              <a:t>建議</a:t>
            </a:r>
            <a:endParaRPr lang="en-US" altLang="zh-TW" b="1" dirty="0">
              <a:solidFill>
                <a:schemeClr val="accent3">
                  <a:lumMod val="75000"/>
                </a:schemeClr>
              </a:solidFill>
              <a:latin typeface="微軟正黑體" pitchFamily="34" charset="-120"/>
              <a:ea typeface="微軟正黑體" pitchFamily="34" charset="-120"/>
            </a:endParaRPr>
          </a:p>
          <a:p>
            <a:pPr indent="266700" algn="just"/>
            <a:r>
              <a:rPr lang="zh-TW" altLang="en-US" dirty="0">
                <a:latin typeface="微軟正黑體" pitchFamily="34" charset="-120"/>
                <a:ea typeface="微軟正黑體" pitchFamily="34" charset="-120"/>
              </a:rPr>
              <a:t>保護所有婦女並且尊重其人格完整和尊嚴。應向受害者提供適當保護和支援服務。向司法和執法人員及其他公務員提供性別敏感度的</a:t>
            </a:r>
            <a:r>
              <a:rPr lang="zh-TW" altLang="en-US" dirty="0" smtClean="0">
                <a:latin typeface="微軟正黑體" pitchFamily="34" charset="-120"/>
                <a:ea typeface="微軟正黑體" pitchFamily="34" charset="-120"/>
              </a:rPr>
              <a:t>培訓。</a:t>
            </a:r>
            <a:endParaRPr lang="en-US" altLang="zh-TW" dirty="0">
              <a:latin typeface="微軟正黑體" pitchFamily="34" charset="-120"/>
              <a:ea typeface="微軟正黑體" pitchFamily="34" charset="-120"/>
            </a:endParaRPr>
          </a:p>
          <a:p>
            <a:pPr indent="266700" algn="just"/>
            <a:endParaRPr lang="en-US" altLang="zh-TW" b="1" dirty="0" smtClean="0">
              <a:solidFill>
                <a:schemeClr val="accent3">
                  <a:lumMod val="75000"/>
                </a:schemeClr>
              </a:solidFill>
              <a:latin typeface="微軟正黑體" pitchFamily="34" charset="-120"/>
              <a:ea typeface="微軟正黑體" pitchFamily="34" charset="-120"/>
            </a:endParaRPr>
          </a:p>
          <a:p>
            <a:pPr indent="266700" algn="just"/>
            <a:r>
              <a:rPr lang="en-US" altLang="zh-TW" b="1" dirty="0" smtClean="0">
                <a:solidFill>
                  <a:schemeClr val="accent3">
                    <a:lumMod val="75000"/>
                  </a:schemeClr>
                </a:solidFill>
                <a:latin typeface="微軟正黑體" pitchFamily="34" charset="-120"/>
                <a:ea typeface="微軟正黑體" pitchFamily="34" charset="-120"/>
              </a:rPr>
              <a:t>《</a:t>
            </a:r>
            <a:r>
              <a:rPr lang="zh-TW" altLang="en-US" b="1" dirty="0" smtClean="0">
                <a:solidFill>
                  <a:schemeClr val="accent3">
                    <a:lumMod val="75000"/>
                  </a:schemeClr>
                </a:solidFill>
                <a:latin typeface="微軟正黑體" pitchFamily="34" charset="-120"/>
                <a:ea typeface="微軟正黑體" pitchFamily="34" charset="-120"/>
              </a:rPr>
              <a:t>國家安全法施行細則</a:t>
            </a:r>
            <a:r>
              <a:rPr lang="en-US" altLang="zh-TW" b="1" dirty="0" smtClean="0">
                <a:solidFill>
                  <a:schemeClr val="accent3">
                    <a:lumMod val="75000"/>
                  </a:schemeClr>
                </a:solidFill>
                <a:latin typeface="微軟正黑體" pitchFamily="34" charset="-120"/>
                <a:ea typeface="微軟正黑體" pitchFamily="34" charset="-120"/>
              </a:rPr>
              <a:t>》</a:t>
            </a:r>
            <a:r>
              <a:rPr lang="zh-TW" altLang="en-US" b="1" dirty="0" smtClean="0">
                <a:solidFill>
                  <a:schemeClr val="accent3">
                    <a:lumMod val="75000"/>
                  </a:schemeClr>
                </a:solidFill>
                <a:latin typeface="微軟正黑體" pitchFamily="34" charset="-120"/>
                <a:ea typeface="微軟正黑體" pitchFamily="34" charset="-120"/>
              </a:rPr>
              <a:t>第</a:t>
            </a:r>
            <a:r>
              <a:rPr lang="en-US" altLang="zh-TW" b="1" dirty="0" smtClean="0">
                <a:solidFill>
                  <a:schemeClr val="accent3">
                    <a:lumMod val="75000"/>
                  </a:schemeClr>
                </a:solidFill>
                <a:latin typeface="微軟正黑體" pitchFamily="34" charset="-120"/>
                <a:ea typeface="微軟正黑體" pitchFamily="34" charset="-120"/>
              </a:rPr>
              <a:t>19</a:t>
            </a:r>
            <a:r>
              <a:rPr lang="zh-TW" altLang="en-US" b="1" dirty="0" smtClean="0">
                <a:solidFill>
                  <a:schemeClr val="accent3">
                    <a:lumMod val="75000"/>
                  </a:schemeClr>
                </a:solidFill>
                <a:latin typeface="微軟正黑體" pitchFamily="34" charset="-120"/>
                <a:ea typeface="微軟正黑體" pitchFamily="34" charset="-120"/>
              </a:rPr>
              <a:t>條</a:t>
            </a:r>
            <a:endParaRPr lang="en-US" altLang="zh-TW" b="1" dirty="0" smtClean="0">
              <a:solidFill>
                <a:schemeClr val="accent3">
                  <a:lumMod val="75000"/>
                </a:schemeClr>
              </a:solidFill>
              <a:latin typeface="微軟正黑體" pitchFamily="34" charset="-120"/>
              <a:ea typeface="微軟正黑體" pitchFamily="34" charset="-120"/>
            </a:endParaRPr>
          </a:p>
          <a:p>
            <a:pPr indent="266700" algn="just"/>
            <a:r>
              <a:rPr lang="zh-TW" altLang="en-US" dirty="0" smtClean="0">
                <a:latin typeface="微軟正黑體" pitchFamily="34" charset="-120"/>
                <a:ea typeface="微軟正黑體" pitchFamily="34" charset="-120"/>
              </a:rPr>
              <a:t>旅客、機員：實施儀器檢查或搜索其身體。搜索婦女身體，應命婦女行之，但不能由婦女行之者，不在此限。 </a:t>
            </a:r>
            <a:endParaRPr lang="en-US" altLang="zh-TW" dirty="0" smtClean="0">
              <a:latin typeface="微軟正黑體" pitchFamily="34" charset="-120"/>
              <a:ea typeface="微軟正黑體" pitchFamily="34" charset="-120"/>
            </a:endParaRPr>
          </a:p>
          <a:p>
            <a:pPr indent="266700" algn="just"/>
            <a:endParaRPr lang="en-US" altLang="zh-TW" dirty="0" smtClean="0">
              <a:latin typeface="微軟正黑體" pitchFamily="34" charset="-120"/>
              <a:ea typeface="微軟正黑體" pitchFamily="34" charset="-120"/>
            </a:endParaRPr>
          </a:p>
          <a:p>
            <a:pPr indent="266700" algn="just"/>
            <a:r>
              <a:rPr lang="en-US" altLang="zh-TW" b="1" dirty="0" smtClean="0">
                <a:solidFill>
                  <a:schemeClr val="accent3">
                    <a:lumMod val="75000"/>
                  </a:schemeClr>
                </a:solidFill>
                <a:latin typeface="微軟正黑體" pitchFamily="34" charset="-120"/>
                <a:ea typeface="微軟正黑體" pitchFamily="34" charset="-120"/>
              </a:rPr>
              <a:t>《</a:t>
            </a:r>
            <a:r>
              <a:rPr lang="zh-TW" altLang="en-US" b="1" dirty="0" smtClean="0">
                <a:solidFill>
                  <a:schemeClr val="accent3">
                    <a:lumMod val="75000"/>
                  </a:schemeClr>
                </a:solidFill>
                <a:latin typeface="微軟正黑體" pitchFamily="34" charset="-120"/>
                <a:ea typeface="微軟正黑體" pitchFamily="34" charset="-120"/>
              </a:rPr>
              <a:t>海關緝私條例</a:t>
            </a:r>
            <a:r>
              <a:rPr lang="en-US" altLang="zh-TW" b="1" dirty="0" smtClean="0">
                <a:solidFill>
                  <a:schemeClr val="accent3">
                    <a:lumMod val="75000"/>
                  </a:schemeClr>
                </a:solidFill>
                <a:latin typeface="微軟正黑體" pitchFamily="34" charset="-120"/>
                <a:ea typeface="微軟正黑體" pitchFamily="34" charset="-120"/>
              </a:rPr>
              <a:t>》</a:t>
            </a:r>
            <a:r>
              <a:rPr lang="zh-TW" altLang="en-US" b="1" dirty="0" smtClean="0">
                <a:solidFill>
                  <a:schemeClr val="accent3">
                    <a:lumMod val="75000"/>
                  </a:schemeClr>
                </a:solidFill>
                <a:latin typeface="微軟正黑體" pitchFamily="34" charset="-120"/>
                <a:ea typeface="微軟正黑體" pitchFamily="34" charset="-120"/>
              </a:rPr>
              <a:t>第</a:t>
            </a:r>
            <a:r>
              <a:rPr lang="en-US" altLang="zh-TW" b="1" dirty="0" smtClean="0">
                <a:solidFill>
                  <a:schemeClr val="accent3">
                    <a:lumMod val="75000"/>
                  </a:schemeClr>
                </a:solidFill>
                <a:latin typeface="微軟正黑體" pitchFamily="34" charset="-120"/>
                <a:ea typeface="微軟正黑體" pitchFamily="34" charset="-120"/>
              </a:rPr>
              <a:t>11</a:t>
            </a:r>
            <a:r>
              <a:rPr lang="zh-TW" altLang="en-US" b="1" dirty="0" smtClean="0">
                <a:solidFill>
                  <a:schemeClr val="accent3">
                    <a:lumMod val="75000"/>
                  </a:schemeClr>
                </a:solidFill>
                <a:latin typeface="微軟正黑體" pitchFamily="34" charset="-120"/>
                <a:ea typeface="微軟正黑體" pitchFamily="34" charset="-120"/>
              </a:rPr>
              <a:t>條</a:t>
            </a:r>
            <a:endParaRPr lang="en-US" altLang="zh-TW" b="1" dirty="0" smtClean="0">
              <a:solidFill>
                <a:schemeClr val="accent3">
                  <a:lumMod val="75000"/>
                </a:schemeClr>
              </a:solidFill>
              <a:latin typeface="微軟正黑體" pitchFamily="34" charset="-120"/>
              <a:ea typeface="微軟正黑體" pitchFamily="34" charset="-120"/>
            </a:endParaRPr>
          </a:p>
          <a:p>
            <a:pPr indent="266700" algn="just"/>
            <a:r>
              <a:rPr lang="zh-TW" altLang="en-US" dirty="0" smtClean="0">
                <a:latin typeface="微軟正黑體" pitchFamily="34" charset="-120"/>
                <a:ea typeface="微軟正黑體" pitchFamily="34" charset="-120"/>
              </a:rPr>
              <a:t>海關有正當理由認有身帶物件足以構成違反本條例情事者，得令其交驗該項物件；如經拒絕，得搜索其身體。</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搜索婦女身體，應由女性關員行之。</a:t>
            </a:r>
            <a:endParaRPr lang="en-US" altLang="zh-TW" dirty="0" smtClean="0">
              <a:latin typeface="微軟正黑體" pitchFamily="34" charset="-120"/>
              <a:ea typeface="微軟正黑體" pitchFamily="34" charset="-120"/>
            </a:endParaRPr>
          </a:p>
          <a:p>
            <a:pPr indent="266700" algn="just"/>
            <a:endParaRPr lang="en-US" altLang="en-US" dirty="0" smtClean="0">
              <a:latin typeface="微軟正黑體" pitchFamily="34" charset="-120"/>
              <a:ea typeface="微軟正黑體" pitchFamily="34" charset="-120"/>
            </a:endParaRPr>
          </a:p>
          <a:p>
            <a:pPr indent="444500" algn="just">
              <a:spcBef>
                <a:spcPct val="20000"/>
              </a:spcBef>
            </a:pPr>
            <a:endParaRPr lang="en-US" altLang="en-US" dirty="0" smtClean="0">
              <a:latin typeface="微軟正黑體" pitchFamily="34" charset="-120"/>
              <a:ea typeface="微軟正黑體" pitchFamily="34" charset="-120"/>
            </a:endParaRPr>
          </a:p>
          <a:p>
            <a:pPr indent="444500" algn="just">
              <a:spcBef>
                <a:spcPct val="20000"/>
              </a:spcBef>
            </a:pPr>
            <a:r>
              <a:rPr lang="en-US" altLang="en-US" dirty="0" smtClean="0">
                <a:latin typeface="微軟正黑體" pitchFamily="34" charset="-120"/>
                <a:ea typeface="微軟正黑體" pitchFamily="34" charset="-120"/>
              </a:rPr>
              <a:t>  </a:t>
            </a:r>
            <a:endParaRPr lang="zh-TW" altLang="en-US" dirty="0" smtClean="0">
              <a:latin typeface="微軟正黑體" pitchFamily="34" charset="-120"/>
              <a:ea typeface="微軟正黑體" pitchFamily="34" charset="-120"/>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12</a:t>
            </a:r>
            <a:endParaRPr lang="zh-TW" altLang="en-US" dirty="0"/>
          </a:p>
        </p:txBody>
      </p:sp>
      <p:grpSp>
        <p:nvGrpSpPr>
          <p:cNvPr id="9" name="群組 8"/>
          <p:cNvGrpSpPr/>
          <p:nvPr/>
        </p:nvGrpSpPr>
        <p:grpSpPr>
          <a:xfrm>
            <a:off x="-1044624" y="4164668"/>
            <a:ext cx="7044335" cy="2982754"/>
            <a:chOff x="-1044624" y="4164668"/>
            <a:chExt cx="7044335" cy="2982754"/>
          </a:xfrm>
        </p:grpSpPr>
        <p:sp>
          <p:nvSpPr>
            <p:cNvPr id="10" name="手繪多邊形: 圖案 5">
              <a:extLst>
                <a:ext uri="{FF2B5EF4-FFF2-40B4-BE49-F238E27FC236}">
                  <a16:creationId xmlns:a16="http://schemas.microsoft.com/office/drawing/2014/main" id="{770117A0-1E5D-4E37-81DA-EBFDC7BCDB22}"/>
                </a:ext>
              </a:extLst>
            </p:cNvPr>
            <p:cNvSpPr/>
            <p:nvPr/>
          </p:nvSpPr>
          <p:spPr>
            <a:xfrm rot="732614">
              <a:off x="310868" y="416466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0972" y="5444026"/>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385283" y="4859251"/>
              <a:ext cx="1854218" cy="584775"/>
            </a:xfrm>
            <a:prstGeom prst="rect">
              <a:avLst/>
            </a:prstGeom>
            <a:noFill/>
          </p:spPr>
          <p:txBody>
            <a:bodyPr wrap="square" rtlCol="0">
              <a:spAutoFit/>
            </a:bodyPr>
            <a:lstStyle/>
            <a:p>
              <a:r>
                <a:rPr lang="zh-TW" altLang="en-US"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2</a:t>
              </a:r>
              <a:endParaRPr lang="zh-TW" altLang="en-US" sz="3200" b="1" dirty="0">
                <a:solidFill>
                  <a:schemeClr val="accent1">
                    <a:lumMod val="20000"/>
                    <a:lumOff val="80000"/>
                  </a:schemeClr>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044624" y="6429055"/>
              <a:ext cx="7044335" cy="4289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4">
                      <a:lumMod val="75000"/>
                    </a:schemeClr>
                  </a:solidFill>
                  <a:latin typeface="微軟正黑體" pitchFamily="34" charset="-120"/>
                  <a:ea typeface="微軟正黑體" pitchFamily="34" charset="-120"/>
                </a:rPr>
                <a:t>搜索婦女身體，誰都可以嗎？ </a:t>
              </a:r>
              <a:endParaRPr lang="zh-TW" altLang="en-US" sz="2000" b="1" dirty="0">
                <a:solidFill>
                  <a:schemeClr val="accent4">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延伸思考</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6"/>
          <p:cNvSpPr txBox="1">
            <a:spLocks/>
          </p:cNvSpPr>
          <p:nvPr/>
        </p:nvSpPr>
        <p:spPr>
          <a:xfrm>
            <a:off x="2666988" y="1219184"/>
            <a:ext cx="5900750" cy="5632311"/>
          </a:xfrm>
          <a:prstGeom prst="rect">
            <a:avLst/>
          </a:prstGeom>
        </p:spPr>
        <p:txBody>
          <a:bodyPr vert="horz" wrap="square" lIns="91440" tIns="45720" rIns="91440" bIns="45720" rtlCol="0">
            <a:spAutoFit/>
          </a:bodyPr>
          <a:lstStyle/>
          <a:p>
            <a:pPr indent="444500" algn="just">
              <a:spcBef>
                <a:spcPct val="20000"/>
              </a:spcBef>
            </a:pPr>
            <a:r>
              <a:rPr lang="zh-TW" altLang="en-US" sz="2000" b="1" dirty="0" smtClean="0">
                <a:solidFill>
                  <a:schemeClr val="accent2"/>
                </a:solidFill>
                <a:latin typeface="微軟正黑體" pitchFamily="34" charset="-120"/>
                <a:ea typeface="微軟正黑體" pitchFamily="34" charset="-120"/>
              </a:rPr>
              <a:t>── 男女在法律面前平等的地位</a:t>
            </a:r>
            <a:endParaRPr lang="en-US" altLang="zh-TW" sz="2000" b="1" dirty="0" smtClean="0">
              <a:solidFill>
                <a:schemeClr val="accent2"/>
              </a:solidFill>
              <a:latin typeface="微軟正黑體" pitchFamily="34" charset="-120"/>
              <a:ea typeface="微軟正黑體" pitchFamily="34" charset="-120"/>
            </a:endParaRPr>
          </a:p>
          <a:p>
            <a:pPr indent="444500" algn="just">
              <a:spcBef>
                <a:spcPct val="20000"/>
              </a:spcBef>
            </a:pPr>
            <a:r>
              <a:rPr lang="zh-TW" altLang="en-US" dirty="0" smtClean="0">
                <a:solidFill>
                  <a:schemeClr val="accent2">
                    <a:lumMod val="50000"/>
                  </a:schemeClr>
                </a:solidFill>
                <a:latin typeface="微軟正黑體" pitchFamily="34" charset="-120"/>
                <a:ea typeface="微軟正黑體" pitchFamily="34" charset="-120"/>
              </a:rPr>
              <a:t>依</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憲法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第</a:t>
            </a:r>
            <a:r>
              <a:rPr lang="en-US" altLang="zh-TW" dirty="0" smtClean="0">
                <a:solidFill>
                  <a:schemeClr val="accent2">
                    <a:lumMod val="50000"/>
                  </a:schemeClr>
                </a:solidFill>
                <a:latin typeface="微軟正黑體" pitchFamily="34" charset="-120"/>
                <a:ea typeface="微軟正黑體" pitchFamily="34" charset="-120"/>
              </a:rPr>
              <a:t>7</a:t>
            </a:r>
            <a:r>
              <a:rPr lang="zh-TW" altLang="en-US" dirty="0" smtClean="0">
                <a:solidFill>
                  <a:schemeClr val="accent2">
                    <a:lumMod val="50000"/>
                  </a:schemeClr>
                </a:solidFill>
                <a:latin typeface="微軟正黑體" pitchFamily="34" charset="-120"/>
                <a:ea typeface="微軟正黑體" pitchFamily="34" charset="-120"/>
              </a:rPr>
              <a:t>條規定，中華民國人民，無分男女，在法律上一律平等，已揭櫫我國男女在法律上一律平等，為憲法所明文保障。又</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憲法增修條文</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第</a:t>
            </a:r>
            <a:r>
              <a:rPr lang="en-US" altLang="zh-TW" dirty="0" smtClean="0">
                <a:solidFill>
                  <a:schemeClr val="accent2">
                    <a:lumMod val="50000"/>
                  </a:schemeClr>
                </a:solidFill>
                <a:latin typeface="微軟正黑體" pitchFamily="34" charset="-120"/>
                <a:ea typeface="微軟正黑體" pitchFamily="34" charset="-120"/>
              </a:rPr>
              <a:t>10</a:t>
            </a:r>
            <a:r>
              <a:rPr lang="zh-TW" altLang="en-US" dirty="0" smtClean="0">
                <a:solidFill>
                  <a:schemeClr val="accent2">
                    <a:lumMod val="50000"/>
                  </a:schemeClr>
                </a:solidFill>
                <a:latin typeface="微軟正黑體" pitchFamily="34" charset="-120"/>
                <a:ea typeface="微軟正黑體" pitchFamily="34" charset="-120"/>
              </a:rPr>
              <a:t>條亦指出，國家應維護婦女之人格尊嚴，保障婦女之人身安全，消除性別歧視，促進兩性地位之實質平等。</a:t>
            </a:r>
            <a:endParaRPr lang="en-US" altLang="zh-TW" dirty="0" smtClean="0">
              <a:solidFill>
                <a:schemeClr val="accent2">
                  <a:lumMod val="50000"/>
                </a:schemeClr>
              </a:solidFill>
              <a:latin typeface="微軟正黑體" pitchFamily="34" charset="-120"/>
              <a:ea typeface="微軟正黑體" pitchFamily="34" charset="-120"/>
            </a:endParaRPr>
          </a:p>
          <a:p>
            <a:pPr indent="444500" algn="just">
              <a:spcBef>
                <a:spcPct val="20000"/>
              </a:spcBef>
            </a:pPr>
            <a:r>
              <a:rPr lang="zh-TW" altLang="en-US" dirty="0" smtClean="0">
                <a:solidFill>
                  <a:schemeClr val="accent2">
                    <a:lumMod val="50000"/>
                  </a:schemeClr>
                </a:solidFill>
                <a:latin typeface="微軟正黑體" pitchFamily="34" charset="-120"/>
                <a:ea typeface="微軟正黑體" pitchFamily="34" charset="-120"/>
              </a:rPr>
              <a:t>依</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民法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第</a:t>
            </a:r>
            <a:r>
              <a:rPr lang="en-US" altLang="zh-TW" dirty="0" smtClean="0">
                <a:solidFill>
                  <a:schemeClr val="accent2">
                    <a:lumMod val="50000"/>
                  </a:schemeClr>
                </a:solidFill>
                <a:latin typeface="微軟正黑體" pitchFamily="34" charset="-120"/>
                <a:ea typeface="微軟正黑體" pitchFamily="34" charset="-120"/>
              </a:rPr>
              <a:t>6</a:t>
            </a:r>
            <a:r>
              <a:rPr lang="zh-TW" altLang="en-US" dirty="0" smtClean="0">
                <a:solidFill>
                  <a:schemeClr val="accent2">
                    <a:lumMod val="50000"/>
                  </a:schemeClr>
                </a:solidFill>
                <a:latin typeface="微軟正黑體" pitchFamily="34" charset="-120"/>
                <a:ea typeface="微軟正黑體" pitchFamily="34" charset="-120"/>
              </a:rPr>
              <a:t>條規定：「人之權利能力，始於出生，終於死亡。」第</a:t>
            </a:r>
            <a:r>
              <a:rPr lang="en-US" altLang="zh-TW" dirty="0" smtClean="0">
                <a:solidFill>
                  <a:schemeClr val="accent2">
                    <a:lumMod val="50000"/>
                  </a:schemeClr>
                </a:solidFill>
                <a:latin typeface="微軟正黑體" pitchFamily="34" charset="-120"/>
                <a:ea typeface="微軟正黑體" pitchFamily="34" charset="-120"/>
              </a:rPr>
              <a:t>12</a:t>
            </a:r>
            <a:r>
              <a:rPr lang="zh-TW" altLang="en-US" dirty="0" smtClean="0">
                <a:solidFill>
                  <a:schemeClr val="accent2">
                    <a:lumMod val="50000"/>
                  </a:schemeClr>
                </a:solidFill>
                <a:latin typeface="微軟正黑體" pitchFamily="34" charset="-120"/>
                <a:ea typeface="微軟正黑體" pitchFamily="34" charset="-120"/>
              </a:rPr>
              <a:t>條規定：「滿二十歲為成年。」而成年即有行為能力。由上述規定觀之，我國現行</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民法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規定，無分男女，均賦予其在法律行為上相同之權利能力及行為能力。</a:t>
            </a:r>
            <a:r>
              <a:rPr lang="en-US" altLang="zh-TW" dirty="0" smtClean="0">
                <a:solidFill>
                  <a:schemeClr val="accent2">
                    <a:lumMod val="50000"/>
                  </a:schemeClr>
                </a:solidFill>
                <a:latin typeface="微軟正黑體" pitchFamily="34" charset="-120"/>
                <a:ea typeface="微軟正黑體" pitchFamily="34" charset="-120"/>
              </a:rPr>
              <a:t> 《</a:t>
            </a:r>
            <a:r>
              <a:rPr lang="zh-TW" altLang="en-US" dirty="0" smtClean="0">
                <a:solidFill>
                  <a:schemeClr val="accent2">
                    <a:lumMod val="50000"/>
                  </a:schemeClr>
                </a:solidFill>
                <a:latin typeface="微軟正黑體" pitchFamily="34" charset="-120"/>
                <a:ea typeface="微軟正黑體" pitchFamily="34" charset="-120"/>
              </a:rPr>
              <a:t>民事訴訟法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第</a:t>
            </a:r>
            <a:r>
              <a:rPr lang="en-US" altLang="zh-TW" dirty="0" smtClean="0">
                <a:solidFill>
                  <a:schemeClr val="accent2">
                    <a:lumMod val="50000"/>
                  </a:schemeClr>
                </a:solidFill>
                <a:latin typeface="微軟正黑體" pitchFamily="34" charset="-120"/>
                <a:ea typeface="微軟正黑體" pitchFamily="34" charset="-120"/>
              </a:rPr>
              <a:t>40</a:t>
            </a:r>
            <a:r>
              <a:rPr lang="zh-TW" altLang="en-US" dirty="0" smtClean="0">
                <a:solidFill>
                  <a:schemeClr val="accent2">
                    <a:lumMod val="50000"/>
                  </a:schemeClr>
                </a:solidFill>
                <a:latin typeface="微軟正黑體" pitchFamily="34" charset="-120"/>
                <a:ea typeface="微軟正黑體" pitchFamily="34" charset="-120"/>
              </a:rPr>
              <a:t>條第</a:t>
            </a:r>
            <a:r>
              <a:rPr lang="en-US" altLang="zh-TW" dirty="0" smtClean="0">
                <a:solidFill>
                  <a:schemeClr val="accent2">
                    <a:lumMod val="50000"/>
                  </a:schemeClr>
                </a:solidFill>
                <a:latin typeface="微軟正黑體" pitchFamily="34" charset="-120"/>
                <a:ea typeface="微軟正黑體" pitchFamily="34" charset="-120"/>
              </a:rPr>
              <a:t>1</a:t>
            </a:r>
            <a:r>
              <a:rPr lang="zh-TW" altLang="en-US" dirty="0" smtClean="0">
                <a:solidFill>
                  <a:schemeClr val="accent2">
                    <a:lumMod val="50000"/>
                  </a:schemeClr>
                </a:solidFill>
                <a:latin typeface="微軟正黑體" pitchFamily="34" charset="-120"/>
                <a:ea typeface="微軟正黑體" pitchFamily="34" charset="-120"/>
              </a:rPr>
              <a:t>項規定：「有權利能力者，有當事人能力。」第</a:t>
            </a:r>
            <a:r>
              <a:rPr lang="en-US" altLang="zh-TW" dirty="0" smtClean="0">
                <a:solidFill>
                  <a:schemeClr val="accent2">
                    <a:lumMod val="50000"/>
                  </a:schemeClr>
                </a:solidFill>
                <a:latin typeface="微軟正黑體" pitchFamily="34" charset="-120"/>
                <a:ea typeface="微軟正黑體" pitchFamily="34" charset="-120"/>
              </a:rPr>
              <a:t>45</a:t>
            </a:r>
            <a:r>
              <a:rPr lang="zh-TW" altLang="en-US" dirty="0" smtClean="0">
                <a:solidFill>
                  <a:schemeClr val="accent2">
                    <a:lumMod val="50000"/>
                  </a:schemeClr>
                </a:solidFill>
                <a:latin typeface="微軟正黑體" pitchFamily="34" charset="-120"/>
                <a:ea typeface="微軟正黑體" pitchFamily="34" charset="-120"/>
              </a:rPr>
              <a:t>條規定：「能獨立以法律行為負義務者，有訴訟能力。」</a:t>
            </a:r>
            <a:endParaRPr lang="en-US" altLang="zh-TW" dirty="0" smtClean="0">
              <a:solidFill>
                <a:schemeClr val="accent2">
                  <a:lumMod val="50000"/>
                </a:schemeClr>
              </a:solidFill>
              <a:latin typeface="微軟正黑體" pitchFamily="34" charset="-120"/>
              <a:ea typeface="微軟正黑體" pitchFamily="34" charset="-120"/>
            </a:endParaRPr>
          </a:p>
          <a:p>
            <a:pPr indent="444500" algn="just">
              <a:spcBef>
                <a:spcPct val="20000"/>
              </a:spcBef>
            </a:pPr>
            <a:r>
              <a:rPr lang="zh-TW" altLang="en-US" dirty="0" smtClean="0">
                <a:solidFill>
                  <a:schemeClr val="accent2">
                    <a:lumMod val="50000"/>
                  </a:schemeClr>
                </a:solidFill>
                <a:latin typeface="微軟正黑體" pitchFamily="34" charset="-120"/>
                <a:ea typeface="微軟正黑體" pitchFamily="34" charset="-120"/>
              </a:rPr>
              <a:t>為落實</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憲法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所保障之訴訟權及平等權，我國對於利用訴訟程序之當事人或利害關係人權益之保障，訴訟法上並無男女之別，婦女在我國訴訟程序救濟上並無兩性不同之差別待遇。</a:t>
            </a:r>
            <a:endParaRPr lang="en-US" altLang="zh-TW" dirty="0" smtClean="0">
              <a:solidFill>
                <a:schemeClr val="accent2">
                  <a:lumMod val="50000"/>
                </a:schemeClr>
              </a:solidFill>
              <a:latin typeface="微軟正黑體" pitchFamily="34" charset="-120"/>
              <a:ea typeface="微軟正黑體" pitchFamily="34" charset="-120"/>
            </a:endParaRPr>
          </a:p>
          <a:p>
            <a:pPr lvl="0" indent="444500" algn="just">
              <a:spcBef>
                <a:spcPct val="20000"/>
              </a:spcBef>
            </a:pPr>
            <a:endParaRPr lang="en-US" altLang="en-US" dirty="0" smtClean="0">
              <a:latin typeface="微軟正黑體" pitchFamily="34" charset="-120"/>
              <a:ea typeface="微軟正黑體" pitchFamily="34" charset="-120"/>
            </a:endParaRPr>
          </a:p>
          <a:p>
            <a:pPr indent="444500" algn="just">
              <a:spcBef>
                <a:spcPct val="20000"/>
              </a:spcBef>
            </a:pPr>
            <a:r>
              <a:rPr lang="en-US" altLang="en-US" dirty="0" smtClean="0">
                <a:latin typeface="微軟正黑體" pitchFamily="34" charset="-120"/>
                <a:ea typeface="微軟正黑體" pitchFamily="34" charset="-120"/>
              </a:rPr>
              <a:t>  </a:t>
            </a:r>
            <a:endParaRPr lang="zh-TW" altLang="en-US" dirty="0" smtClean="0">
              <a:latin typeface="微軟正黑體" pitchFamily="34" charset="-120"/>
              <a:ea typeface="微軟正黑體" pitchFamily="34" charset="-120"/>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13</a:t>
            </a:r>
            <a:endParaRPr lang="zh-TW" altLang="en-US" dirty="0"/>
          </a:p>
        </p:txBody>
      </p:sp>
      <p:grpSp>
        <p:nvGrpSpPr>
          <p:cNvPr id="9" name="群組 8"/>
          <p:cNvGrpSpPr/>
          <p:nvPr/>
        </p:nvGrpSpPr>
        <p:grpSpPr>
          <a:xfrm>
            <a:off x="-1044624" y="4164668"/>
            <a:ext cx="7044335" cy="2982754"/>
            <a:chOff x="-1044624" y="4164668"/>
            <a:chExt cx="7044335" cy="2982754"/>
          </a:xfrm>
        </p:grpSpPr>
        <p:sp>
          <p:nvSpPr>
            <p:cNvPr id="10" name="手繪多邊形: 圖案 5">
              <a:extLst>
                <a:ext uri="{FF2B5EF4-FFF2-40B4-BE49-F238E27FC236}">
                  <a16:creationId xmlns:a16="http://schemas.microsoft.com/office/drawing/2014/main" id="{770117A0-1E5D-4E37-81DA-EBFDC7BCDB22}"/>
                </a:ext>
              </a:extLst>
            </p:cNvPr>
            <p:cNvSpPr/>
            <p:nvPr/>
          </p:nvSpPr>
          <p:spPr>
            <a:xfrm rot="732614">
              <a:off x="310868" y="416466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0972" y="5444026"/>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385283" y="4859251"/>
              <a:ext cx="1854218" cy="584775"/>
            </a:xfrm>
            <a:prstGeom prst="rect">
              <a:avLst/>
            </a:prstGeom>
            <a:noFill/>
          </p:spPr>
          <p:txBody>
            <a:bodyPr wrap="square" rtlCol="0">
              <a:spAutoFit/>
            </a:bodyPr>
            <a:lstStyle/>
            <a:p>
              <a:r>
                <a:rPr lang="zh-TW" altLang="en-US"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accent1">
                      <a:lumMod val="20000"/>
                      <a:lumOff val="80000"/>
                    </a:schemeClr>
                  </a:solidFill>
                  <a:latin typeface="微軟正黑體" panose="020B0604030504040204" pitchFamily="34" charset="-120"/>
                  <a:ea typeface="微軟正黑體" panose="020B0604030504040204" pitchFamily="34" charset="-120"/>
                </a:rPr>
                <a:t>2</a:t>
              </a:r>
              <a:endParaRPr lang="zh-TW" altLang="en-US" sz="3200" b="1" dirty="0">
                <a:solidFill>
                  <a:schemeClr val="accent1">
                    <a:lumMod val="20000"/>
                    <a:lumOff val="80000"/>
                  </a:schemeClr>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044624" y="6429055"/>
              <a:ext cx="7044335" cy="4289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4">
                      <a:lumMod val="75000"/>
                    </a:schemeClr>
                  </a:solidFill>
                  <a:latin typeface="微軟正黑體" pitchFamily="34" charset="-120"/>
                  <a:ea typeface="微軟正黑體" pitchFamily="34" charset="-120"/>
                </a:rPr>
                <a:t>搜索婦女身體，誰都可以嗎？ </a:t>
              </a:r>
              <a:endParaRPr lang="zh-TW" altLang="en-US" sz="2000" b="1" dirty="0">
                <a:solidFill>
                  <a:schemeClr val="accent4">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srcRect/>
          <a:stretch>
            <a:fillRect/>
          </a:stretch>
        </p:blipFill>
        <p:spPr bwMode="auto">
          <a:xfrm rot="10800000">
            <a:off x="0" y="0"/>
            <a:ext cx="9144000" cy="6907386"/>
          </a:xfrm>
          <a:prstGeom prst="rect">
            <a:avLst/>
          </a:prstGeom>
          <a:noFill/>
        </p:spPr>
      </p:pic>
      <p:sp>
        <p:nvSpPr>
          <p:cNvPr id="7" name="橢圓 6"/>
          <p:cNvSpPr/>
          <p:nvPr/>
        </p:nvSpPr>
        <p:spPr>
          <a:xfrm>
            <a:off x="3778244" y="1954202"/>
            <a:ext cx="857256" cy="857256"/>
          </a:xfrm>
          <a:prstGeom prst="ellipse">
            <a:avLst/>
          </a:prstGeom>
          <a:solidFill>
            <a:srgbClr val="E5F6D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1916005" y="2143756"/>
            <a:ext cx="5724644" cy="1308050"/>
          </a:xfrm>
          <a:prstGeom prst="rect">
            <a:avLst/>
          </a:prstGeom>
          <a:noFill/>
        </p:spPr>
        <p:txBody>
          <a:bodyPr wrap="none" rtlCol="0">
            <a:spAutoFit/>
          </a:bodyPr>
          <a:lstStyle/>
          <a:p>
            <a:pPr algn="ctr">
              <a:spcAft>
                <a:spcPts val="1800"/>
              </a:spcAft>
            </a:pPr>
            <a:r>
              <a:rPr lang="zh-TW" altLang="en-US" sz="2800" dirty="0" smtClean="0">
                <a:solidFill>
                  <a:schemeClr val="tx1">
                    <a:lumMod val="75000"/>
                    <a:lumOff val="25000"/>
                  </a:schemeClr>
                </a:solidFill>
                <a:latin typeface="微軟正黑體" pitchFamily="34" charset="-120"/>
                <a:ea typeface="微軟正黑體" pitchFamily="34" charset="-120"/>
              </a:rPr>
              <a:t>案例三</a:t>
            </a:r>
            <a:endParaRPr lang="en-US" altLang="zh-TW" sz="2800" dirty="0" smtClean="0">
              <a:solidFill>
                <a:schemeClr val="tx1">
                  <a:lumMod val="75000"/>
                  <a:lumOff val="25000"/>
                </a:schemeClr>
              </a:solidFill>
              <a:latin typeface="微軟正黑體" pitchFamily="34" charset="-120"/>
              <a:ea typeface="微軟正黑體" pitchFamily="34" charset="-120"/>
            </a:endParaRPr>
          </a:p>
          <a:p>
            <a:pPr algn="ctr"/>
            <a:r>
              <a:rPr lang="zh-TW" altLang="en-US" sz="3600" dirty="0" smtClean="0">
                <a:solidFill>
                  <a:schemeClr val="tx1">
                    <a:lumMod val="75000"/>
                    <a:lumOff val="25000"/>
                  </a:schemeClr>
                </a:solidFill>
                <a:latin typeface="微軟正黑體" pitchFamily="34" charset="-120"/>
                <a:ea typeface="微軟正黑體" pitchFamily="34" charset="-120"/>
              </a:rPr>
              <a:t>女生沒力氣，男生會生氣？</a:t>
            </a:r>
            <a:endParaRPr lang="zh-TW" altLang="en-US" sz="3600" dirty="0">
              <a:solidFill>
                <a:schemeClr val="tx1">
                  <a:lumMod val="75000"/>
                  <a:lumOff val="25000"/>
                </a:schemeClr>
              </a:solidFill>
              <a:latin typeface="微軟正黑體" pitchFamily="34" charset="-120"/>
              <a:ea typeface="微軟正黑體" pitchFamily="34" charset="-120"/>
            </a:endParaRPr>
          </a:p>
        </p:txBody>
      </p:sp>
      <p:grpSp>
        <p:nvGrpSpPr>
          <p:cNvPr id="8" name="群組 7">
            <a:extLst>
              <a:ext uri="{FF2B5EF4-FFF2-40B4-BE49-F238E27FC236}">
                <a16:creationId xmlns:a16="http://schemas.microsoft.com/office/drawing/2014/main" id="{97333015-B97A-469B-930C-05A65D53EB5E}"/>
              </a:ext>
            </a:extLst>
          </p:cNvPr>
          <p:cNvGrpSpPr/>
          <p:nvPr/>
        </p:nvGrpSpPr>
        <p:grpSpPr>
          <a:xfrm rot="13281707">
            <a:off x="-4270666" y="2110316"/>
            <a:ext cx="7074522" cy="6804000"/>
            <a:chOff x="2520755" y="86451"/>
            <a:chExt cx="7074522" cy="6804000"/>
          </a:xfrm>
        </p:grpSpPr>
        <p:sp>
          <p:nvSpPr>
            <p:cNvPr id="9" name="橢圓 8">
              <a:extLst>
                <a:ext uri="{FF2B5EF4-FFF2-40B4-BE49-F238E27FC236}">
                  <a16:creationId xmlns:a16="http://schemas.microsoft.com/office/drawing/2014/main" id="{5A75612E-9104-40F2-9057-898E4B67B637}"/>
                </a:ext>
              </a:extLst>
            </p:cNvPr>
            <p:cNvSpPr/>
            <p:nvPr/>
          </p:nvSpPr>
          <p:spPr>
            <a:xfrm>
              <a:off x="3108000" y="441000"/>
              <a:ext cx="5976000" cy="59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手繪多邊形: 圖案 3">
              <a:extLst>
                <a:ext uri="{FF2B5EF4-FFF2-40B4-BE49-F238E27FC236}">
                  <a16:creationId xmlns:a16="http://schemas.microsoft.com/office/drawing/2014/main" id="{4B80747F-96B2-42B6-89BD-7EBD24C4EC5B}"/>
                </a:ext>
              </a:extLst>
            </p:cNvPr>
            <p:cNvSpPr/>
            <p:nvPr/>
          </p:nvSpPr>
          <p:spPr>
            <a:xfrm>
              <a:off x="6152008" y="41013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手繪多邊形: 圖案 4">
              <a:extLst>
                <a:ext uri="{FF2B5EF4-FFF2-40B4-BE49-F238E27FC236}">
                  <a16:creationId xmlns:a16="http://schemas.microsoft.com/office/drawing/2014/main" id="{B2F0A1A6-B4C7-4DFB-833A-5692B1440A86}"/>
                </a:ext>
              </a:extLst>
            </p:cNvPr>
            <p:cNvSpPr/>
            <p:nvPr/>
          </p:nvSpPr>
          <p:spPr>
            <a:xfrm rot="3600000">
              <a:off x="6818768" y="236791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手繪多邊形: 圖案 5">
              <a:extLst>
                <a:ext uri="{FF2B5EF4-FFF2-40B4-BE49-F238E27FC236}">
                  <a16:creationId xmlns:a16="http://schemas.microsoft.com/office/drawing/2014/main" id="{770117A0-1E5D-4E37-81DA-EBFDC7BCDB22}"/>
                </a:ext>
              </a:extLst>
            </p:cNvPr>
            <p:cNvSpPr/>
            <p:nvPr/>
          </p:nvSpPr>
          <p:spPr>
            <a:xfrm rot="7200000">
              <a:off x="5470225" y="394464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3" name="手繪多邊形: 圖案 6">
              <a:extLst>
                <a:ext uri="{FF2B5EF4-FFF2-40B4-BE49-F238E27FC236}">
                  <a16:creationId xmlns:a16="http://schemas.microsoft.com/office/drawing/2014/main" id="{2E515901-5806-4869-9AF5-14C10F450ACD}"/>
                </a:ext>
              </a:extLst>
            </p:cNvPr>
            <p:cNvSpPr/>
            <p:nvPr/>
          </p:nvSpPr>
          <p:spPr>
            <a:xfrm rot="10800000">
              <a:off x="3434473" y="3552284"/>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4" name="手繪多邊形: 圖案 7">
              <a:extLst>
                <a:ext uri="{FF2B5EF4-FFF2-40B4-BE49-F238E27FC236}">
                  <a16:creationId xmlns:a16="http://schemas.microsoft.com/office/drawing/2014/main" id="{249FD60D-0617-42B3-80DA-2F24CAEA420E}"/>
                </a:ext>
              </a:extLst>
            </p:cNvPr>
            <p:cNvSpPr/>
            <p:nvPr/>
          </p:nvSpPr>
          <p:spPr>
            <a:xfrm rot="14400000">
              <a:off x="2727000" y="1606603"/>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5" name="手繪多邊形: 圖案 8">
              <a:extLst>
                <a:ext uri="{FF2B5EF4-FFF2-40B4-BE49-F238E27FC236}">
                  <a16:creationId xmlns:a16="http://schemas.microsoft.com/office/drawing/2014/main" id="{E10040AC-5195-40EC-BF94-4D76FA8861EE}"/>
                </a:ext>
              </a:extLst>
            </p:cNvPr>
            <p:cNvSpPr/>
            <p:nvPr/>
          </p:nvSpPr>
          <p:spPr>
            <a:xfrm rot="18000000">
              <a:off x="4083479" y="4286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6" name="橢圓 15">
              <a:extLst>
                <a:ext uri="{FF2B5EF4-FFF2-40B4-BE49-F238E27FC236}">
                  <a16:creationId xmlns:a16="http://schemas.microsoft.com/office/drawing/2014/main" id="{CA8EBCFF-5CE2-4AB4-88EC-551D5A6A563B}"/>
                </a:ext>
              </a:extLst>
            </p:cNvPr>
            <p:cNvSpPr>
              <a:spLocks noChangeAspect="1"/>
            </p:cNvSpPr>
            <p:nvPr/>
          </p:nvSpPr>
          <p:spPr>
            <a:xfrm>
              <a:off x="5211223" y="2619474"/>
              <a:ext cx="1606035" cy="1606035"/>
            </a:xfrm>
            <a:prstGeom prst="ellipse">
              <a:avLst/>
            </a:prstGeom>
            <a:solidFill>
              <a:schemeClr val="accent1">
                <a:lumMod val="5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案例名稱</a:t>
              </a:r>
              <a:endParaRPr kumimoji="0" lang="zh-TW" altLang="en-US" sz="2800"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endParaRPr>
            </a:p>
          </p:txBody>
        </p:sp>
        <p:sp>
          <p:nvSpPr>
            <p:cNvPr id="17" name="圓形: 空心 10">
              <a:extLst>
                <a:ext uri="{FF2B5EF4-FFF2-40B4-BE49-F238E27FC236}">
                  <a16:creationId xmlns:a16="http://schemas.microsoft.com/office/drawing/2014/main" id="{B5312DE5-F3EC-426A-A4A8-DD8F4EE19597}"/>
                </a:ext>
              </a:extLst>
            </p:cNvPr>
            <p:cNvSpPr/>
            <p:nvPr/>
          </p:nvSpPr>
          <p:spPr>
            <a:xfrm>
              <a:off x="2662298" y="86451"/>
              <a:ext cx="6804000" cy="6804000"/>
            </a:xfrm>
            <a:prstGeom prst="donut">
              <a:avLst>
                <a:gd name="adj" fmla="val 305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 name="文字方塊 17">
              <a:extLst>
                <a:ext uri="{FF2B5EF4-FFF2-40B4-BE49-F238E27FC236}">
                  <a16:creationId xmlns:a16="http://schemas.microsoft.com/office/drawing/2014/main" id="{0096C264-D031-4EE7-9A47-E3948032B2D2}"/>
                </a:ext>
              </a:extLst>
            </p:cNvPr>
            <p:cNvSpPr txBox="1"/>
            <p:nvPr/>
          </p:nvSpPr>
          <p:spPr>
            <a:xfrm rot="17684498">
              <a:off x="6259439" y="1126820"/>
              <a:ext cx="1910405"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rPr>
                <a:t>案例內容</a:t>
              </a:r>
              <a:endPar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故事</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爭點</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解析及規範</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19" name="文字方塊 18">
              <a:extLst>
                <a:ext uri="{FF2B5EF4-FFF2-40B4-BE49-F238E27FC236}">
                  <a16:creationId xmlns:a16="http://schemas.microsoft.com/office/drawing/2014/main" id="{3D4076AC-2153-4DE4-AC2E-46F3885523B8}"/>
                </a:ext>
              </a:extLst>
            </p:cNvPr>
            <p:cNvSpPr txBox="1"/>
            <p:nvPr/>
          </p:nvSpPr>
          <p:spPr>
            <a:xfrm rot="21599999">
              <a:off x="7437140" y="3008255"/>
              <a:ext cx="191040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1.</a:t>
              </a:r>
              <a:r>
                <a:rPr kumimoji="0" lang="zh-TW" altLang="en-US"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懷孕婦女受調查，該一視同仁嗎</a:t>
              </a: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0" name="文字方塊 19">
              <a:extLst>
                <a:ext uri="{FF2B5EF4-FFF2-40B4-BE49-F238E27FC236}">
                  <a16:creationId xmlns:a16="http://schemas.microsoft.com/office/drawing/2014/main" id="{2A031700-1B04-449C-8780-E2826236EC3D}"/>
                </a:ext>
              </a:extLst>
            </p:cNvPr>
            <p:cNvSpPr txBox="1"/>
            <p:nvPr/>
          </p:nvSpPr>
          <p:spPr>
            <a:xfrm rot="2454133">
              <a:off x="6203075" y="4790047"/>
              <a:ext cx="1865100" cy="11079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搜索婦女身體，誰都可以嗎</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1" name="文字方塊 20">
              <a:extLst>
                <a:ext uri="{FF2B5EF4-FFF2-40B4-BE49-F238E27FC236}">
                  <a16:creationId xmlns:a16="http://schemas.microsoft.com/office/drawing/2014/main" id="{FECCCAB3-FE7C-4395-BAAA-8BFC62FF6543}"/>
                </a:ext>
              </a:extLst>
            </p:cNvPr>
            <p:cNvSpPr txBox="1"/>
            <p:nvPr/>
          </p:nvSpPr>
          <p:spPr>
            <a:xfrm rot="6341056">
              <a:off x="4152142" y="5070267"/>
              <a:ext cx="188788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3.</a:t>
              </a:r>
              <a:r>
                <a:rPr kumimoji="0" lang="zh-TW" altLang="en-US"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女生沒力氣，男生會生氣</a:t>
              </a: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2" name="文字方塊 21">
              <a:extLst>
                <a:ext uri="{FF2B5EF4-FFF2-40B4-BE49-F238E27FC236}">
                  <a16:creationId xmlns:a16="http://schemas.microsoft.com/office/drawing/2014/main" id="{B263C47D-27F3-4C8D-886C-CFA5E860A655}"/>
                </a:ext>
              </a:extLst>
            </p:cNvPr>
            <p:cNvSpPr txBox="1"/>
            <p:nvPr/>
          </p:nvSpPr>
          <p:spPr>
            <a:xfrm rot="10434283">
              <a:off x="3014241" y="3016308"/>
              <a:ext cx="1770170"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4.</a:t>
              </a: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夫妻本一家，你的就是我的</a:t>
              </a: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3" name="文字方塊 22">
              <a:extLst>
                <a:ext uri="{FF2B5EF4-FFF2-40B4-BE49-F238E27FC236}">
                  <a16:creationId xmlns:a16="http://schemas.microsoft.com/office/drawing/2014/main" id="{320BDE32-62FB-45C9-9F30-3073506DAB2E}"/>
                </a:ext>
              </a:extLst>
            </p:cNvPr>
            <p:cNvSpPr txBox="1"/>
            <p:nvPr/>
          </p:nvSpPr>
          <p:spPr>
            <a:xfrm rot="14400000">
              <a:off x="4147665" y="1076175"/>
              <a:ext cx="1828236"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a:t>
              </a:r>
              <a:r>
                <a:rPr lang="zh-TW" altLang="en-US"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餐與決策有機會，性別比例應保障</a:t>
              </a: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4" name="手繪多邊形: 圖案 17">
              <a:extLst>
                <a:ext uri="{FF2B5EF4-FFF2-40B4-BE49-F238E27FC236}">
                  <a16:creationId xmlns:a16="http://schemas.microsoft.com/office/drawing/2014/main" id="{F9ED8F19-F943-423E-974E-0E67D3E90121}"/>
                </a:ext>
              </a:extLst>
            </p:cNvPr>
            <p:cNvSpPr/>
            <p:nvPr/>
          </p:nvSpPr>
          <p:spPr>
            <a:xfrm>
              <a:off x="6394928" y="4194109"/>
              <a:ext cx="401625" cy="516375"/>
            </a:xfrm>
            <a:custGeom>
              <a:avLst/>
              <a:gdLst>
                <a:gd name="connsiteX0" fmla="*/ 41438 w 401625"/>
                <a:gd name="connsiteY0" fmla="*/ 474938 h 516375"/>
                <a:gd name="connsiteX1" fmla="*/ 41438 w 401625"/>
                <a:gd name="connsiteY1" fmla="*/ 41438 h 516375"/>
                <a:gd name="connsiteX2" fmla="*/ 200813 w 401625"/>
                <a:gd name="connsiteY2" fmla="*/ 41438 h 516375"/>
                <a:gd name="connsiteX3" fmla="*/ 200813 w 401625"/>
                <a:gd name="connsiteY3" fmla="*/ 175313 h 516375"/>
                <a:gd name="connsiteX4" fmla="*/ 360188 w 401625"/>
                <a:gd name="connsiteY4" fmla="*/ 175313 h 516375"/>
                <a:gd name="connsiteX5" fmla="*/ 360188 w 401625"/>
                <a:gd name="connsiteY5" fmla="*/ 474938 h 516375"/>
                <a:gd name="connsiteX6" fmla="*/ 41438 w 401625"/>
                <a:gd name="connsiteY6" fmla="*/ 474938 h 516375"/>
                <a:gd name="connsiteX7" fmla="*/ 239063 w 401625"/>
                <a:gd name="connsiteY7" fmla="*/ 57375 h 516375"/>
                <a:gd name="connsiteX8" fmla="*/ 318750 w 401625"/>
                <a:gd name="connsiteY8" fmla="*/ 137063 h 516375"/>
                <a:gd name="connsiteX9" fmla="*/ 239063 w 401625"/>
                <a:gd name="connsiteY9" fmla="*/ 137063 h 516375"/>
                <a:gd name="connsiteX10" fmla="*/ 239063 w 401625"/>
                <a:gd name="connsiteY10" fmla="*/ 57375 h 516375"/>
                <a:gd name="connsiteX11" fmla="*/ 239063 w 401625"/>
                <a:gd name="connsiteY11" fmla="*/ 3188 h 516375"/>
                <a:gd name="connsiteX12" fmla="*/ 3188 w 401625"/>
                <a:gd name="connsiteY12" fmla="*/ 3188 h 516375"/>
                <a:gd name="connsiteX13" fmla="*/ 3188 w 401625"/>
                <a:gd name="connsiteY13" fmla="*/ 513188 h 516375"/>
                <a:gd name="connsiteX14" fmla="*/ 398438 w 401625"/>
                <a:gd name="connsiteY14" fmla="*/ 513188 h 516375"/>
                <a:gd name="connsiteX15" fmla="*/ 398438 w 401625"/>
                <a:gd name="connsiteY15" fmla="*/ 143438 h 516375"/>
                <a:gd name="connsiteX16" fmla="*/ 239063 w 401625"/>
                <a:gd name="connsiteY16" fmla="*/ 3188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1625" h="516375">
                  <a:moveTo>
                    <a:pt x="41438" y="474938"/>
                  </a:moveTo>
                  <a:lnTo>
                    <a:pt x="41438" y="41438"/>
                  </a:lnTo>
                  <a:lnTo>
                    <a:pt x="200813" y="41438"/>
                  </a:lnTo>
                  <a:lnTo>
                    <a:pt x="200813" y="175313"/>
                  </a:lnTo>
                  <a:lnTo>
                    <a:pt x="360188" y="175313"/>
                  </a:lnTo>
                  <a:lnTo>
                    <a:pt x="360188" y="474938"/>
                  </a:lnTo>
                  <a:lnTo>
                    <a:pt x="41438" y="474938"/>
                  </a:lnTo>
                  <a:close/>
                  <a:moveTo>
                    <a:pt x="239063" y="57375"/>
                  </a:moveTo>
                  <a:lnTo>
                    <a:pt x="318750" y="137063"/>
                  </a:lnTo>
                  <a:lnTo>
                    <a:pt x="239063" y="137063"/>
                  </a:lnTo>
                  <a:lnTo>
                    <a:pt x="239063" y="57375"/>
                  </a:lnTo>
                  <a:close/>
                  <a:moveTo>
                    <a:pt x="239063" y="3188"/>
                  </a:moveTo>
                  <a:lnTo>
                    <a:pt x="3188" y="3188"/>
                  </a:lnTo>
                  <a:lnTo>
                    <a:pt x="3188" y="513188"/>
                  </a:lnTo>
                  <a:lnTo>
                    <a:pt x="398438" y="513188"/>
                  </a:lnTo>
                  <a:lnTo>
                    <a:pt x="398438" y="143438"/>
                  </a:lnTo>
                  <a:lnTo>
                    <a:pt x="239063" y="31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5" name="手繪多邊形: 圖案 18">
              <a:extLst>
                <a:ext uri="{FF2B5EF4-FFF2-40B4-BE49-F238E27FC236}">
                  <a16:creationId xmlns:a16="http://schemas.microsoft.com/office/drawing/2014/main" id="{D53AA0D7-FD6E-4700-A075-08D592A8A642}"/>
                </a:ext>
              </a:extLst>
            </p:cNvPr>
            <p:cNvSpPr/>
            <p:nvPr/>
          </p:nvSpPr>
          <p:spPr>
            <a:xfrm>
              <a:off x="6471428" y="4429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6" name="手繪多邊形: 圖案 19">
              <a:extLst>
                <a:ext uri="{FF2B5EF4-FFF2-40B4-BE49-F238E27FC236}">
                  <a16:creationId xmlns:a16="http://schemas.microsoft.com/office/drawing/2014/main" id="{44845DEF-50DE-4B6E-A87C-FFAB0E9B5EC6}"/>
                </a:ext>
              </a:extLst>
            </p:cNvPr>
            <p:cNvSpPr/>
            <p:nvPr/>
          </p:nvSpPr>
          <p:spPr>
            <a:xfrm>
              <a:off x="6471428" y="4378984"/>
              <a:ext cx="89250" cy="31875"/>
            </a:xfrm>
            <a:custGeom>
              <a:avLst/>
              <a:gdLst>
                <a:gd name="connsiteX0" fmla="*/ 3188 w 89250"/>
                <a:gd name="connsiteY0" fmla="*/ 3188 h 31875"/>
                <a:gd name="connsiteX1" fmla="*/ 86063 w 89250"/>
                <a:gd name="connsiteY1" fmla="*/ 3188 h 31875"/>
                <a:gd name="connsiteX2" fmla="*/ 86063 w 89250"/>
                <a:gd name="connsiteY2" fmla="*/ 28688 h 31875"/>
                <a:gd name="connsiteX3" fmla="*/ 3188 w 892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89250" h="31875">
                  <a:moveTo>
                    <a:pt x="3188" y="3188"/>
                  </a:moveTo>
                  <a:lnTo>
                    <a:pt x="86063" y="3188"/>
                  </a:lnTo>
                  <a:lnTo>
                    <a:pt x="860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7" name="手繪多邊形: 圖案 20">
              <a:extLst>
                <a:ext uri="{FF2B5EF4-FFF2-40B4-BE49-F238E27FC236}">
                  <a16:creationId xmlns:a16="http://schemas.microsoft.com/office/drawing/2014/main" id="{CDE34B5C-B742-4BBB-9973-43AE3A54078A}"/>
                </a:ext>
              </a:extLst>
            </p:cNvPr>
            <p:cNvSpPr/>
            <p:nvPr/>
          </p:nvSpPr>
          <p:spPr>
            <a:xfrm>
              <a:off x="6471428" y="4480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8" name="手繪多邊形: 圖案 21">
              <a:extLst>
                <a:ext uri="{FF2B5EF4-FFF2-40B4-BE49-F238E27FC236}">
                  <a16:creationId xmlns:a16="http://schemas.microsoft.com/office/drawing/2014/main" id="{FF6FDC2B-64DA-4C01-A71F-BBCE0BBD2514}"/>
                </a:ext>
              </a:extLst>
            </p:cNvPr>
            <p:cNvSpPr/>
            <p:nvPr/>
          </p:nvSpPr>
          <p:spPr>
            <a:xfrm>
              <a:off x="6471428" y="4531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9" name="手繪多邊形: 圖案 22">
              <a:extLst>
                <a:ext uri="{FF2B5EF4-FFF2-40B4-BE49-F238E27FC236}">
                  <a16:creationId xmlns:a16="http://schemas.microsoft.com/office/drawing/2014/main" id="{602AF33D-D8E0-4984-A772-C6A7D6CB047D}"/>
                </a:ext>
              </a:extLst>
            </p:cNvPr>
            <p:cNvSpPr/>
            <p:nvPr/>
          </p:nvSpPr>
          <p:spPr>
            <a:xfrm>
              <a:off x="6471428" y="4582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0" name="手繪多邊形: 圖案 23">
              <a:extLst>
                <a:ext uri="{FF2B5EF4-FFF2-40B4-BE49-F238E27FC236}">
                  <a16:creationId xmlns:a16="http://schemas.microsoft.com/office/drawing/2014/main" id="{75BA9C2D-ED88-4578-82B0-EBE7826DBB05}"/>
                </a:ext>
              </a:extLst>
            </p:cNvPr>
            <p:cNvSpPr/>
            <p:nvPr/>
          </p:nvSpPr>
          <p:spPr>
            <a:xfrm>
              <a:off x="5400574" y="2176378"/>
              <a:ext cx="82875" cy="108375"/>
            </a:xfrm>
            <a:custGeom>
              <a:avLst/>
              <a:gdLst>
                <a:gd name="connsiteX0" fmla="*/ 55781 w 82875"/>
                <a:gd name="connsiteY0" fmla="*/ 106781 h 108375"/>
                <a:gd name="connsiteX1" fmla="*/ 30281 w 82875"/>
                <a:gd name="connsiteY1" fmla="*/ 106781 h 108375"/>
                <a:gd name="connsiteX2" fmla="*/ 4781 w 82875"/>
                <a:gd name="connsiteY2" fmla="*/ 81281 h 108375"/>
                <a:gd name="connsiteX3" fmla="*/ 4781 w 82875"/>
                <a:gd name="connsiteY3" fmla="*/ 30281 h 108375"/>
                <a:gd name="connsiteX4" fmla="*/ 30281 w 82875"/>
                <a:gd name="connsiteY4" fmla="*/ 4781 h 108375"/>
                <a:gd name="connsiteX5" fmla="*/ 55781 w 82875"/>
                <a:gd name="connsiteY5" fmla="*/ 4781 h 108375"/>
                <a:gd name="connsiteX6" fmla="*/ 81281 w 82875"/>
                <a:gd name="connsiteY6" fmla="*/ 30281 h 108375"/>
                <a:gd name="connsiteX7" fmla="*/ 81281 w 82875"/>
                <a:gd name="connsiteY7" fmla="*/ 81281 h 108375"/>
                <a:gd name="connsiteX8" fmla="*/ 55781 w 82875"/>
                <a:gd name="connsiteY8" fmla="*/ 106781 h 10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75" h="108375">
                  <a:moveTo>
                    <a:pt x="55781" y="106781"/>
                  </a:moveTo>
                  <a:lnTo>
                    <a:pt x="30281" y="106781"/>
                  </a:lnTo>
                  <a:cubicBezTo>
                    <a:pt x="16256" y="106781"/>
                    <a:pt x="4781" y="95306"/>
                    <a:pt x="4781" y="81281"/>
                  </a:cubicBezTo>
                  <a:lnTo>
                    <a:pt x="4781" y="30281"/>
                  </a:lnTo>
                  <a:cubicBezTo>
                    <a:pt x="4781" y="16256"/>
                    <a:pt x="16256" y="4781"/>
                    <a:pt x="30281" y="4781"/>
                  </a:cubicBezTo>
                  <a:lnTo>
                    <a:pt x="55781" y="4781"/>
                  </a:lnTo>
                  <a:cubicBezTo>
                    <a:pt x="69806" y="4781"/>
                    <a:pt x="81281" y="16256"/>
                    <a:pt x="81281" y="30281"/>
                  </a:cubicBezTo>
                  <a:lnTo>
                    <a:pt x="81281" y="81281"/>
                  </a:lnTo>
                  <a:cubicBezTo>
                    <a:pt x="81281" y="95306"/>
                    <a:pt x="69806" y="106781"/>
                    <a:pt x="55781" y="106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1" name="手繪多邊形: 圖案 24">
              <a:extLst>
                <a:ext uri="{FF2B5EF4-FFF2-40B4-BE49-F238E27FC236}">
                  <a16:creationId xmlns:a16="http://schemas.microsoft.com/office/drawing/2014/main" id="{D1917B2B-A89B-4D9C-88C7-2C46E08CEE77}"/>
                </a:ext>
              </a:extLst>
            </p:cNvPr>
            <p:cNvSpPr/>
            <p:nvPr/>
          </p:nvSpPr>
          <p:spPr>
            <a:xfrm>
              <a:off x="5183824" y="2252878"/>
              <a:ext cx="516375" cy="363375"/>
            </a:xfrm>
            <a:custGeom>
              <a:avLst/>
              <a:gdLst>
                <a:gd name="connsiteX0" fmla="*/ 463781 w 516375"/>
                <a:gd name="connsiteY0" fmla="*/ 157781 h 363375"/>
                <a:gd name="connsiteX1" fmla="*/ 310781 w 516375"/>
                <a:gd name="connsiteY1" fmla="*/ 157781 h 363375"/>
                <a:gd name="connsiteX2" fmla="*/ 310781 w 516375"/>
                <a:gd name="connsiteY2" fmla="*/ 132281 h 363375"/>
                <a:gd name="connsiteX3" fmla="*/ 463781 w 516375"/>
                <a:gd name="connsiteY3" fmla="*/ 132281 h 363375"/>
                <a:gd name="connsiteX4" fmla="*/ 463781 w 516375"/>
                <a:gd name="connsiteY4" fmla="*/ 157781 h 363375"/>
                <a:gd name="connsiteX5" fmla="*/ 463781 w 516375"/>
                <a:gd name="connsiteY5" fmla="*/ 234281 h 363375"/>
                <a:gd name="connsiteX6" fmla="*/ 310781 w 516375"/>
                <a:gd name="connsiteY6" fmla="*/ 234281 h 363375"/>
                <a:gd name="connsiteX7" fmla="*/ 310781 w 516375"/>
                <a:gd name="connsiteY7" fmla="*/ 208781 h 363375"/>
                <a:gd name="connsiteX8" fmla="*/ 463781 w 516375"/>
                <a:gd name="connsiteY8" fmla="*/ 208781 h 363375"/>
                <a:gd name="connsiteX9" fmla="*/ 463781 w 516375"/>
                <a:gd name="connsiteY9" fmla="*/ 234281 h 363375"/>
                <a:gd name="connsiteX10" fmla="*/ 463781 w 516375"/>
                <a:gd name="connsiteY10" fmla="*/ 310781 h 363375"/>
                <a:gd name="connsiteX11" fmla="*/ 310781 w 516375"/>
                <a:gd name="connsiteY11" fmla="*/ 310781 h 363375"/>
                <a:gd name="connsiteX12" fmla="*/ 310781 w 516375"/>
                <a:gd name="connsiteY12" fmla="*/ 285281 h 363375"/>
                <a:gd name="connsiteX13" fmla="*/ 463781 w 516375"/>
                <a:gd name="connsiteY13" fmla="*/ 285281 h 363375"/>
                <a:gd name="connsiteX14" fmla="*/ 463781 w 516375"/>
                <a:gd name="connsiteY14" fmla="*/ 310781 h 363375"/>
                <a:gd name="connsiteX15" fmla="*/ 259781 w 516375"/>
                <a:gd name="connsiteY15" fmla="*/ 310781 h 363375"/>
                <a:gd name="connsiteX16" fmla="*/ 55781 w 516375"/>
                <a:gd name="connsiteY16" fmla="*/ 310781 h 363375"/>
                <a:gd name="connsiteX17" fmla="*/ 55781 w 516375"/>
                <a:gd name="connsiteY17" fmla="*/ 259781 h 363375"/>
                <a:gd name="connsiteX18" fmla="*/ 65981 w 516375"/>
                <a:gd name="connsiteY18" fmla="*/ 239381 h 363375"/>
                <a:gd name="connsiteX19" fmla="*/ 115706 w 516375"/>
                <a:gd name="connsiteY19" fmla="*/ 215156 h 363375"/>
                <a:gd name="connsiteX20" fmla="*/ 157781 w 516375"/>
                <a:gd name="connsiteY20" fmla="*/ 208781 h 363375"/>
                <a:gd name="connsiteX21" fmla="*/ 199856 w 516375"/>
                <a:gd name="connsiteY21" fmla="*/ 215156 h 363375"/>
                <a:gd name="connsiteX22" fmla="*/ 249581 w 516375"/>
                <a:gd name="connsiteY22" fmla="*/ 239381 h 363375"/>
                <a:gd name="connsiteX23" fmla="*/ 259781 w 516375"/>
                <a:gd name="connsiteY23" fmla="*/ 259781 h 363375"/>
                <a:gd name="connsiteX24" fmla="*/ 259781 w 516375"/>
                <a:gd name="connsiteY24" fmla="*/ 310781 h 363375"/>
                <a:gd name="connsiteX25" fmla="*/ 157781 w 516375"/>
                <a:gd name="connsiteY25" fmla="*/ 94031 h 363375"/>
                <a:gd name="connsiteX26" fmla="*/ 208781 w 516375"/>
                <a:gd name="connsiteY26" fmla="*/ 145031 h 363375"/>
                <a:gd name="connsiteX27" fmla="*/ 157781 w 516375"/>
                <a:gd name="connsiteY27" fmla="*/ 196031 h 363375"/>
                <a:gd name="connsiteX28" fmla="*/ 106781 w 516375"/>
                <a:gd name="connsiteY28" fmla="*/ 145031 h 363375"/>
                <a:gd name="connsiteX29" fmla="*/ 157781 w 516375"/>
                <a:gd name="connsiteY29" fmla="*/ 94031 h 363375"/>
                <a:gd name="connsiteX30" fmla="*/ 489281 w 516375"/>
                <a:gd name="connsiteY30" fmla="*/ 4781 h 363375"/>
                <a:gd name="connsiteX31" fmla="*/ 323531 w 516375"/>
                <a:gd name="connsiteY31" fmla="*/ 4781 h 363375"/>
                <a:gd name="connsiteX32" fmla="*/ 272531 w 516375"/>
                <a:gd name="connsiteY32" fmla="*/ 55781 h 363375"/>
                <a:gd name="connsiteX33" fmla="*/ 247031 w 516375"/>
                <a:gd name="connsiteY33" fmla="*/ 55781 h 363375"/>
                <a:gd name="connsiteX34" fmla="*/ 196031 w 516375"/>
                <a:gd name="connsiteY34" fmla="*/ 4781 h 363375"/>
                <a:gd name="connsiteX35" fmla="*/ 30281 w 516375"/>
                <a:gd name="connsiteY35" fmla="*/ 4781 h 363375"/>
                <a:gd name="connsiteX36" fmla="*/ 4781 w 516375"/>
                <a:gd name="connsiteY36" fmla="*/ 30281 h 363375"/>
                <a:gd name="connsiteX37" fmla="*/ 4781 w 516375"/>
                <a:gd name="connsiteY37" fmla="*/ 336281 h 363375"/>
                <a:gd name="connsiteX38" fmla="*/ 30281 w 516375"/>
                <a:gd name="connsiteY38" fmla="*/ 361781 h 363375"/>
                <a:gd name="connsiteX39" fmla="*/ 489281 w 516375"/>
                <a:gd name="connsiteY39" fmla="*/ 361781 h 363375"/>
                <a:gd name="connsiteX40" fmla="*/ 514781 w 516375"/>
                <a:gd name="connsiteY40" fmla="*/ 336281 h 363375"/>
                <a:gd name="connsiteX41" fmla="*/ 514781 w 516375"/>
                <a:gd name="connsiteY41" fmla="*/ 30281 h 363375"/>
                <a:gd name="connsiteX42" fmla="*/ 489281 w 516375"/>
                <a:gd name="connsiteY42" fmla="*/ 4781 h 36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16375" h="363375">
                  <a:moveTo>
                    <a:pt x="463781" y="157781"/>
                  </a:moveTo>
                  <a:lnTo>
                    <a:pt x="310781" y="157781"/>
                  </a:lnTo>
                  <a:lnTo>
                    <a:pt x="310781" y="132281"/>
                  </a:lnTo>
                  <a:lnTo>
                    <a:pt x="463781" y="132281"/>
                  </a:lnTo>
                  <a:lnTo>
                    <a:pt x="463781" y="157781"/>
                  </a:lnTo>
                  <a:close/>
                  <a:moveTo>
                    <a:pt x="463781" y="234281"/>
                  </a:moveTo>
                  <a:lnTo>
                    <a:pt x="310781" y="234281"/>
                  </a:lnTo>
                  <a:lnTo>
                    <a:pt x="310781" y="208781"/>
                  </a:lnTo>
                  <a:lnTo>
                    <a:pt x="463781" y="208781"/>
                  </a:lnTo>
                  <a:lnTo>
                    <a:pt x="463781" y="234281"/>
                  </a:lnTo>
                  <a:close/>
                  <a:moveTo>
                    <a:pt x="463781" y="310781"/>
                  </a:moveTo>
                  <a:lnTo>
                    <a:pt x="310781" y="310781"/>
                  </a:lnTo>
                  <a:lnTo>
                    <a:pt x="310781" y="285281"/>
                  </a:lnTo>
                  <a:lnTo>
                    <a:pt x="463781" y="285281"/>
                  </a:lnTo>
                  <a:lnTo>
                    <a:pt x="463781" y="310781"/>
                  </a:lnTo>
                  <a:close/>
                  <a:moveTo>
                    <a:pt x="259781" y="310781"/>
                  </a:moveTo>
                  <a:lnTo>
                    <a:pt x="55781" y="310781"/>
                  </a:lnTo>
                  <a:lnTo>
                    <a:pt x="55781" y="259781"/>
                  </a:lnTo>
                  <a:cubicBezTo>
                    <a:pt x="55781" y="252131"/>
                    <a:pt x="59606" y="244481"/>
                    <a:pt x="65981" y="239381"/>
                  </a:cubicBezTo>
                  <a:cubicBezTo>
                    <a:pt x="80006" y="229181"/>
                    <a:pt x="97856" y="220256"/>
                    <a:pt x="115706" y="215156"/>
                  </a:cubicBezTo>
                  <a:cubicBezTo>
                    <a:pt x="129731" y="211331"/>
                    <a:pt x="143756" y="208781"/>
                    <a:pt x="157781" y="208781"/>
                  </a:cubicBezTo>
                  <a:cubicBezTo>
                    <a:pt x="173081" y="208781"/>
                    <a:pt x="187106" y="211331"/>
                    <a:pt x="199856" y="215156"/>
                  </a:cubicBezTo>
                  <a:cubicBezTo>
                    <a:pt x="217706" y="220256"/>
                    <a:pt x="235556" y="227906"/>
                    <a:pt x="249581" y="239381"/>
                  </a:cubicBezTo>
                  <a:cubicBezTo>
                    <a:pt x="255956" y="244481"/>
                    <a:pt x="259781" y="252131"/>
                    <a:pt x="259781" y="259781"/>
                  </a:cubicBezTo>
                  <a:lnTo>
                    <a:pt x="259781" y="310781"/>
                  </a:lnTo>
                  <a:close/>
                  <a:moveTo>
                    <a:pt x="157781" y="94031"/>
                  </a:moveTo>
                  <a:cubicBezTo>
                    <a:pt x="185831" y="94031"/>
                    <a:pt x="208781" y="116981"/>
                    <a:pt x="208781" y="145031"/>
                  </a:cubicBezTo>
                  <a:cubicBezTo>
                    <a:pt x="208781" y="173081"/>
                    <a:pt x="185831" y="196031"/>
                    <a:pt x="157781" y="196031"/>
                  </a:cubicBezTo>
                  <a:cubicBezTo>
                    <a:pt x="129731" y="196031"/>
                    <a:pt x="106781" y="173081"/>
                    <a:pt x="106781" y="145031"/>
                  </a:cubicBezTo>
                  <a:cubicBezTo>
                    <a:pt x="106781" y="116981"/>
                    <a:pt x="129731" y="94031"/>
                    <a:pt x="157781" y="94031"/>
                  </a:cubicBezTo>
                  <a:close/>
                  <a:moveTo>
                    <a:pt x="489281" y="4781"/>
                  </a:moveTo>
                  <a:lnTo>
                    <a:pt x="323531" y="4781"/>
                  </a:lnTo>
                  <a:cubicBezTo>
                    <a:pt x="323531" y="32831"/>
                    <a:pt x="300581" y="55781"/>
                    <a:pt x="272531" y="55781"/>
                  </a:cubicBezTo>
                  <a:lnTo>
                    <a:pt x="247031" y="55781"/>
                  </a:lnTo>
                  <a:cubicBezTo>
                    <a:pt x="218981" y="55781"/>
                    <a:pt x="196031" y="32831"/>
                    <a:pt x="196031" y="4781"/>
                  </a:cubicBezTo>
                  <a:lnTo>
                    <a:pt x="30281" y="4781"/>
                  </a:lnTo>
                  <a:cubicBezTo>
                    <a:pt x="16256" y="4781"/>
                    <a:pt x="4781" y="16256"/>
                    <a:pt x="4781" y="30281"/>
                  </a:cubicBezTo>
                  <a:lnTo>
                    <a:pt x="4781" y="336281"/>
                  </a:lnTo>
                  <a:cubicBezTo>
                    <a:pt x="4781" y="350306"/>
                    <a:pt x="16256" y="361781"/>
                    <a:pt x="30281" y="361781"/>
                  </a:cubicBezTo>
                  <a:lnTo>
                    <a:pt x="489281" y="361781"/>
                  </a:lnTo>
                  <a:cubicBezTo>
                    <a:pt x="503306" y="361781"/>
                    <a:pt x="514781" y="350306"/>
                    <a:pt x="514781" y="336281"/>
                  </a:cubicBezTo>
                  <a:lnTo>
                    <a:pt x="514781" y="30281"/>
                  </a:lnTo>
                  <a:cubicBezTo>
                    <a:pt x="514781" y="16256"/>
                    <a:pt x="503306" y="4781"/>
                    <a:pt x="489281" y="4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2" name="手繪多邊形: 圖案 25">
              <a:extLst>
                <a:ext uri="{FF2B5EF4-FFF2-40B4-BE49-F238E27FC236}">
                  <a16:creationId xmlns:a16="http://schemas.microsoft.com/office/drawing/2014/main" id="{76D2D209-CCC9-4EA2-B3FC-BFB6A77AE891}"/>
                </a:ext>
              </a:extLst>
            </p:cNvPr>
            <p:cNvSpPr/>
            <p:nvPr/>
          </p:nvSpPr>
          <p:spPr>
            <a:xfrm>
              <a:off x="466798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3" name="手繪多邊形: 圖案 26">
              <a:extLst>
                <a:ext uri="{FF2B5EF4-FFF2-40B4-BE49-F238E27FC236}">
                  <a16:creationId xmlns:a16="http://schemas.microsoft.com/office/drawing/2014/main" id="{D7CDD3EF-1C36-4F43-9921-A8A2F87425E6}"/>
                </a:ext>
              </a:extLst>
            </p:cNvPr>
            <p:cNvSpPr/>
            <p:nvPr/>
          </p:nvSpPr>
          <p:spPr>
            <a:xfrm>
              <a:off x="4591481" y="3415047"/>
              <a:ext cx="439875" cy="286875"/>
            </a:xfrm>
            <a:custGeom>
              <a:avLst/>
              <a:gdLst>
                <a:gd name="connsiteX0" fmla="*/ 43031 w 439875"/>
                <a:gd name="connsiteY0" fmla="*/ 196031 h 286875"/>
                <a:gd name="connsiteX1" fmla="*/ 145031 w 439875"/>
                <a:gd name="connsiteY1" fmla="*/ 196031 h 286875"/>
                <a:gd name="connsiteX2" fmla="*/ 145031 w 439875"/>
                <a:gd name="connsiteY2" fmla="*/ 247031 h 286875"/>
                <a:gd name="connsiteX3" fmla="*/ 43031 w 439875"/>
                <a:gd name="connsiteY3" fmla="*/ 247031 h 286875"/>
                <a:gd name="connsiteX4" fmla="*/ 43031 w 439875"/>
                <a:gd name="connsiteY4" fmla="*/ 196031 h 286875"/>
                <a:gd name="connsiteX5" fmla="*/ 43031 w 439875"/>
                <a:gd name="connsiteY5" fmla="*/ 119531 h 286875"/>
                <a:gd name="connsiteX6" fmla="*/ 145031 w 439875"/>
                <a:gd name="connsiteY6" fmla="*/ 119531 h 286875"/>
                <a:gd name="connsiteX7" fmla="*/ 145031 w 439875"/>
                <a:gd name="connsiteY7" fmla="*/ 170531 h 286875"/>
                <a:gd name="connsiteX8" fmla="*/ 43031 w 439875"/>
                <a:gd name="connsiteY8" fmla="*/ 170531 h 286875"/>
                <a:gd name="connsiteX9" fmla="*/ 43031 w 439875"/>
                <a:gd name="connsiteY9" fmla="*/ 119531 h 286875"/>
                <a:gd name="connsiteX10" fmla="*/ 43031 w 439875"/>
                <a:gd name="connsiteY10" fmla="*/ 43031 h 286875"/>
                <a:gd name="connsiteX11" fmla="*/ 145031 w 439875"/>
                <a:gd name="connsiteY11" fmla="*/ 43031 h 286875"/>
                <a:gd name="connsiteX12" fmla="*/ 145031 w 439875"/>
                <a:gd name="connsiteY12" fmla="*/ 94031 h 286875"/>
                <a:gd name="connsiteX13" fmla="*/ 43031 w 439875"/>
                <a:gd name="connsiteY13" fmla="*/ 94031 h 286875"/>
                <a:gd name="connsiteX14" fmla="*/ 43031 w 439875"/>
                <a:gd name="connsiteY14" fmla="*/ 43031 h 286875"/>
                <a:gd name="connsiteX15" fmla="*/ 272531 w 439875"/>
                <a:gd name="connsiteY15" fmla="*/ 43031 h 286875"/>
                <a:gd name="connsiteX16" fmla="*/ 272531 w 439875"/>
                <a:gd name="connsiteY16" fmla="*/ 94031 h 286875"/>
                <a:gd name="connsiteX17" fmla="*/ 170531 w 439875"/>
                <a:gd name="connsiteY17" fmla="*/ 94031 h 286875"/>
                <a:gd name="connsiteX18" fmla="*/ 170531 w 439875"/>
                <a:gd name="connsiteY18" fmla="*/ 43031 h 286875"/>
                <a:gd name="connsiteX19" fmla="*/ 272531 w 439875"/>
                <a:gd name="connsiteY19" fmla="*/ 43031 h 286875"/>
                <a:gd name="connsiteX20" fmla="*/ 400031 w 439875"/>
                <a:gd name="connsiteY20" fmla="*/ 43031 h 286875"/>
                <a:gd name="connsiteX21" fmla="*/ 400031 w 439875"/>
                <a:gd name="connsiteY21" fmla="*/ 94031 h 286875"/>
                <a:gd name="connsiteX22" fmla="*/ 298031 w 439875"/>
                <a:gd name="connsiteY22" fmla="*/ 94031 h 286875"/>
                <a:gd name="connsiteX23" fmla="*/ 298031 w 439875"/>
                <a:gd name="connsiteY23" fmla="*/ 43031 h 286875"/>
                <a:gd name="connsiteX24" fmla="*/ 400031 w 439875"/>
                <a:gd name="connsiteY24" fmla="*/ 43031 h 286875"/>
                <a:gd name="connsiteX25" fmla="*/ 400031 w 439875"/>
                <a:gd name="connsiteY25" fmla="*/ 170531 h 286875"/>
                <a:gd name="connsiteX26" fmla="*/ 298031 w 439875"/>
                <a:gd name="connsiteY26" fmla="*/ 170531 h 286875"/>
                <a:gd name="connsiteX27" fmla="*/ 298031 w 439875"/>
                <a:gd name="connsiteY27" fmla="*/ 119531 h 286875"/>
                <a:gd name="connsiteX28" fmla="*/ 400031 w 439875"/>
                <a:gd name="connsiteY28" fmla="*/ 119531 h 286875"/>
                <a:gd name="connsiteX29" fmla="*/ 400031 w 439875"/>
                <a:gd name="connsiteY29" fmla="*/ 170531 h 286875"/>
                <a:gd name="connsiteX30" fmla="*/ 400031 w 439875"/>
                <a:gd name="connsiteY30" fmla="*/ 247031 h 286875"/>
                <a:gd name="connsiteX31" fmla="*/ 298031 w 439875"/>
                <a:gd name="connsiteY31" fmla="*/ 247031 h 286875"/>
                <a:gd name="connsiteX32" fmla="*/ 298031 w 439875"/>
                <a:gd name="connsiteY32" fmla="*/ 196031 h 286875"/>
                <a:gd name="connsiteX33" fmla="*/ 400031 w 439875"/>
                <a:gd name="connsiteY33" fmla="*/ 196031 h 286875"/>
                <a:gd name="connsiteX34" fmla="*/ 400031 w 439875"/>
                <a:gd name="connsiteY34" fmla="*/ 247031 h 286875"/>
                <a:gd name="connsiteX35" fmla="*/ 170531 w 439875"/>
                <a:gd name="connsiteY35" fmla="*/ 170531 h 286875"/>
                <a:gd name="connsiteX36" fmla="*/ 170531 w 439875"/>
                <a:gd name="connsiteY36" fmla="*/ 119531 h 286875"/>
                <a:gd name="connsiteX37" fmla="*/ 272531 w 439875"/>
                <a:gd name="connsiteY37" fmla="*/ 119531 h 286875"/>
                <a:gd name="connsiteX38" fmla="*/ 272531 w 439875"/>
                <a:gd name="connsiteY38" fmla="*/ 170531 h 286875"/>
                <a:gd name="connsiteX39" fmla="*/ 170531 w 439875"/>
                <a:gd name="connsiteY39" fmla="*/ 170531 h 286875"/>
                <a:gd name="connsiteX40" fmla="*/ 170531 w 439875"/>
                <a:gd name="connsiteY40" fmla="*/ 247031 h 286875"/>
                <a:gd name="connsiteX41" fmla="*/ 170531 w 439875"/>
                <a:gd name="connsiteY41" fmla="*/ 196031 h 286875"/>
                <a:gd name="connsiteX42" fmla="*/ 272531 w 439875"/>
                <a:gd name="connsiteY42" fmla="*/ 196031 h 286875"/>
                <a:gd name="connsiteX43" fmla="*/ 272531 w 439875"/>
                <a:gd name="connsiteY43" fmla="*/ 247031 h 286875"/>
                <a:gd name="connsiteX44" fmla="*/ 170531 w 439875"/>
                <a:gd name="connsiteY44" fmla="*/ 247031 h 286875"/>
                <a:gd name="connsiteX45" fmla="*/ 4781 w 439875"/>
                <a:gd name="connsiteY45" fmla="*/ 285281 h 286875"/>
                <a:gd name="connsiteX46" fmla="*/ 438281 w 439875"/>
                <a:gd name="connsiteY46" fmla="*/ 285281 h 286875"/>
                <a:gd name="connsiteX47" fmla="*/ 438281 w 439875"/>
                <a:gd name="connsiteY47" fmla="*/ 4781 h 286875"/>
                <a:gd name="connsiteX48" fmla="*/ 4781 w 439875"/>
                <a:gd name="connsiteY48" fmla="*/ 4781 h 286875"/>
                <a:gd name="connsiteX49" fmla="*/ 4781 w 439875"/>
                <a:gd name="connsiteY49" fmla="*/ 285281 h 28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39875" h="286875">
                  <a:moveTo>
                    <a:pt x="43031" y="196031"/>
                  </a:moveTo>
                  <a:lnTo>
                    <a:pt x="145031" y="196031"/>
                  </a:lnTo>
                  <a:lnTo>
                    <a:pt x="145031" y="247031"/>
                  </a:lnTo>
                  <a:lnTo>
                    <a:pt x="43031" y="247031"/>
                  </a:lnTo>
                  <a:lnTo>
                    <a:pt x="43031" y="196031"/>
                  </a:lnTo>
                  <a:close/>
                  <a:moveTo>
                    <a:pt x="43031" y="119531"/>
                  </a:moveTo>
                  <a:lnTo>
                    <a:pt x="145031" y="119531"/>
                  </a:lnTo>
                  <a:lnTo>
                    <a:pt x="145031" y="170531"/>
                  </a:lnTo>
                  <a:lnTo>
                    <a:pt x="43031" y="170531"/>
                  </a:lnTo>
                  <a:lnTo>
                    <a:pt x="43031" y="119531"/>
                  </a:lnTo>
                  <a:close/>
                  <a:moveTo>
                    <a:pt x="43031" y="43031"/>
                  </a:moveTo>
                  <a:lnTo>
                    <a:pt x="145031" y="43031"/>
                  </a:lnTo>
                  <a:lnTo>
                    <a:pt x="145031" y="94031"/>
                  </a:lnTo>
                  <a:lnTo>
                    <a:pt x="43031" y="94031"/>
                  </a:lnTo>
                  <a:lnTo>
                    <a:pt x="43031" y="43031"/>
                  </a:lnTo>
                  <a:close/>
                  <a:moveTo>
                    <a:pt x="272531" y="43031"/>
                  </a:moveTo>
                  <a:lnTo>
                    <a:pt x="272531" y="94031"/>
                  </a:lnTo>
                  <a:lnTo>
                    <a:pt x="170531" y="94031"/>
                  </a:lnTo>
                  <a:lnTo>
                    <a:pt x="170531" y="43031"/>
                  </a:lnTo>
                  <a:lnTo>
                    <a:pt x="272531" y="43031"/>
                  </a:lnTo>
                  <a:close/>
                  <a:moveTo>
                    <a:pt x="400031" y="43031"/>
                  </a:moveTo>
                  <a:lnTo>
                    <a:pt x="400031" y="94031"/>
                  </a:lnTo>
                  <a:lnTo>
                    <a:pt x="298031" y="94031"/>
                  </a:lnTo>
                  <a:lnTo>
                    <a:pt x="298031" y="43031"/>
                  </a:lnTo>
                  <a:lnTo>
                    <a:pt x="400031" y="43031"/>
                  </a:lnTo>
                  <a:close/>
                  <a:moveTo>
                    <a:pt x="400031" y="170531"/>
                  </a:moveTo>
                  <a:lnTo>
                    <a:pt x="298031" y="170531"/>
                  </a:lnTo>
                  <a:lnTo>
                    <a:pt x="298031" y="119531"/>
                  </a:lnTo>
                  <a:lnTo>
                    <a:pt x="400031" y="119531"/>
                  </a:lnTo>
                  <a:lnTo>
                    <a:pt x="400031" y="170531"/>
                  </a:lnTo>
                  <a:close/>
                  <a:moveTo>
                    <a:pt x="400031" y="247031"/>
                  </a:moveTo>
                  <a:lnTo>
                    <a:pt x="298031" y="247031"/>
                  </a:lnTo>
                  <a:lnTo>
                    <a:pt x="298031" y="196031"/>
                  </a:lnTo>
                  <a:lnTo>
                    <a:pt x="400031" y="196031"/>
                  </a:lnTo>
                  <a:lnTo>
                    <a:pt x="400031" y="247031"/>
                  </a:lnTo>
                  <a:close/>
                  <a:moveTo>
                    <a:pt x="170531" y="170531"/>
                  </a:moveTo>
                  <a:lnTo>
                    <a:pt x="170531" y="119531"/>
                  </a:lnTo>
                  <a:lnTo>
                    <a:pt x="272531" y="119531"/>
                  </a:lnTo>
                  <a:lnTo>
                    <a:pt x="272531" y="170531"/>
                  </a:lnTo>
                  <a:lnTo>
                    <a:pt x="170531" y="170531"/>
                  </a:lnTo>
                  <a:close/>
                  <a:moveTo>
                    <a:pt x="170531" y="247031"/>
                  </a:moveTo>
                  <a:lnTo>
                    <a:pt x="170531" y="196031"/>
                  </a:lnTo>
                  <a:lnTo>
                    <a:pt x="272531" y="196031"/>
                  </a:lnTo>
                  <a:lnTo>
                    <a:pt x="272531" y="247031"/>
                  </a:lnTo>
                  <a:lnTo>
                    <a:pt x="170531" y="247031"/>
                  </a:lnTo>
                  <a:close/>
                  <a:moveTo>
                    <a:pt x="4781" y="285281"/>
                  </a:moveTo>
                  <a:lnTo>
                    <a:pt x="438281" y="285281"/>
                  </a:lnTo>
                  <a:lnTo>
                    <a:pt x="438281" y="4781"/>
                  </a:lnTo>
                  <a:lnTo>
                    <a:pt x="4781" y="4781"/>
                  </a:lnTo>
                  <a:lnTo>
                    <a:pt x="4781" y="285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4" name="手繪多邊形: 圖案 27">
              <a:extLst>
                <a:ext uri="{FF2B5EF4-FFF2-40B4-BE49-F238E27FC236}">
                  <a16:creationId xmlns:a16="http://schemas.microsoft.com/office/drawing/2014/main" id="{2665F189-78E2-4F98-86BC-051491113DED}"/>
                </a:ext>
              </a:extLst>
            </p:cNvPr>
            <p:cNvSpPr/>
            <p:nvPr/>
          </p:nvSpPr>
          <p:spPr>
            <a:xfrm>
              <a:off x="491023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5" name="手繪多邊形: 圖案 28">
              <a:extLst>
                <a:ext uri="{FF2B5EF4-FFF2-40B4-BE49-F238E27FC236}">
                  <a16:creationId xmlns:a16="http://schemas.microsoft.com/office/drawing/2014/main" id="{802046FE-F24F-4BAE-8EA1-DC7F84E8948A}"/>
                </a:ext>
              </a:extLst>
            </p:cNvPr>
            <p:cNvSpPr/>
            <p:nvPr/>
          </p:nvSpPr>
          <p:spPr>
            <a:xfrm>
              <a:off x="4591481" y="3300297"/>
              <a:ext cx="439875" cy="95625"/>
            </a:xfrm>
            <a:custGeom>
              <a:avLst/>
              <a:gdLst>
                <a:gd name="connsiteX0" fmla="*/ 387281 w 439875"/>
                <a:gd name="connsiteY0" fmla="*/ 4781 h 95625"/>
                <a:gd name="connsiteX1" fmla="*/ 387281 w 439875"/>
                <a:gd name="connsiteY1" fmla="*/ 23906 h 95625"/>
                <a:gd name="connsiteX2" fmla="*/ 342656 w 439875"/>
                <a:gd name="connsiteY2" fmla="*/ 68531 h 95625"/>
                <a:gd name="connsiteX3" fmla="*/ 298031 w 439875"/>
                <a:gd name="connsiteY3" fmla="*/ 23906 h 95625"/>
                <a:gd name="connsiteX4" fmla="*/ 298031 w 439875"/>
                <a:gd name="connsiteY4" fmla="*/ 4781 h 95625"/>
                <a:gd name="connsiteX5" fmla="*/ 145031 w 439875"/>
                <a:gd name="connsiteY5" fmla="*/ 4781 h 95625"/>
                <a:gd name="connsiteX6" fmla="*/ 145031 w 439875"/>
                <a:gd name="connsiteY6" fmla="*/ 23906 h 95625"/>
                <a:gd name="connsiteX7" fmla="*/ 100406 w 439875"/>
                <a:gd name="connsiteY7" fmla="*/ 68531 h 95625"/>
                <a:gd name="connsiteX8" fmla="*/ 55781 w 439875"/>
                <a:gd name="connsiteY8" fmla="*/ 23906 h 95625"/>
                <a:gd name="connsiteX9" fmla="*/ 55781 w 439875"/>
                <a:gd name="connsiteY9" fmla="*/ 4781 h 95625"/>
                <a:gd name="connsiteX10" fmla="*/ 4781 w 439875"/>
                <a:gd name="connsiteY10" fmla="*/ 4781 h 95625"/>
                <a:gd name="connsiteX11" fmla="*/ 4781 w 439875"/>
                <a:gd name="connsiteY11" fmla="*/ 94031 h 95625"/>
                <a:gd name="connsiteX12" fmla="*/ 438281 w 439875"/>
                <a:gd name="connsiteY12" fmla="*/ 94031 h 95625"/>
                <a:gd name="connsiteX13" fmla="*/ 438281 w 439875"/>
                <a:gd name="connsiteY13" fmla="*/ 4781 h 95625"/>
                <a:gd name="connsiteX14" fmla="*/ 387281 w 439875"/>
                <a:gd name="connsiteY14" fmla="*/ 4781 h 9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9875" h="95625">
                  <a:moveTo>
                    <a:pt x="387281" y="4781"/>
                  </a:moveTo>
                  <a:lnTo>
                    <a:pt x="387281" y="23906"/>
                  </a:lnTo>
                  <a:cubicBezTo>
                    <a:pt x="387281" y="48769"/>
                    <a:pt x="367519" y="68531"/>
                    <a:pt x="342656" y="68531"/>
                  </a:cubicBezTo>
                  <a:cubicBezTo>
                    <a:pt x="317794" y="68531"/>
                    <a:pt x="298031" y="48769"/>
                    <a:pt x="298031" y="23906"/>
                  </a:cubicBezTo>
                  <a:lnTo>
                    <a:pt x="298031" y="4781"/>
                  </a:lnTo>
                  <a:lnTo>
                    <a:pt x="145031" y="4781"/>
                  </a:lnTo>
                  <a:lnTo>
                    <a:pt x="145031" y="23906"/>
                  </a:lnTo>
                  <a:cubicBezTo>
                    <a:pt x="145031" y="48769"/>
                    <a:pt x="125269" y="68531"/>
                    <a:pt x="100406" y="68531"/>
                  </a:cubicBezTo>
                  <a:cubicBezTo>
                    <a:pt x="75544" y="68531"/>
                    <a:pt x="55781" y="48769"/>
                    <a:pt x="55781" y="23906"/>
                  </a:cubicBezTo>
                  <a:lnTo>
                    <a:pt x="55781" y="4781"/>
                  </a:lnTo>
                  <a:lnTo>
                    <a:pt x="4781" y="4781"/>
                  </a:lnTo>
                  <a:lnTo>
                    <a:pt x="4781" y="94031"/>
                  </a:lnTo>
                  <a:lnTo>
                    <a:pt x="438281" y="94031"/>
                  </a:lnTo>
                  <a:lnTo>
                    <a:pt x="438281" y="4781"/>
                  </a:lnTo>
                  <a:lnTo>
                    <a:pt x="387281" y="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6" name="手繪多邊形: 圖案 29">
              <a:extLst>
                <a:ext uri="{FF2B5EF4-FFF2-40B4-BE49-F238E27FC236}">
                  <a16:creationId xmlns:a16="http://schemas.microsoft.com/office/drawing/2014/main" id="{64A815D8-A8B3-46F1-9303-74D1EBCB0B60}"/>
                </a:ext>
              </a:extLst>
            </p:cNvPr>
            <p:cNvSpPr/>
            <p:nvPr/>
          </p:nvSpPr>
          <p:spPr>
            <a:xfrm>
              <a:off x="6927594" y="3263732"/>
              <a:ext cx="401625" cy="516375"/>
            </a:xfrm>
            <a:custGeom>
              <a:avLst/>
              <a:gdLst>
                <a:gd name="connsiteX0" fmla="*/ 43031 w 401625"/>
                <a:gd name="connsiteY0" fmla="*/ 43031 h 516375"/>
                <a:gd name="connsiteX1" fmla="*/ 361781 w 401625"/>
                <a:gd name="connsiteY1" fmla="*/ 43031 h 516375"/>
                <a:gd name="connsiteX2" fmla="*/ 361781 w 401625"/>
                <a:gd name="connsiteY2" fmla="*/ 476531 h 516375"/>
                <a:gd name="connsiteX3" fmla="*/ 43031 w 401625"/>
                <a:gd name="connsiteY3" fmla="*/ 476531 h 516375"/>
                <a:gd name="connsiteX4" fmla="*/ 43031 w 401625"/>
                <a:gd name="connsiteY4" fmla="*/ 43031 h 516375"/>
                <a:gd name="connsiteX5" fmla="*/ 4781 w 401625"/>
                <a:gd name="connsiteY5" fmla="*/ 514781 h 516375"/>
                <a:gd name="connsiteX6" fmla="*/ 400031 w 401625"/>
                <a:gd name="connsiteY6" fmla="*/ 514781 h 516375"/>
                <a:gd name="connsiteX7" fmla="*/ 400031 w 401625"/>
                <a:gd name="connsiteY7" fmla="*/ 4781 h 516375"/>
                <a:gd name="connsiteX8" fmla="*/ 4781 w 401625"/>
                <a:gd name="connsiteY8" fmla="*/ 4781 h 516375"/>
                <a:gd name="connsiteX9" fmla="*/ 4781 w 401625"/>
                <a:gd name="connsiteY9" fmla="*/ 514781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25" h="516375">
                  <a:moveTo>
                    <a:pt x="43031" y="43031"/>
                  </a:moveTo>
                  <a:lnTo>
                    <a:pt x="361781" y="43031"/>
                  </a:lnTo>
                  <a:lnTo>
                    <a:pt x="361781" y="476531"/>
                  </a:lnTo>
                  <a:lnTo>
                    <a:pt x="43031" y="476531"/>
                  </a:lnTo>
                  <a:lnTo>
                    <a:pt x="43031" y="43031"/>
                  </a:lnTo>
                  <a:close/>
                  <a:moveTo>
                    <a:pt x="4781" y="514781"/>
                  </a:moveTo>
                  <a:lnTo>
                    <a:pt x="400031" y="514781"/>
                  </a:lnTo>
                  <a:lnTo>
                    <a:pt x="400031" y="4781"/>
                  </a:lnTo>
                  <a:lnTo>
                    <a:pt x="4781" y="4781"/>
                  </a:lnTo>
                  <a:lnTo>
                    <a:pt x="4781" y="51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7" name="手繪多邊形: 圖案 30">
              <a:extLst>
                <a:ext uri="{FF2B5EF4-FFF2-40B4-BE49-F238E27FC236}">
                  <a16:creationId xmlns:a16="http://schemas.microsoft.com/office/drawing/2014/main" id="{565D65DF-F57D-44AC-89F6-7D7A44FB5B79}"/>
                </a:ext>
              </a:extLst>
            </p:cNvPr>
            <p:cNvSpPr/>
            <p:nvPr/>
          </p:nvSpPr>
          <p:spPr>
            <a:xfrm>
              <a:off x="7137969" y="3359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8" name="手繪多邊形: 圖案 31">
              <a:extLst>
                <a:ext uri="{FF2B5EF4-FFF2-40B4-BE49-F238E27FC236}">
                  <a16:creationId xmlns:a16="http://schemas.microsoft.com/office/drawing/2014/main" id="{AE4EBDB8-CE8F-4B44-B3CB-E1B610838CAA}"/>
                </a:ext>
              </a:extLst>
            </p:cNvPr>
            <p:cNvSpPr/>
            <p:nvPr/>
          </p:nvSpPr>
          <p:spPr>
            <a:xfrm>
              <a:off x="7137969" y="3461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9" name="手繪多邊形: 圖案 32">
              <a:extLst>
                <a:ext uri="{FF2B5EF4-FFF2-40B4-BE49-F238E27FC236}">
                  <a16:creationId xmlns:a16="http://schemas.microsoft.com/office/drawing/2014/main" id="{57E4682B-7294-4D36-8091-F6779CA162F5}"/>
                </a:ext>
              </a:extLst>
            </p:cNvPr>
            <p:cNvSpPr/>
            <p:nvPr/>
          </p:nvSpPr>
          <p:spPr>
            <a:xfrm>
              <a:off x="7137969" y="3665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0" name="手繪多邊形: 圖案 33">
              <a:extLst>
                <a:ext uri="{FF2B5EF4-FFF2-40B4-BE49-F238E27FC236}">
                  <a16:creationId xmlns:a16="http://schemas.microsoft.com/office/drawing/2014/main" id="{1C3CF452-A781-4914-AD17-9AFCD450F292}"/>
                </a:ext>
              </a:extLst>
            </p:cNvPr>
            <p:cNvSpPr/>
            <p:nvPr/>
          </p:nvSpPr>
          <p:spPr>
            <a:xfrm>
              <a:off x="7137969" y="3563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1" name="手繪多邊形: 圖案 34">
              <a:extLst>
                <a:ext uri="{FF2B5EF4-FFF2-40B4-BE49-F238E27FC236}">
                  <a16:creationId xmlns:a16="http://schemas.microsoft.com/office/drawing/2014/main" id="{74660F63-E682-4783-A8CB-573ADCAADCD3}"/>
                </a:ext>
              </a:extLst>
            </p:cNvPr>
            <p:cNvSpPr/>
            <p:nvPr/>
          </p:nvSpPr>
          <p:spPr>
            <a:xfrm>
              <a:off x="7004094" y="3327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2" name="手繪多邊形: 圖案 35">
              <a:extLst>
                <a:ext uri="{FF2B5EF4-FFF2-40B4-BE49-F238E27FC236}">
                  <a16:creationId xmlns:a16="http://schemas.microsoft.com/office/drawing/2014/main" id="{75BE6876-303E-4CB0-8FD7-18AACEEED97F}"/>
                </a:ext>
              </a:extLst>
            </p:cNvPr>
            <p:cNvSpPr/>
            <p:nvPr/>
          </p:nvSpPr>
          <p:spPr>
            <a:xfrm>
              <a:off x="7004094" y="3429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3" name="手繪多邊形: 圖案 36">
              <a:extLst>
                <a:ext uri="{FF2B5EF4-FFF2-40B4-BE49-F238E27FC236}">
                  <a16:creationId xmlns:a16="http://schemas.microsoft.com/office/drawing/2014/main" id="{A8EE3FDD-0CA1-433F-A7BC-952EE581A256}"/>
                </a:ext>
              </a:extLst>
            </p:cNvPr>
            <p:cNvSpPr/>
            <p:nvPr/>
          </p:nvSpPr>
          <p:spPr>
            <a:xfrm>
              <a:off x="7004094" y="3531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4" name="手繪多邊形: 圖案 37">
              <a:extLst>
                <a:ext uri="{FF2B5EF4-FFF2-40B4-BE49-F238E27FC236}">
                  <a16:creationId xmlns:a16="http://schemas.microsoft.com/office/drawing/2014/main" id="{6BE57355-FEE1-4438-8274-602FCFF52F15}"/>
                </a:ext>
              </a:extLst>
            </p:cNvPr>
            <p:cNvSpPr/>
            <p:nvPr/>
          </p:nvSpPr>
          <p:spPr>
            <a:xfrm>
              <a:off x="7004094" y="3632207"/>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5" name="手繪多邊形: 圖案 38">
              <a:extLst>
                <a:ext uri="{FF2B5EF4-FFF2-40B4-BE49-F238E27FC236}">
                  <a16:creationId xmlns:a16="http://schemas.microsoft.com/office/drawing/2014/main" id="{66A53F78-67B3-4789-9E9E-0C5FF865D80E}"/>
                </a:ext>
              </a:extLst>
            </p:cNvPr>
            <p:cNvSpPr/>
            <p:nvPr/>
          </p:nvSpPr>
          <p:spPr>
            <a:xfrm>
              <a:off x="5242060" y="4226950"/>
              <a:ext cx="439875" cy="439875"/>
            </a:xfrm>
            <a:custGeom>
              <a:avLst/>
              <a:gdLst>
                <a:gd name="connsiteX0" fmla="*/ 398438 w 439875"/>
                <a:gd name="connsiteY0" fmla="*/ 385688 h 439875"/>
                <a:gd name="connsiteX1" fmla="*/ 385688 w 439875"/>
                <a:gd name="connsiteY1" fmla="*/ 398438 h 439875"/>
                <a:gd name="connsiteX2" fmla="*/ 372938 w 439875"/>
                <a:gd name="connsiteY2" fmla="*/ 385688 h 439875"/>
                <a:gd name="connsiteX3" fmla="*/ 372938 w 439875"/>
                <a:gd name="connsiteY3" fmla="*/ 79688 h 439875"/>
                <a:gd name="connsiteX4" fmla="*/ 398438 w 439875"/>
                <a:gd name="connsiteY4" fmla="*/ 79688 h 439875"/>
                <a:gd name="connsiteX5" fmla="*/ 398438 w 439875"/>
                <a:gd name="connsiteY5" fmla="*/ 385688 h 439875"/>
                <a:gd name="connsiteX6" fmla="*/ 54188 w 439875"/>
                <a:gd name="connsiteY6" fmla="*/ 398438 h 439875"/>
                <a:gd name="connsiteX7" fmla="*/ 41438 w 439875"/>
                <a:gd name="connsiteY7" fmla="*/ 385688 h 439875"/>
                <a:gd name="connsiteX8" fmla="*/ 41438 w 439875"/>
                <a:gd name="connsiteY8" fmla="*/ 41438 h 439875"/>
                <a:gd name="connsiteX9" fmla="*/ 334688 w 439875"/>
                <a:gd name="connsiteY9" fmla="*/ 41438 h 439875"/>
                <a:gd name="connsiteX10" fmla="*/ 334688 w 439875"/>
                <a:gd name="connsiteY10" fmla="*/ 385688 h 439875"/>
                <a:gd name="connsiteX11" fmla="*/ 336600 w 439875"/>
                <a:gd name="connsiteY11" fmla="*/ 398438 h 439875"/>
                <a:gd name="connsiteX12" fmla="*/ 54188 w 439875"/>
                <a:gd name="connsiteY12" fmla="*/ 398438 h 439875"/>
                <a:gd name="connsiteX13" fmla="*/ 372938 w 439875"/>
                <a:gd name="connsiteY13" fmla="*/ 41438 h 439875"/>
                <a:gd name="connsiteX14" fmla="*/ 372938 w 439875"/>
                <a:gd name="connsiteY14" fmla="*/ 3188 h 439875"/>
                <a:gd name="connsiteX15" fmla="*/ 3188 w 439875"/>
                <a:gd name="connsiteY15" fmla="*/ 3188 h 439875"/>
                <a:gd name="connsiteX16" fmla="*/ 3188 w 439875"/>
                <a:gd name="connsiteY16" fmla="*/ 385688 h 439875"/>
                <a:gd name="connsiteX17" fmla="*/ 54188 w 439875"/>
                <a:gd name="connsiteY17" fmla="*/ 436688 h 439875"/>
                <a:gd name="connsiteX18" fmla="*/ 385688 w 439875"/>
                <a:gd name="connsiteY18" fmla="*/ 436688 h 439875"/>
                <a:gd name="connsiteX19" fmla="*/ 436688 w 439875"/>
                <a:gd name="connsiteY19" fmla="*/ 385688 h 439875"/>
                <a:gd name="connsiteX20" fmla="*/ 436688 w 439875"/>
                <a:gd name="connsiteY20" fmla="*/ 41438 h 439875"/>
                <a:gd name="connsiteX21" fmla="*/ 372938 w 439875"/>
                <a:gd name="connsiteY21" fmla="*/ 41438 h 43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9875" h="439875">
                  <a:moveTo>
                    <a:pt x="398438" y="385688"/>
                  </a:moveTo>
                  <a:cubicBezTo>
                    <a:pt x="398438" y="392700"/>
                    <a:pt x="392700" y="398438"/>
                    <a:pt x="385688" y="398438"/>
                  </a:cubicBezTo>
                  <a:cubicBezTo>
                    <a:pt x="378675" y="398438"/>
                    <a:pt x="372938" y="392700"/>
                    <a:pt x="372938" y="385688"/>
                  </a:cubicBezTo>
                  <a:lnTo>
                    <a:pt x="372938" y="79688"/>
                  </a:lnTo>
                  <a:lnTo>
                    <a:pt x="398438" y="79688"/>
                  </a:lnTo>
                  <a:lnTo>
                    <a:pt x="398438" y="385688"/>
                  </a:lnTo>
                  <a:close/>
                  <a:moveTo>
                    <a:pt x="54188" y="398438"/>
                  </a:moveTo>
                  <a:cubicBezTo>
                    <a:pt x="47175" y="398438"/>
                    <a:pt x="41438" y="392700"/>
                    <a:pt x="41438" y="385688"/>
                  </a:cubicBezTo>
                  <a:lnTo>
                    <a:pt x="41438" y="41438"/>
                  </a:lnTo>
                  <a:lnTo>
                    <a:pt x="334688" y="41438"/>
                  </a:lnTo>
                  <a:lnTo>
                    <a:pt x="334688" y="385688"/>
                  </a:lnTo>
                  <a:cubicBezTo>
                    <a:pt x="334688" y="390150"/>
                    <a:pt x="335325" y="394613"/>
                    <a:pt x="336600" y="398438"/>
                  </a:cubicBezTo>
                  <a:lnTo>
                    <a:pt x="54188" y="398438"/>
                  </a:lnTo>
                  <a:close/>
                  <a:moveTo>
                    <a:pt x="372938" y="41438"/>
                  </a:moveTo>
                  <a:lnTo>
                    <a:pt x="372938" y="3188"/>
                  </a:lnTo>
                  <a:lnTo>
                    <a:pt x="3188" y="3188"/>
                  </a:lnTo>
                  <a:lnTo>
                    <a:pt x="3188" y="385688"/>
                  </a:lnTo>
                  <a:cubicBezTo>
                    <a:pt x="3188" y="413738"/>
                    <a:pt x="26138" y="436688"/>
                    <a:pt x="54188" y="436688"/>
                  </a:cubicBezTo>
                  <a:lnTo>
                    <a:pt x="385688" y="436688"/>
                  </a:lnTo>
                  <a:cubicBezTo>
                    <a:pt x="413738" y="436688"/>
                    <a:pt x="436688" y="413738"/>
                    <a:pt x="436688" y="385688"/>
                  </a:cubicBezTo>
                  <a:lnTo>
                    <a:pt x="436688" y="41438"/>
                  </a:lnTo>
                  <a:lnTo>
                    <a:pt x="372938" y="4143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6" name="手繪多邊形: 圖案 39">
              <a:extLst>
                <a:ext uri="{FF2B5EF4-FFF2-40B4-BE49-F238E27FC236}">
                  <a16:creationId xmlns:a16="http://schemas.microsoft.com/office/drawing/2014/main" id="{4CE8A74C-7A43-4FE6-A7E0-B0B7DBB9968D}"/>
                </a:ext>
              </a:extLst>
            </p:cNvPr>
            <p:cNvSpPr/>
            <p:nvPr/>
          </p:nvSpPr>
          <p:spPr>
            <a:xfrm>
              <a:off x="5305810" y="4303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7" name="手繪多邊形: 圖案 40">
              <a:extLst>
                <a:ext uri="{FF2B5EF4-FFF2-40B4-BE49-F238E27FC236}">
                  <a16:creationId xmlns:a16="http://schemas.microsoft.com/office/drawing/2014/main" id="{105AE5C5-D0B1-4D85-9403-3F03266E4E0F}"/>
                </a:ext>
              </a:extLst>
            </p:cNvPr>
            <p:cNvSpPr/>
            <p:nvPr/>
          </p:nvSpPr>
          <p:spPr>
            <a:xfrm>
              <a:off x="5439685" y="4354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8" name="手繪多邊形: 圖案 41">
              <a:extLst>
                <a:ext uri="{FF2B5EF4-FFF2-40B4-BE49-F238E27FC236}">
                  <a16:creationId xmlns:a16="http://schemas.microsoft.com/office/drawing/2014/main" id="{A87585DC-18DF-4F8F-8146-8AE7CB140D9E}"/>
                </a:ext>
              </a:extLst>
            </p:cNvPr>
            <p:cNvSpPr/>
            <p:nvPr/>
          </p:nvSpPr>
          <p:spPr>
            <a:xfrm>
              <a:off x="5439685" y="4405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9" name="手繪多邊形: 圖案 42">
              <a:extLst>
                <a:ext uri="{FF2B5EF4-FFF2-40B4-BE49-F238E27FC236}">
                  <a16:creationId xmlns:a16="http://schemas.microsoft.com/office/drawing/2014/main" id="{0276DC33-3D0C-4DDC-A17D-17B98863FE14}"/>
                </a:ext>
              </a:extLst>
            </p:cNvPr>
            <p:cNvSpPr/>
            <p:nvPr/>
          </p:nvSpPr>
          <p:spPr>
            <a:xfrm>
              <a:off x="5305810" y="4354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0" name="手繪多邊形: 圖案 43">
              <a:extLst>
                <a:ext uri="{FF2B5EF4-FFF2-40B4-BE49-F238E27FC236}">
                  <a16:creationId xmlns:a16="http://schemas.microsoft.com/office/drawing/2014/main" id="{B7CE9834-A112-4836-ADA9-A4244E9F32C2}"/>
                </a:ext>
              </a:extLst>
            </p:cNvPr>
            <p:cNvSpPr/>
            <p:nvPr/>
          </p:nvSpPr>
          <p:spPr>
            <a:xfrm>
              <a:off x="5305810" y="4456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1" name="手繪多邊形: 圖案 44">
              <a:extLst>
                <a:ext uri="{FF2B5EF4-FFF2-40B4-BE49-F238E27FC236}">
                  <a16:creationId xmlns:a16="http://schemas.microsoft.com/office/drawing/2014/main" id="{06FF473B-980D-4389-8D04-275207ABE465}"/>
                </a:ext>
              </a:extLst>
            </p:cNvPr>
            <p:cNvSpPr/>
            <p:nvPr/>
          </p:nvSpPr>
          <p:spPr>
            <a:xfrm>
              <a:off x="5439685" y="4507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2" name="手繪多邊形: 圖案 45">
              <a:extLst>
                <a:ext uri="{FF2B5EF4-FFF2-40B4-BE49-F238E27FC236}">
                  <a16:creationId xmlns:a16="http://schemas.microsoft.com/office/drawing/2014/main" id="{0EB24411-BE77-4060-BC50-AD601AA0A6BA}"/>
                </a:ext>
              </a:extLst>
            </p:cNvPr>
            <p:cNvSpPr/>
            <p:nvPr/>
          </p:nvSpPr>
          <p:spPr>
            <a:xfrm>
              <a:off x="5305810" y="4507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3" name="手繪多邊形: 圖案 46">
              <a:extLst>
                <a:ext uri="{FF2B5EF4-FFF2-40B4-BE49-F238E27FC236}">
                  <a16:creationId xmlns:a16="http://schemas.microsoft.com/office/drawing/2014/main" id="{1AF701A1-854C-4CC6-B82C-6EFECD332766}"/>
                </a:ext>
              </a:extLst>
            </p:cNvPr>
            <p:cNvSpPr/>
            <p:nvPr/>
          </p:nvSpPr>
          <p:spPr>
            <a:xfrm>
              <a:off x="5305810" y="4558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4" name="手繪多邊形: 圖案 47">
              <a:extLst>
                <a:ext uri="{FF2B5EF4-FFF2-40B4-BE49-F238E27FC236}">
                  <a16:creationId xmlns:a16="http://schemas.microsoft.com/office/drawing/2014/main" id="{85A48071-740C-44F7-8284-717931AF151A}"/>
                </a:ext>
              </a:extLst>
            </p:cNvPr>
            <p:cNvSpPr/>
            <p:nvPr/>
          </p:nvSpPr>
          <p:spPr>
            <a:xfrm>
              <a:off x="6427452" y="2195151"/>
              <a:ext cx="516375" cy="427125"/>
            </a:xfrm>
            <a:custGeom>
              <a:avLst/>
              <a:gdLst>
                <a:gd name="connsiteX0" fmla="*/ 258188 w 516375"/>
                <a:gd name="connsiteY0" fmla="*/ 372938 h 427125"/>
                <a:gd name="connsiteX1" fmla="*/ 143438 w 516375"/>
                <a:gd name="connsiteY1" fmla="*/ 258188 h 427125"/>
                <a:gd name="connsiteX2" fmla="*/ 258188 w 516375"/>
                <a:gd name="connsiteY2" fmla="*/ 143438 h 427125"/>
                <a:gd name="connsiteX3" fmla="*/ 372938 w 516375"/>
                <a:gd name="connsiteY3" fmla="*/ 258188 h 427125"/>
                <a:gd name="connsiteX4" fmla="*/ 258188 w 516375"/>
                <a:gd name="connsiteY4" fmla="*/ 372938 h 427125"/>
                <a:gd name="connsiteX5" fmla="*/ 130688 w 516375"/>
                <a:gd name="connsiteY5" fmla="*/ 168938 h 427125"/>
                <a:gd name="connsiteX6" fmla="*/ 54188 w 516375"/>
                <a:gd name="connsiteY6" fmla="*/ 168938 h 427125"/>
                <a:gd name="connsiteX7" fmla="*/ 54188 w 516375"/>
                <a:gd name="connsiteY7" fmla="*/ 117938 h 427125"/>
                <a:gd name="connsiteX8" fmla="*/ 130688 w 516375"/>
                <a:gd name="connsiteY8" fmla="*/ 117938 h 427125"/>
                <a:gd name="connsiteX9" fmla="*/ 130688 w 516375"/>
                <a:gd name="connsiteY9" fmla="*/ 168938 h 427125"/>
                <a:gd name="connsiteX10" fmla="*/ 487688 w 516375"/>
                <a:gd name="connsiteY10" fmla="*/ 66938 h 427125"/>
                <a:gd name="connsiteX11" fmla="*/ 360188 w 516375"/>
                <a:gd name="connsiteY11" fmla="*/ 66938 h 427125"/>
                <a:gd name="connsiteX12" fmla="*/ 321938 w 516375"/>
                <a:gd name="connsiteY12" fmla="*/ 3188 h 427125"/>
                <a:gd name="connsiteX13" fmla="*/ 194438 w 516375"/>
                <a:gd name="connsiteY13" fmla="*/ 3188 h 427125"/>
                <a:gd name="connsiteX14" fmla="*/ 156188 w 516375"/>
                <a:gd name="connsiteY14" fmla="*/ 66938 h 427125"/>
                <a:gd name="connsiteX15" fmla="*/ 28688 w 516375"/>
                <a:gd name="connsiteY15" fmla="*/ 66938 h 427125"/>
                <a:gd name="connsiteX16" fmla="*/ 3188 w 516375"/>
                <a:gd name="connsiteY16" fmla="*/ 92438 h 427125"/>
                <a:gd name="connsiteX17" fmla="*/ 3188 w 516375"/>
                <a:gd name="connsiteY17" fmla="*/ 398438 h 427125"/>
                <a:gd name="connsiteX18" fmla="*/ 28688 w 516375"/>
                <a:gd name="connsiteY18" fmla="*/ 423938 h 427125"/>
                <a:gd name="connsiteX19" fmla="*/ 487688 w 516375"/>
                <a:gd name="connsiteY19" fmla="*/ 423938 h 427125"/>
                <a:gd name="connsiteX20" fmla="*/ 513188 w 516375"/>
                <a:gd name="connsiteY20" fmla="*/ 398438 h 427125"/>
                <a:gd name="connsiteX21" fmla="*/ 513188 w 516375"/>
                <a:gd name="connsiteY21" fmla="*/ 92438 h 427125"/>
                <a:gd name="connsiteX22" fmla="*/ 487688 w 516375"/>
                <a:gd name="connsiteY22" fmla="*/ 66938 h 42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16375" h="427125">
                  <a:moveTo>
                    <a:pt x="258188" y="372938"/>
                  </a:moveTo>
                  <a:cubicBezTo>
                    <a:pt x="194438" y="372938"/>
                    <a:pt x="143438" y="321938"/>
                    <a:pt x="143438" y="258188"/>
                  </a:cubicBezTo>
                  <a:cubicBezTo>
                    <a:pt x="143438" y="194438"/>
                    <a:pt x="194438" y="143438"/>
                    <a:pt x="258188" y="143438"/>
                  </a:cubicBezTo>
                  <a:cubicBezTo>
                    <a:pt x="321938" y="143438"/>
                    <a:pt x="372938" y="194438"/>
                    <a:pt x="372938" y="258188"/>
                  </a:cubicBezTo>
                  <a:cubicBezTo>
                    <a:pt x="372938" y="321938"/>
                    <a:pt x="321938" y="372938"/>
                    <a:pt x="258188" y="372938"/>
                  </a:cubicBezTo>
                  <a:close/>
                  <a:moveTo>
                    <a:pt x="130688" y="168938"/>
                  </a:moveTo>
                  <a:lnTo>
                    <a:pt x="54188" y="168938"/>
                  </a:lnTo>
                  <a:lnTo>
                    <a:pt x="54188" y="117938"/>
                  </a:lnTo>
                  <a:lnTo>
                    <a:pt x="130688" y="117938"/>
                  </a:lnTo>
                  <a:lnTo>
                    <a:pt x="130688" y="168938"/>
                  </a:lnTo>
                  <a:close/>
                  <a:moveTo>
                    <a:pt x="487688" y="66938"/>
                  </a:moveTo>
                  <a:lnTo>
                    <a:pt x="360188" y="66938"/>
                  </a:lnTo>
                  <a:lnTo>
                    <a:pt x="321938" y="3188"/>
                  </a:lnTo>
                  <a:lnTo>
                    <a:pt x="194438" y="3188"/>
                  </a:lnTo>
                  <a:lnTo>
                    <a:pt x="156188" y="66938"/>
                  </a:lnTo>
                  <a:lnTo>
                    <a:pt x="28688" y="66938"/>
                  </a:lnTo>
                  <a:cubicBezTo>
                    <a:pt x="14663" y="66938"/>
                    <a:pt x="3188" y="78412"/>
                    <a:pt x="3188" y="92438"/>
                  </a:cubicBezTo>
                  <a:lnTo>
                    <a:pt x="3188" y="398438"/>
                  </a:lnTo>
                  <a:cubicBezTo>
                    <a:pt x="3188" y="412462"/>
                    <a:pt x="14663" y="423938"/>
                    <a:pt x="28688" y="423938"/>
                  </a:cubicBezTo>
                  <a:lnTo>
                    <a:pt x="487688" y="423938"/>
                  </a:lnTo>
                  <a:cubicBezTo>
                    <a:pt x="501712" y="423938"/>
                    <a:pt x="513188" y="412462"/>
                    <a:pt x="513188" y="398438"/>
                  </a:cubicBezTo>
                  <a:lnTo>
                    <a:pt x="513188" y="92438"/>
                  </a:lnTo>
                  <a:cubicBezTo>
                    <a:pt x="513188" y="78412"/>
                    <a:pt x="501712" y="66938"/>
                    <a:pt x="487688" y="6693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5" name="手繪多邊形: 圖案 48">
              <a:extLst>
                <a:ext uri="{FF2B5EF4-FFF2-40B4-BE49-F238E27FC236}">
                  <a16:creationId xmlns:a16="http://schemas.microsoft.com/office/drawing/2014/main" id="{457CB565-EC43-43CE-8E51-39A4883354C2}"/>
                </a:ext>
              </a:extLst>
            </p:cNvPr>
            <p:cNvSpPr/>
            <p:nvPr/>
          </p:nvSpPr>
          <p:spPr>
            <a:xfrm>
              <a:off x="6593202" y="2360901"/>
              <a:ext cx="184875" cy="184875"/>
            </a:xfrm>
            <a:custGeom>
              <a:avLst/>
              <a:gdLst>
                <a:gd name="connsiteX0" fmla="*/ 92438 w 184875"/>
                <a:gd name="connsiteY0" fmla="*/ 28688 h 184875"/>
                <a:gd name="connsiteX1" fmla="*/ 28688 w 184875"/>
                <a:gd name="connsiteY1" fmla="*/ 92438 h 184875"/>
                <a:gd name="connsiteX2" fmla="*/ 92438 w 184875"/>
                <a:gd name="connsiteY2" fmla="*/ 156188 h 184875"/>
                <a:gd name="connsiteX3" fmla="*/ 156188 w 184875"/>
                <a:gd name="connsiteY3" fmla="*/ 92438 h 184875"/>
                <a:gd name="connsiteX4" fmla="*/ 92438 w 184875"/>
                <a:gd name="connsiteY4" fmla="*/ 28688 h 184875"/>
                <a:gd name="connsiteX5" fmla="*/ 92438 w 184875"/>
                <a:gd name="connsiteY5" fmla="*/ 181688 h 184875"/>
                <a:gd name="connsiteX6" fmla="*/ 3188 w 184875"/>
                <a:gd name="connsiteY6" fmla="*/ 92438 h 184875"/>
                <a:gd name="connsiteX7" fmla="*/ 92438 w 184875"/>
                <a:gd name="connsiteY7" fmla="*/ 3188 h 184875"/>
                <a:gd name="connsiteX8" fmla="*/ 181688 w 184875"/>
                <a:gd name="connsiteY8" fmla="*/ 92438 h 184875"/>
                <a:gd name="connsiteX9" fmla="*/ 92438 w 184875"/>
                <a:gd name="connsiteY9" fmla="*/ 181688 h 18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875" h="184875">
                  <a:moveTo>
                    <a:pt x="92438" y="28688"/>
                  </a:moveTo>
                  <a:cubicBezTo>
                    <a:pt x="56738" y="28688"/>
                    <a:pt x="28688" y="56738"/>
                    <a:pt x="28688" y="92438"/>
                  </a:cubicBezTo>
                  <a:cubicBezTo>
                    <a:pt x="28688" y="128137"/>
                    <a:pt x="56738" y="156188"/>
                    <a:pt x="92438" y="156188"/>
                  </a:cubicBezTo>
                  <a:cubicBezTo>
                    <a:pt x="128137" y="156188"/>
                    <a:pt x="156188" y="128137"/>
                    <a:pt x="156188" y="92438"/>
                  </a:cubicBezTo>
                  <a:cubicBezTo>
                    <a:pt x="156188" y="56738"/>
                    <a:pt x="128137" y="28688"/>
                    <a:pt x="92438" y="28688"/>
                  </a:cubicBezTo>
                  <a:close/>
                  <a:moveTo>
                    <a:pt x="92438" y="181688"/>
                  </a:moveTo>
                  <a:cubicBezTo>
                    <a:pt x="42713" y="181688"/>
                    <a:pt x="3188" y="142163"/>
                    <a:pt x="3188" y="92438"/>
                  </a:cubicBezTo>
                  <a:cubicBezTo>
                    <a:pt x="3188" y="42713"/>
                    <a:pt x="42713" y="3188"/>
                    <a:pt x="92438" y="3188"/>
                  </a:cubicBezTo>
                  <a:cubicBezTo>
                    <a:pt x="142163" y="3188"/>
                    <a:pt x="181688" y="42713"/>
                    <a:pt x="181688" y="92438"/>
                  </a:cubicBezTo>
                  <a:cubicBezTo>
                    <a:pt x="181688" y="142163"/>
                    <a:pt x="142163" y="181688"/>
                    <a:pt x="92438" y="18168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0937 -3.7037E-6 L -0.3809 0.38727 " pathEditMode="relative" rAng="0" ptsTypes="AA">
                                      <p:cBhvr>
                                        <p:cTn id="6" dur="2000" fill="hold"/>
                                        <p:tgtEl>
                                          <p:spTgt spid="8"/>
                                        </p:tgtEl>
                                        <p:attrNameLst>
                                          <p:attrName>ppt_x</p:attrName>
                                          <p:attrName>ppt_y</p:attrName>
                                        </p:attrNameLst>
                                      </p:cBhvr>
                                      <p:rCtr x="-18576" y="19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(page1)</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5" name="矩形 4"/>
          <p:cNvSpPr/>
          <p:nvPr/>
        </p:nvSpPr>
        <p:spPr>
          <a:xfrm>
            <a:off x="2551098" y="1225528"/>
            <a:ext cx="5857900" cy="4801314"/>
          </a:xfrm>
          <a:prstGeom prst="rect">
            <a:avLst/>
          </a:prstGeom>
        </p:spPr>
        <p:txBody>
          <a:bodyPr wrap="square">
            <a:spAutoFit/>
          </a:bodyPr>
          <a:lstStyle/>
          <a:p>
            <a:pPr algn="just"/>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終於結業了！」歡呼聲</a:t>
            </a:r>
            <a:r>
              <a:rPr lang="zh-TW" altLang="en-US" dirty="0" smtClean="0">
                <a:latin typeface="微軟正黑體" pitchFamily="34" charset="-120"/>
                <a:ea typeface="微軟正黑體" pitchFamily="34" charset="-120"/>
              </a:rPr>
              <a:t>在廉政署「</a:t>
            </a:r>
            <a:r>
              <a:rPr lang="zh-TW" altLang="en-US" dirty="0">
                <a:latin typeface="微軟正黑體" pitchFamily="34" charset="-120"/>
                <a:ea typeface="微軟正黑體" pitchFamily="34" charset="-120"/>
              </a:rPr>
              <a:t>廉政研習中心」此起彼落，到處充滿著喜悅和興奮的情緒。今年高考三級廉政類科錄取人員已經訓練期滿，小玲和一群同期同學在研習中心的操場上聊天說笑，想像著未來在分發機關，可以大展身手一番</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algn="just"/>
            <a:r>
              <a:rPr lang="zh-TW" altLang="en-US" dirty="0" smtClean="0">
                <a:latin typeface="微軟正黑體" pitchFamily="34" charset="-120"/>
                <a:ea typeface="微軟正黑體" pitchFamily="34" charset="-120"/>
              </a:rPr>
              <a:t>    大學</a:t>
            </a:r>
            <a:r>
              <a:rPr lang="zh-TW" altLang="en-US" dirty="0">
                <a:latin typeface="微軟正黑體" pitchFamily="34" charset="-120"/>
                <a:ea typeface="微軟正黑體" pitchFamily="34" charset="-120"/>
              </a:rPr>
              <a:t>畢業後，隨即幸運錄取的小玲，即將面臨職場上許多未知的新考驗。她任職的單位在某市政府環保局政風室，憑著一股熱情，不到一個月的時間，就相當熟悉各種污染防治、噪音管制和資源回收等業務， 加上有著真誠和善良的特質，除工作表現受肯定外，和其他單位的同仁也保持融洽的關係</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algn="just"/>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小玲！妳來幫忙趙姐的清潔隊員甄選計畫好嗎？」這天，人事室的趙姐來到政風室：「妳也知道，為了</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性別主流化</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的政策，每個任務編組的成員，女生人數至少都要占三分之一，而且妳是法律系畢業的，大家都很相信妳的能力，如果可以加入，我們今年</a:t>
            </a:r>
            <a:r>
              <a:rPr lang="en-US" altLang="zh-TW" dirty="0">
                <a:latin typeface="微軟正黑體" pitchFamily="34" charset="-120"/>
                <a:ea typeface="微軟正黑體" pitchFamily="34" charset="-120"/>
              </a:rPr>
              <a:t>7</a:t>
            </a:r>
            <a:r>
              <a:rPr lang="zh-TW" altLang="en-US" dirty="0">
                <a:latin typeface="微軟正黑體" pitchFamily="34" charset="-120"/>
                <a:ea typeface="微軟正黑體" pitchFamily="34" charset="-120"/>
              </a:rPr>
              <a:t>月的考試一定會圓滿成功！</a:t>
            </a:r>
            <a:r>
              <a:rPr lang="zh-TW" altLang="en-US"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14</a:t>
            </a:r>
            <a:endParaRPr lang="zh-TW" altLang="en-US" dirty="0"/>
          </a:p>
        </p:txBody>
      </p:sp>
      <p:grpSp>
        <p:nvGrpSpPr>
          <p:cNvPr id="2" name="群組 1"/>
          <p:cNvGrpSpPr/>
          <p:nvPr/>
        </p:nvGrpSpPr>
        <p:grpSpPr>
          <a:xfrm>
            <a:off x="-941172" y="4698750"/>
            <a:ext cx="7817428" cy="2982754"/>
            <a:chOff x="-941172" y="4698750"/>
            <a:chExt cx="7817428" cy="2982754"/>
          </a:xfrm>
        </p:grpSpPr>
        <p:sp>
          <p:nvSpPr>
            <p:cNvPr id="9"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0"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1" name="文字方塊 10"/>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a:t>
            </a:r>
            <a:r>
              <a:rPr lang="en-US" altLang="zh-TW" sz="2000" b="1" dirty="0" smtClean="0">
                <a:solidFill>
                  <a:schemeClr val="accent4">
                    <a:lumMod val="50000"/>
                  </a:schemeClr>
                </a:solidFill>
                <a:latin typeface="微軟正黑體" pitchFamily="34" charset="-120"/>
                <a:ea typeface="微軟正黑體" pitchFamily="34" charset="-120"/>
              </a:rPr>
              <a:t>page2)</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5" name="矩形 4"/>
          <p:cNvSpPr/>
          <p:nvPr/>
        </p:nvSpPr>
        <p:spPr>
          <a:xfrm>
            <a:off x="2551098" y="1250928"/>
            <a:ext cx="5857900" cy="4524315"/>
          </a:xfrm>
          <a:prstGeom prst="rect">
            <a:avLst/>
          </a:prstGeom>
        </p:spPr>
        <p:txBody>
          <a:bodyPr wrap="square">
            <a:spAutoFit/>
          </a:bodyPr>
          <a:lstStyle/>
          <a:p>
            <a:pPr algn="just"/>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indent="266700" algn="just"/>
            <a:r>
              <a:rPr lang="zh-TW" altLang="en-US" dirty="0" smtClean="0">
                <a:latin typeface="微軟正黑體" pitchFamily="34" charset="-120"/>
                <a:ea typeface="微軟正黑體" pitchFamily="34" charset="-120"/>
              </a:rPr>
              <a:t>「</a:t>
            </a:r>
            <a:r>
              <a:rPr lang="zh-TW" altLang="en-US" dirty="0">
                <a:latin typeface="微軟正黑體" pitchFamily="34" charset="-120"/>
                <a:ea typeface="微軟正黑體" pitchFamily="34" charset="-120"/>
              </a:rPr>
              <a:t>這是個能深入瞭解業務運作的好機會呢！」小玲心想，於是欣喜地答應了。</a:t>
            </a:r>
            <a:endParaRPr lang="en-US" altLang="zh-TW" dirty="0">
              <a:latin typeface="微軟正黑體" pitchFamily="34" charset="-120"/>
              <a:ea typeface="微軟正黑體" pitchFamily="34" charset="-120"/>
            </a:endParaRPr>
          </a:p>
          <a:p>
            <a:pPr algn="just"/>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人事室提出的甄選計畫，包含「體能測驗」和「筆試」兩大部分， 其中，「體能測驗」占總成績百分之七十，又分為「揹</a:t>
            </a:r>
            <a:r>
              <a:rPr lang="en-US" altLang="zh-TW" dirty="0">
                <a:latin typeface="微軟正黑體" pitchFamily="34" charset="-120"/>
                <a:ea typeface="微軟正黑體" pitchFamily="34" charset="-120"/>
              </a:rPr>
              <a:t>15</a:t>
            </a:r>
            <a:r>
              <a:rPr lang="zh-TW" altLang="en-US" dirty="0">
                <a:latin typeface="微軟正黑體" pitchFamily="34" charset="-120"/>
                <a:ea typeface="微軟正黑體" pitchFamily="34" charset="-120"/>
              </a:rPr>
              <a:t>公斤沙袋跑步</a:t>
            </a:r>
            <a:r>
              <a:rPr lang="en-US" altLang="zh-TW" dirty="0">
                <a:latin typeface="微軟正黑體" pitchFamily="34" charset="-120"/>
                <a:ea typeface="微軟正黑體" pitchFamily="34" charset="-120"/>
              </a:rPr>
              <a:t>50</a:t>
            </a:r>
            <a:r>
              <a:rPr lang="zh-TW" altLang="en-US" dirty="0">
                <a:latin typeface="微軟正黑體" pitchFamily="34" charset="-120"/>
                <a:ea typeface="微軟正黑體" pitchFamily="34" charset="-120"/>
              </a:rPr>
              <a:t>公尺」及「折返跑</a:t>
            </a:r>
            <a:r>
              <a:rPr lang="en-US" altLang="zh-TW" dirty="0">
                <a:latin typeface="微軟正黑體" pitchFamily="34" charset="-120"/>
                <a:ea typeface="微軟正黑體" pitchFamily="34" charset="-120"/>
              </a:rPr>
              <a:t>60</a:t>
            </a:r>
            <a:r>
              <a:rPr lang="zh-TW" altLang="en-US" dirty="0">
                <a:latin typeface="微軟正黑體" pitchFamily="34" charset="-120"/>
                <a:ea typeface="微軟正黑體" pitchFamily="34" charset="-120"/>
              </a:rPr>
              <a:t>公尺」，並以完成時間計分，相當不輕鬆，是應考人絕不能掉以輕心的項目</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algn="just"/>
            <a:r>
              <a:rPr lang="zh-TW" altLang="en-US" dirty="0">
                <a:latin typeface="微軟正黑體" pitchFamily="34" charset="-120"/>
                <a:ea typeface="微軟正黑體" pitchFamily="34" charset="-120"/>
              </a:rPr>
              <a:t> </a:t>
            </a:r>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這些考試項目在去年都有辦過，前年也是大同小異，應該不會有什麼問題，請問各位意見？」會議中，趙姐的報告到一段落，大家紛紛點頭，似乎都已經對考試項目和流程瞭若指掌。小玲翻著資料，突然想起在研習中心上過有關性別平等的課，心中產生了疑問</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algn="just"/>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請問一下，女性應考人是和男性應考人一樣，完成這些項目，並且用同樣的標準計分嗎？」沒想到小玲的認真發言，竟遭來一片譏諷嘲笑之聲。</a:t>
            </a: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15</a:t>
            </a:r>
            <a:endParaRPr lang="zh-TW" altLang="en-US" dirty="0"/>
          </a:p>
        </p:txBody>
      </p:sp>
      <p:grpSp>
        <p:nvGrpSpPr>
          <p:cNvPr id="9" name="群組 8"/>
          <p:cNvGrpSpPr/>
          <p:nvPr/>
        </p:nvGrpSpPr>
        <p:grpSpPr>
          <a:xfrm>
            <a:off x="-941172" y="4698750"/>
            <a:ext cx="7817428" cy="2982754"/>
            <a:chOff x="-941172" y="4698750"/>
            <a:chExt cx="7817428" cy="2982754"/>
          </a:xfrm>
        </p:grpSpPr>
        <p:sp>
          <p:nvSpPr>
            <p:cNvPr id="10"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2"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3" name="文字方塊 12"/>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矩形 6"/>
          <p:cNvSpPr/>
          <p:nvPr/>
        </p:nvSpPr>
        <p:spPr>
          <a:xfrm>
            <a:off x="2579674" y="1231880"/>
            <a:ext cx="5786478" cy="3139321"/>
          </a:xfrm>
          <a:prstGeom prst="rect">
            <a:avLst/>
          </a:prstGeom>
        </p:spPr>
        <p:txBody>
          <a:bodyPr wrap="square">
            <a:spAutoFit/>
          </a:bodyPr>
          <a:lstStyle/>
          <a:p>
            <a:pPr algn="just"/>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indent="266700" algn="just"/>
            <a:r>
              <a:rPr lang="zh-TW" altLang="en-US" dirty="0" smtClean="0">
                <a:latin typeface="微軟正黑體" pitchFamily="34" charset="-120"/>
                <a:ea typeface="微軟正黑體" pitchFamily="34" charset="-120"/>
              </a:rPr>
              <a:t>「</a:t>
            </a:r>
            <a:r>
              <a:rPr lang="zh-TW" altLang="en-US" dirty="0">
                <a:latin typeface="微軟正黑體" pitchFamily="34" charset="-120"/>
                <a:ea typeface="微軟正黑體" pitchFamily="34" charset="-120"/>
              </a:rPr>
              <a:t>小玲妹妹，我們十幾年來都是這樣考的喔！」「這就是男女平等啊！」「如果不這樣考，以後工作的時候女生沒力氣，男生會生氣啦！」「對啊！不然你告訴我，到時候該怎麼解決呢？」資深前輩們你一句、我一句，說得小玲啞口無言</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algn="just"/>
            <a:endParaRPr lang="zh-TW" altLang="en-US" dirty="0">
              <a:latin typeface="微軟正黑體" pitchFamily="34" charset="-120"/>
              <a:ea typeface="微軟正黑體" pitchFamily="34" charset="-120"/>
            </a:endParaRPr>
          </a:p>
          <a:p>
            <a:pPr algn="just"/>
            <a:r>
              <a:rPr lang="zh-TW" altLang="en-US" dirty="0" smtClean="0">
                <a:latin typeface="微軟正黑體" pitchFamily="34" charset="-120"/>
                <a:ea typeface="微軟正黑體" pitchFamily="34" charset="-120"/>
              </a:rPr>
              <a:t>    甄選</a:t>
            </a:r>
            <a:r>
              <a:rPr lang="zh-TW" altLang="en-US" dirty="0">
                <a:latin typeface="微軟正黑體" pitchFamily="34" charset="-120"/>
                <a:ea typeface="微軟正黑體" pitchFamily="34" charset="-120"/>
              </a:rPr>
              <a:t>計畫決議通過了，就在炎熱的</a:t>
            </a:r>
            <a:r>
              <a:rPr lang="en-US" altLang="zh-TW" dirty="0">
                <a:latin typeface="微軟正黑體" pitchFamily="34" charset="-120"/>
                <a:ea typeface="微軟正黑體" pitchFamily="34" charset="-120"/>
              </a:rPr>
              <a:t>7</a:t>
            </a:r>
            <a:r>
              <a:rPr lang="zh-TW" altLang="en-US" dirty="0">
                <a:latin typeface="微軟正黑體" pitchFamily="34" charset="-120"/>
                <a:ea typeface="微軟正黑體" pitchFamily="34" charset="-120"/>
              </a:rPr>
              <a:t>月中旬辦理，今年預計有</a:t>
            </a:r>
            <a:r>
              <a:rPr lang="en-US" altLang="zh-TW" dirty="0">
                <a:latin typeface="微軟正黑體" pitchFamily="34" charset="-120"/>
                <a:ea typeface="微軟正黑體" pitchFamily="34" charset="-120"/>
              </a:rPr>
              <a:t>200 </a:t>
            </a:r>
            <a:r>
              <a:rPr lang="zh-TW" altLang="en-US" dirty="0">
                <a:latin typeface="微軟正黑體" pitchFamily="34" charset="-120"/>
                <a:ea typeface="微軟正黑體" pitchFamily="34" charset="-120"/>
              </a:rPr>
              <a:t>名缺額。「考的都一樣，不知道多少女生能夠被錄取</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」小玲皺著眉頭，自言自語地走出會議室，感到十分困惑和茫然。</a:t>
            </a:r>
          </a:p>
        </p:txBody>
      </p:sp>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16</a:t>
            </a:r>
            <a:endParaRPr lang="zh-TW" altLang="en-US" dirty="0"/>
          </a:p>
        </p:txBody>
      </p:sp>
      <p:grpSp>
        <p:nvGrpSpPr>
          <p:cNvPr id="10" name="群組 9"/>
          <p:cNvGrpSpPr/>
          <p:nvPr/>
        </p:nvGrpSpPr>
        <p:grpSpPr>
          <a:xfrm>
            <a:off x="-941172" y="4698750"/>
            <a:ext cx="7817428" cy="2982754"/>
            <a:chOff x="-941172" y="4698750"/>
            <a:chExt cx="7817428" cy="2982754"/>
          </a:xfrm>
        </p:grpSpPr>
        <p:sp>
          <p:nvSpPr>
            <p:cNvPr id="11"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3"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4" name="文字方塊 13"/>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爭點</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5" name="矩形 4"/>
          <p:cNvSpPr/>
          <p:nvPr/>
        </p:nvSpPr>
        <p:spPr>
          <a:xfrm>
            <a:off x="2895588" y="1571612"/>
            <a:ext cx="5462626" cy="990015"/>
          </a:xfrm>
          <a:prstGeom prst="rect">
            <a:avLst/>
          </a:prstGeom>
        </p:spPr>
        <p:txBody>
          <a:bodyPr wrap="square">
            <a:spAutoFit/>
          </a:bodyPr>
          <a:lstStyle/>
          <a:p>
            <a:pPr>
              <a:lnSpc>
                <a:spcPts val="3500"/>
              </a:lnSpc>
            </a:pPr>
            <a:r>
              <a:rPr lang="zh-TW" altLang="en-US" sz="2400" b="1" dirty="0" smtClean="0">
                <a:solidFill>
                  <a:schemeClr val="accent2">
                    <a:lumMod val="75000"/>
                  </a:schemeClr>
                </a:solidFill>
                <a:latin typeface="微軟正黑體" pitchFamily="34" charset="-120"/>
                <a:ea typeface="微軟正黑體" pitchFamily="34" charset="-120"/>
              </a:rPr>
              <a:t>男女適用相同的體能測驗考評標準，</a:t>
            </a:r>
            <a:endParaRPr lang="en-US" altLang="zh-TW" sz="2400" b="1" dirty="0" smtClean="0">
              <a:solidFill>
                <a:schemeClr val="accent2">
                  <a:lumMod val="75000"/>
                </a:schemeClr>
              </a:solidFill>
              <a:latin typeface="微軟正黑體" pitchFamily="34" charset="-120"/>
              <a:ea typeface="微軟正黑體" pitchFamily="34" charset="-120"/>
            </a:endParaRPr>
          </a:p>
          <a:p>
            <a:pPr>
              <a:lnSpc>
                <a:spcPts val="3500"/>
              </a:lnSpc>
            </a:pPr>
            <a:r>
              <a:rPr lang="zh-TW" altLang="en-US" sz="2400" b="1" dirty="0" smtClean="0">
                <a:solidFill>
                  <a:schemeClr val="accent2">
                    <a:lumMod val="75000"/>
                  </a:schemeClr>
                </a:solidFill>
                <a:latin typeface="微軟正黑體" pitchFamily="34" charset="-120"/>
                <a:ea typeface="微軟正黑體" pitchFamily="34" charset="-120"/>
              </a:rPr>
              <a:t>是否違反平等權？ </a:t>
            </a:r>
            <a:endParaRPr lang="zh-TW" altLang="en-US" sz="2400" dirty="0">
              <a:solidFill>
                <a:schemeClr val="accent2">
                  <a:lumMod val="75000"/>
                </a:schemeClr>
              </a:solidFill>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17</a:t>
            </a:r>
            <a:endParaRPr lang="zh-TW" altLang="en-US" dirty="0"/>
          </a:p>
        </p:txBody>
      </p:sp>
      <p:grpSp>
        <p:nvGrpSpPr>
          <p:cNvPr id="8" name="群組 7"/>
          <p:cNvGrpSpPr/>
          <p:nvPr/>
        </p:nvGrpSpPr>
        <p:grpSpPr>
          <a:xfrm>
            <a:off x="-941172" y="4698750"/>
            <a:ext cx="7817428" cy="2982754"/>
            <a:chOff x="-941172" y="4698750"/>
            <a:chExt cx="7817428" cy="2982754"/>
          </a:xfrm>
        </p:grpSpPr>
        <p:sp>
          <p:nvSpPr>
            <p:cNvPr id="10"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2"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3" name="文字方塊 12"/>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矩形 6"/>
          <p:cNvSpPr/>
          <p:nvPr/>
        </p:nvSpPr>
        <p:spPr>
          <a:xfrm>
            <a:off x="2538398" y="939780"/>
            <a:ext cx="6013492" cy="4524315"/>
          </a:xfrm>
          <a:prstGeom prst="rect">
            <a:avLst/>
          </a:prstGeom>
        </p:spPr>
        <p:txBody>
          <a:bodyPr wrap="square">
            <a:spAutoFit/>
          </a:bodyPr>
          <a:lstStyle/>
          <a:p>
            <a:endParaRPr lang="zh-TW" altLang="en-US" dirty="0"/>
          </a:p>
          <a:p>
            <a:pPr algn="just"/>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indent="266700" algn="just"/>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憲法</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第</a:t>
            </a:r>
            <a:r>
              <a:rPr lang="en-US" altLang="en-US" dirty="0" smtClean="0">
                <a:latin typeface="微軟正黑體" pitchFamily="34" charset="-120"/>
                <a:ea typeface="微軟正黑體" pitchFamily="34" charset="-120"/>
              </a:rPr>
              <a:t>7</a:t>
            </a:r>
            <a:r>
              <a:rPr lang="zh-TW" altLang="en-US" dirty="0" smtClean="0">
                <a:latin typeface="微軟正黑體" pitchFamily="34" charset="-120"/>
                <a:ea typeface="微軟正黑體" pitchFamily="34" charset="-120"/>
              </a:rPr>
              <a:t>條平等</a:t>
            </a:r>
            <a:r>
              <a:rPr lang="zh-TW" altLang="en-US" dirty="0">
                <a:latin typeface="微軟正黑體" pitchFamily="34" charset="-120"/>
                <a:ea typeface="微軟正黑體" pitchFamily="34" charset="-120"/>
              </a:rPr>
              <a:t>原則的意義，在於「恣意的禁止」，而且要求</a:t>
            </a:r>
            <a:r>
              <a:rPr lang="zh-TW" altLang="en-US" dirty="0" smtClean="0">
                <a:latin typeface="微軟正黑體" pitchFamily="34" charset="-120"/>
                <a:ea typeface="微軟正黑體" pitchFamily="34" charset="-120"/>
              </a:rPr>
              <a:t>「等者</a:t>
            </a:r>
            <a:r>
              <a:rPr lang="zh-TW" altLang="en-US" dirty="0">
                <a:latin typeface="微軟正黑體" pitchFamily="34" charset="-120"/>
                <a:ea typeface="微軟正黑體" pitchFamily="34" charset="-120"/>
              </a:rPr>
              <a:t>等之，</a:t>
            </a:r>
            <a:r>
              <a:rPr lang="zh-TW" altLang="en-US" dirty="0" smtClean="0">
                <a:latin typeface="微軟正黑體" pitchFamily="34" charset="-120"/>
                <a:ea typeface="微軟正黑體" pitchFamily="34" charset="-120"/>
              </a:rPr>
              <a:t>不等者</a:t>
            </a:r>
            <a:r>
              <a:rPr lang="zh-TW" altLang="en-US" dirty="0">
                <a:latin typeface="微軟正黑體" pitchFamily="34" charset="-120"/>
                <a:ea typeface="微軟正黑體" pitchFamily="34" charset="-120"/>
              </a:rPr>
              <a:t>不等之」，同時不得將與「事物本質」不相關因素納入作為差別待遇的基準。易言之，平等原則並非要求不得差別待遇，而是要求「不得恣意的差別待遇」，如果應該區別對待而未區別，亦屬違反平等原則。男女平等為性別平等的類型之一，性別平等係要求不得因性別因素而有不合事理的差別待遇</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indent="266700" algn="just"/>
            <a:endParaRPr lang="en-US" altLang="zh-TW" dirty="0" smtClean="0">
              <a:latin typeface="微軟正黑體" pitchFamily="34" charset="-120"/>
              <a:ea typeface="微軟正黑體" pitchFamily="34" charset="-120"/>
            </a:endParaRPr>
          </a:p>
          <a:p>
            <a:pPr indent="266700" algn="just"/>
            <a:r>
              <a:rPr lang="en-US" altLang="zh-TW" dirty="0" smtClean="0">
                <a:latin typeface="微軟正黑體" pitchFamily="34" charset="-120"/>
                <a:ea typeface="微軟正黑體" pitchFamily="34" charset="-120"/>
              </a:rPr>
              <a:t>《</a:t>
            </a:r>
            <a:r>
              <a:rPr lang="zh-TW" altLang="en-US" dirty="0">
                <a:latin typeface="微軟正黑體" pitchFamily="34" charset="-120"/>
                <a:ea typeface="微軟正黑體" pitchFamily="34" charset="-120"/>
              </a:rPr>
              <a:t>憲法</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兩人權公約</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及</a:t>
            </a:r>
            <a:r>
              <a:rPr lang="en-US" altLang="zh-TW" dirty="0">
                <a:latin typeface="微軟正黑體" pitchFamily="34" charset="-120"/>
                <a:ea typeface="微軟正黑體" pitchFamily="34" charset="-120"/>
              </a:rPr>
              <a:t>《CEDAW》</a:t>
            </a:r>
            <a:r>
              <a:rPr lang="zh-TW" altLang="en-US" dirty="0">
                <a:latin typeface="微軟正黑體" pitchFamily="34" charset="-120"/>
                <a:ea typeface="微軟正黑體" pitchFamily="34" charset="-120"/>
              </a:rPr>
              <a:t>所保障的平等並非「絕對的平等」，而是必須考慮實際狀況的「相對平等」，因此平等並非以數字、機械的方法衡量。任何人一出生，即有許多「差別」存在，例如種族、性別、家庭環境</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等，為了追求平等，應藉後天的「合理差別待遇」來彌補，以達到實質平等的人權保障</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p:txBody>
      </p:sp>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18</a:t>
            </a:r>
            <a:endParaRPr lang="zh-TW" altLang="en-US" dirty="0"/>
          </a:p>
        </p:txBody>
      </p:sp>
      <p:grpSp>
        <p:nvGrpSpPr>
          <p:cNvPr id="10" name="群組 9"/>
          <p:cNvGrpSpPr/>
          <p:nvPr/>
        </p:nvGrpSpPr>
        <p:grpSpPr>
          <a:xfrm>
            <a:off x="-941172" y="4698750"/>
            <a:ext cx="7817428" cy="2982754"/>
            <a:chOff x="-941172" y="4698750"/>
            <a:chExt cx="7817428" cy="2982754"/>
          </a:xfrm>
        </p:grpSpPr>
        <p:sp>
          <p:nvSpPr>
            <p:cNvPr id="11"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3"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4" name="文字方塊 13"/>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矩形 6"/>
          <p:cNvSpPr/>
          <p:nvPr/>
        </p:nvSpPr>
        <p:spPr>
          <a:xfrm>
            <a:off x="2538398" y="939780"/>
            <a:ext cx="6013492" cy="2031325"/>
          </a:xfrm>
          <a:prstGeom prst="rect">
            <a:avLst/>
          </a:prstGeom>
        </p:spPr>
        <p:txBody>
          <a:bodyPr wrap="square">
            <a:spAutoFit/>
          </a:bodyPr>
          <a:lstStyle/>
          <a:p>
            <a:endParaRPr lang="zh-TW" altLang="en-US" dirty="0"/>
          </a:p>
          <a:p>
            <a:pPr algn="just"/>
            <a:r>
              <a:rPr lang="zh-TW" altLang="en-US" dirty="0" smtClean="0">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indent="266700" algn="just"/>
            <a:r>
              <a:rPr lang="zh-TW" altLang="en-US" dirty="0" smtClean="0">
                <a:latin typeface="微軟正黑體" pitchFamily="34" charset="-120"/>
                <a:ea typeface="微軟正黑體" pitchFamily="34" charset="-120"/>
              </a:rPr>
              <a:t>本</a:t>
            </a:r>
            <a:r>
              <a:rPr lang="zh-TW" altLang="en-US" dirty="0">
                <a:latin typeface="微軟正黑體" pitchFamily="34" charset="-120"/>
                <a:ea typeface="微軟正黑體" pitchFamily="34" charset="-120"/>
              </a:rPr>
              <a:t>案例中，清潔隊員考試無論男女，都得負重</a:t>
            </a:r>
            <a:r>
              <a:rPr lang="en-US" altLang="zh-TW" dirty="0">
                <a:latin typeface="微軟正黑體" pitchFamily="34" charset="-120"/>
                <a:ea typeface="微軟正黑體" pitchFamily="34" charset="-120"/>
              </a:rPr>
              <a:t>15</a:t>
            </a:r>
            <a:r>
              <a:rPr lang="zh-TW" altLang="en-US" dirty="0">
                <a:latin typeface="微軟正黑體" pitchFamily="34" charset="-120"/>
                <a:ea typeface="微軟正黑體" pitchFamily="34" charset="-120"/>
              </a:rPr>
              <a:t>公斤沙包競跑，體能要求「一視同仁」，成為形式上平等，忽視男女先天體能的差異，應該區別對待而未區別，並不符合</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憲法</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兩人權公約</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及</a:t>
            </a:r>
            <a:r>
              <a:rPr lang="en-US" altLang="zh-TW" dirty="0">
                <a:latin typeface="微軟正黑體" pitchFamily="34" charset="-120"/>
                <a:ea typeface="微軟正黑體" pitchFamily="34" charset="-120"/>
              </a:rPr>
              <a:t>《CEDAW》</a:t>
            </a:r>
            <a:r>
              <a:rPr lang="zh-TW" altLang="en-US" dirty="0">
                <a:latin typeface="微軟正黑體" pitchFamily="34" charset="-120"/>
                <a:ea typeface="微軟正黑體" pitchFamily="34" charset="-120"/>
              </a:rPr>
              <a:t>規定之性別平等原則。</a:t>
            </a:r>
          </a:p>
        </p:txBody>
      </p:sp>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19</a:t>
            </a:r>
            <a:endParaRPr lang="zh-TW" altLang="en-US" dirty="0"/>
          </a:p>
        </p:txBody>
      </p:sp>
      <p:grpSp>
        <p:nvGrpSpPr>
          <p:cNvPr id="10" name="群組 9"/>
          <p:cNvGrpSpPr/>
          <p:nvPr/>
        </p:nvGrpSpPr>
        <p:grpSpPr>
          <a:xfrm>
            <a:off x="-941172" y="4698750"/>
            <a:ext cx="7817428" cy="2982754"/>
            <a:chOff x="-941172" y="4698750"/>
            <a:chExt cx="7817428" cy="2982754"/>
          </a:xfrm>
        </p:grpSpPr>
        <p:sp>
          <p:nvSpPr>
            <p:cNvPr id="11"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3"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4" name="文字方塊 13"/>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en-US" altLang="zh-TW" sz="2000" b="1" dirty="0" smtClean="0">
                <a:solidFill>
                  <a:schemeClr val="accent4">
                    <a:lumMod val="50000"/>
                  </a:schemeClr>
                </a:solidFill>
                <a:latin typeface="微軟正黑體" pitchFamily="34" charset="-120"/>
                <a:ea typeface="微軟正黑體" pitchFamily="34" charset="-120"/>
              </a:rPr>
              <a:t/>
            </a:r>
            <a:br>
              <a:rPr lang="en-US" altLang="zh-TW" sz="2000" b="1"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76512" y="1214422"/>
            <a:ext cx="5972188" cy="4801314"/>
          </a:xfrm>
        </p:spPr>
        <p:txBody>
          <a:bodyPr wrap="square">
            <a:spAutoFit/>
          </a:bodyPr>
          <a:lstStyle/>
          <a:p>
            <a:pPr marL="0" indent="266700">
              <a:buNone/>
            </a:pP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公政公約</a:t>
            </a: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en-US" sz="1800" b="1" dirty="0" smtClean="0">
                <a:solidFill>
                  <a:schemeClr val="accent3">
                    <a:lumMod val="75000"/>
                  </a:schemeClr>
                </a:solidFill>
                <a:latin typeface="微軟正黑體" pitchFamily="34" charset="-120"/>
                <a:ea typeface="微軟正黑體" pitchFamily="34" charset="-120"/>
              </a:rPr>
              <a:t>3</a:t>
            </a:r>
            <a:r>
              <a:rPr lang="zh-TW" altLang="en-US" sz="1800" b="1" dirty="0" smtClean="0">
                <a:solidFill>
                  <a:schemeClr val="accent3">
                    <a:lumMod val="75000"/>
                  </a:schemeClr>
                </a:solidFill>
                <a:latin typeface="微軟正黑體" pitchFamily="34" charset="-120"/>
                <a:ea typeface="微軟正黑體" pitchFamily="34" charset="-120"/>
              </a:rPr>
              <a:t>條</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buNone/>
            </a:pPr>
            <a:r>
              <a:rPr lang="zh-TW" altLang="en-US" sz="1800" dirty="0" smtClean="0">
                <a:solidFill>
                  <a:schemeClr val="tx1">
                    <a:lumMod val="75000"/>
                    <a:lumOff val="25000"/>
                  </a:schemeClr>
                </a:solidFill>
                <a:latin typeface="微軟正黑體" pitchFamily="34" charset="-120"/>
                <a:ea typeface="微軟正黑體" pitchFamily="34" charset="-120"/>
              </a:rPr>
              <a:t>本公約締約國承允確保本公約所載一切公民及政治權利之享受，男女權利，一律平等。</a:t>
            </a:r>
          </a:p>
          <a:p>
            <a:pPr marL="0" indent="266700">
              <a:buNone/>
            </a:pP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公政公約</a:t>
            </a: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en-US" sz="1800" b="1" dirty="0" smtClean="0">
                <a:solidFill>
                  <a:schemeClr val="accent3">
                    <a:lumMod val="75000"/>
                  </a:schemeClr>
                </a:solidFill>
                <a:latin typeface="微軟正黑體" pitchFamily="34" charset="-120"/>
                <a:ea typeface="微軟正黑體" pitchFamily="34" charset="-120"/>
              </a:rPr>
              <a:t>26</a:t>
            </a:r>
            <a:r>
              <a:rPr lang="zh-TW" altLang="en-US" sz="1800" b="1" dirty="0" smtClean="0">
                <a:solidFill>
                  <a:schemeClr val="accent3">
                    <a:lumMod val="75000"/>
                  </a:schemeClr>
                </a:solidFill>
                <a:latin typeface="微軟正黑體" pitchFamily="34" charset="-120"/>
                <a:ea typeface="微軟正黑體" pitchFamily="34" charset="-120"/>
              </a:rPr>
              <a:t>條</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buNone/>
            </a:pPr>
            <a:r>
              <a:rPr lang="zh-TW" altLang="en-US" sz="1800" dirty="0" smtClean="0">
                <a:solidFill>
                  <a:schemeClr val="tx1">
                    <a:lumMod val="75000"/>
                    <a:lumOff val="25000"/>
                  </a:schemeClr>
                </a:solidFill>
                <a:latin typeface="微軟正黑體" pitchFamily="34" charset="-120"/>
                <a:ea typeface="微軟正黑體" pitchFamily="34" charset="-120"/>
              </a:rPr>
              <a:t>人人在法律上一律平等，且應受法律平等保護，無所歧視。在此方面，法律應禁止任何歧視，並保證人人享受平等而有效之保護，以防因種族、膚色、性別、語言、宗教、政見或其他主張、民族本源或社會階級、財產、出生或其他身分而生之歧視。</a:t>
            </a:r>
            <a:endParaRPr lang="en-US" altLang="zh-TW" sz="1800" dirty="0" smtClean="0">
              <a:solidFill>
                <a:schemeClr val="tx1">
                  <a:lumMod val="75000"/>
                  <a:lumOff val="25000"/>
                </a:schemeClr>
              </a:solidFill>
              <a:latin typeface="微軟正黑體" pitchFamily="34" charset="-120"/>
              <a:ea typeface="微軟正黑體" pitchFamily="34" charset="-120"/>
            </a:endParaRPr>
          </a:p>
          <a:p>
            <a:pPr marL="0" indent="266700">
              <a:buNone/>
            </a:pP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經社文公約</a:t>
            </a: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en-US" sz="1800" b="1" dirty="0" smtClean="0">
                <a:solidFill>
                  <a:schemeClr val="accent3">
                    <a:lumMod val="75000"/>
                  </a:schemeClr>
                </a:solidFill>
                <a:latin typeface="微軟正黑體" pitchFamily="34" charset="-120"/>
                <a:ea typeface="微軟正黑體" pitchFamily="34" charset="-120"/>
              </a:rPr>
              <a:t>6</a:t>
            </a:r>
            <a:r>
              <a:rPr lang="zh-TW" altLang="en-US" sz="1800" b="1" dirty="0" smtClean="0">
                <a:solidFill>
                  <a:schemeClr val="accent3">
                    <a:lumMod val="75000"/>
                  </a:schemeClr>
                </a:solidFill>
                <a:latin typeface="微軟正黑體" pitchFamily="34" charset="-120"/>
                <a:ea typeface="微軟正黑體" pitchFamily="34" charset="-120"/>
              </a:rPr>
              <a:t>條</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buNone/>
            </a:pPr>
            <a:r>
              <a:rPr lang="zh-TW" altLang="en-US" sz="1800" dirty="0" smtClean="0">
                <a:solidFill>
                  <a:schemeClr val="tx1">
                    <a:lumMod val="75000"/>
                    <a:lumOff val="25000"/>
                  </a:schemeClr>
                </a:solidFill>
                <a:latin typeface="微軟正黑體" pitchFamily="34" charset="-120"/>
                <a:ea typeface="微軟正黑體" pitchFamily="34" charset="-120"/>
              </a:rPr>
              <a:t>本公約締約國確認人人有工作之權利，包括人人應有機會憑本人自由選擇或接受之工作謀生之權利，並將採取適當步驟保障之。本公約締約國為求完全實現此種權利而須採取之步驟，應包括技術與職業指導及訓練方案、政策與方法，以便在保障個人基本政治與經濟自由之條件下，造成經濟、社會及文化之穩步發展以及充分之生產性就業。</a:t>
            </a:r>
          </a:p>
        </p:txBody>
      </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20</a:t>
            </a:r>
            <a:endParaRPr lang="zh-TW" altLang="en-US" dirty="0"/>
          </a:p>
        </p:txBody>
      </p:sp>
      <p:grpSp>
        <p:nvGrpSpPr>
          <p:cNvPr id="10" name="群組 9"/>
          <p:cNvGrpSpPr/>
          <p:nvPr/>
        </p:nvGrpSpPr>
        <p:grpSpPr>
          <a:xfrm>
            <a:off x="-941172" y="4698750"/>
            <a:ext cx="7817428" cy="2982754"/>
            <a:chOff x="-941172" y="4698750"/>
            <a:chExt cx="7817428" cy="2982754"/>
          </a:xfrm>
        </p:grpSpPr>
        <p:sp>
          <p:nvSpPr>
            <p:cNvPr id="11"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3"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4" name="文字方塊 13"/>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rot="10800000">
            <a:off x="0" y="0"/>
            <a:ext cx="9144000" cy="6907386"/>
          </a:xfrm>
          <a:prstGeom prst="rect">
            <a:avLst/>
          </a:prstGeom>
          <a:noFill/>
        </p:spPr>
      </p:pic>
      <p:sp>
        <p:nvSpPr>
          <p:cNvPr id="2" name="標題 1"/>
          <p:cNvSpPr>
            <a:spLocks noGrp="1"/>
          </p:cNvSpPr>
          <p:nvPr>
            <p:ph type="title"/>
          </p:nvPr>
        </p:nvSpPr>
        <p:spPr>
          <a:xfrm>
            <a:off x="111915" y="42283"/>
            <a:ext cx="8229600" cy="792088"/>
          </a:xfrm>
        </p:spPr>
        <p:txBody>
          <a:bodyPr>
            <a:normAutofit/>
          </a:bodyPr>
          <a:lstStyle/>
          <a:p>
            <a:pPr algn="l"/>
            <a:r>
              <a:rPr lang="zh-TW" altLang="en-US"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壹</a:t>
            </a:r>
            <a:r>
              <a:rPr lang="en-US" altLang="zh-TW"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.CEDAW</a:t>
            </a:r>
            <a:r>
              <a:rPr lang="zh-TW" altLang="en-US" sz="40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委員會通過一般性建議</a:t>
            </a:r>
          </a:p>
        </p:txBody>
      </p:sp>
      <p:sp>
        <p:nvSpPr>
          <p:cNvPr id="4" name="內容版面配置區 8"/>
          <p:cNvSpPr>
            <a:spLocks noGrp="1"/>
          </p:cNvSpPr>
          <p:nvPr/>
        </p:nvSpPr>
        <p:spPr>
          <a:xfrm>
            <a:off x="111915" y="742146"/>
            <a:ext cx="4460085" cy="5976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標楷體" pitchFamily="65" charset="-120"/>
                <a:ea typeface="標楷體" pitchFamily="65" charset="-120"/>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標楷體" pitchFamily="65" charset="-120"/>
                <a:ea typeface="標楷體" pitchFamily="65" charset="-120"/>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標楷體" pitchFamily="65" charset="-120"/>
                <a:ea typeface="標楷體" pitchFamily="65" charset="-120"/>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標楷體" pitchFamily="65" charset="-120"/>
                <a:ea typeface="標楷體" pitchFamily="65" charset="-120"/>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標楷體" pitchFamily="65" charset="-120"/>
                <a:ea typeface="標楷體" pitchFamily="65" charset="-12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號：締約國報告</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2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號：締約國報告</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3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號：教育和宣傳</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活動</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4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號：保留</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5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號：暫行特別措施</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6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號：有效的國家機制和宣傳</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7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號：資源</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8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號：《公約》第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8</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條的執行</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情</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況</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9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號：有關婦女狀況的統計資料</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10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號：《消除對婦女一切形式歧視公</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約》通過十周年</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11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號：履行報告義務的技術諮詢服務</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12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號：對婦女的暴力行為</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13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號：同工同酬</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14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號：女性割禮</a:t>
            </a: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15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號：各國防治後天免疫缺乏症候群</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愛滋病</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的策略避免對婦女造成歧視</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16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號：城鄉家庭企業中的無酬女工</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17 </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號：婦女無償家務活動的衡</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酌</a:t>
            </a: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與量化及其在國民生產總值中的確認</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18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號：身心障礙婦女</a:t>
            </a: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19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號：對婦女的暴力行為</a:t>
            </a: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20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號：對《公約》的保留</a:t>
            </a: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21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號：婚姻和家庭關係中的平等</a:t>
            </a: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22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號：修正《公約》第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20</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條</a:t>
            </a:r>
          </a:p>
          <a:p>
            <a:pPr marL="0" indent="0">
              <a:spcBef>
                <a:spcPts val="0"/>
              </a:spcBef>
              <a:buNone/>
            </a:pPr>
            <a:endPar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pPr>
            <a:endParaRPr lang="zh-TW" altLang="zh-TW" sz="18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pPr>
            <a:endParaRPr lang="zh-TW" altLang="zh-TW" sz="18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pPr>
            <a:endParaRPr lang="zh-TW" altLang="en-US" sz="1800" b="1" dirty="0" smtClean="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5" name="內容版面配置區 9"/>
          <p:cNvSpPr>
            <a:spLocks noGrp="1"/>
          </p:cNvSpPr>
          <p:nvPr/>
        </p:nvSpPr>
        <p:spPr>
          <a:xfrm>
            <a:off x="4572000" y="764976"/>
            <a:ext cx="4464496" cy="5472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標楷體" pitchFamily="65" charset="-120"/>
                <a:ea typeface="標楷體" pitchFamily="65" charset="-120"/>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標楷體" pitchFamily="65" charset="-120"/>
                <a:ea typeface="標楷體" pitchFamily="65" charset="-120"/>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標楷體" pitchFamily="65" charset="-120"/>
                <a:ea typeface="標楷體" pitchFamily="65" charset="-120"/>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標楷體" pitchFamily="65" charset="-120"/>
                <a:ea typeface="標楷體" pitchFamily="65" charset="-120"/>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標楷體" pitchFamily="65" charset="-120"/>
                <a:ea typeface="標楷體" pitchFamily="65" charset="-12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spcBef>
                <a:spcPts val="0"/>
              </a:spcBef>
              <a:buNone/>
              <a:defRPr/>
            </a:pPr>
            <a:r>
              <a:rPr lang="zh-TW"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23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號：政治和公共生活</a:t>
            </a: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24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號：《公約》第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12</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條</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婦女和保健</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a:t>
            </a:r>
            <a:endParaRPr lang="zh-TW"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25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號：《公約》第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4</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條第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1</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款</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暫行特別措施</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a:t>
            </a:r>
            <a:endParaRPr lang="zh-TW"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26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號：女性移工</a:t>
            </a: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27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號：高齡婦女及其人權</a:t>
            </a:r>
          </a:p>
          <a:p>
            <a:pPr marL="0" indent="0">
              <a:spcBef>
                <a:spcPts val="0"/>
              </a:spcBef>
              <a:buNone/>
              <a:defRPr/>
            </a:pP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28 </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號：締約國在《公約》第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條之下的核心義務</a:t>
            </a:r>
            <a:endParaRPr lang="en-US"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29</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號：</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《公約》第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16</a:t>
            </a:r>
            <a:r>
              <a:rPr lang="zh-TW" altLang="zh-TW" sz="1600" b="1" dirty="0">
                <a:solidFill>
                  <a:schemeClr val="accent2">
                    <a:lumMod val="75000"/>
                  </a:schemeClr>
                </a:solidFill>
                <a:latin typeface="微軟正黑體" panose="020B0604030504040204" pitchFamily="34" charset="-120"/>
                <a:ea typeface="微軟正黑體" panose="020B0604030504040204" pitchFamily="34" charset="-120"/>
              </a:rPr>
              <a:t>條</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的一般性建議（婚姻、家庭關係及其解除的經濟後果）</a:t>
            </a:r>
            <a:endParaRPr lang="en-US"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30</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號：婦女在預防衝突、衝突及衝突後局勢中的作用</a:t>
            </a:r>
            <a:endParaRPr lang="en-US"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31</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號：與兒童權利委員會有關有害作法的第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18</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號聯合一般性建議</a:t>
            </a:r>
            <a:endParaRPr lang="en-US"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32</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號：婦女的難民地位、庇護、國籍和無國籍狀態</a:t>
            </a:r>
            <a:endParaRPr lang="en-US"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a:solidFill>
                  <a:schemeClr val="accent2">
                    <a:lumMod val="75000"/>
                  </a:schemeClr>
                </a:solidFill>
                <a:latin typeface="微軟正黑體" panose="020B0604030504040204" pitchFamily="34" charset="-120"/>
                <a:ea typeface="微軟正黑體" panose="020B0604030504040204" pitchFamily="34" charset="-120"/>
              </a:rPr>
              <a:t>33</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號</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：婦女</a:t>
            </a: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獲得</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司法資源救助</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34</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號：農村婦女權利</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35</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號：基於性別的暴力侵害婦女行為</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36</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號：女童和婦女受教育權</a:t>
            </a:r>
            <a:endPar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600" b="1" dirty="0">
                <a:solidFill>
                  <a:schemeClr val="accent2">
                    <a:lumMod val="75000"/>
                  </a:schemeClr>
                </a:solidFill>
                <a:latin typeface="微軟正黑體" panose="020B0604030504040204" pitchFamily="34" charset="-120"/>
                <a:ea typeface="微軟正黑體" panose="020B0604030504040204" pitchFamily="34" charset="-120"/>
              </a:rPr>
              <a:t>第</a:t>
            </a:r>
            <a:r>
              <a:rPr lang="en-US" altLang="zh-TW" sz="1600" b="1" dirty="0" smtClean="0">
                <a:solidFill>
                  <a:schemeClr val="accent2">
                    <a:lumMod val="75000"/>
                  </a:schemeClr>
                </a:solidFill>
                <a:latin typeface="微軟正黑體" panose="020B0604030504040204" pitchFamily="34" charset="-120"/>
                <a:ea typeface="微軟正黑體" panose="020B0604030504040204" pitchFamily="34" charset="-120"/>
              </a:rPr>
              <a:t>37</a:t>
            </a:r>
            <a:r>
              <a:rPr lang="zh-TW" altLang="en-US" sz="1600" b="1" dirty="0" smtClean="0">
                <a:solidFill>
                  <a:schemeClr val="accent2">
                    <a:lumMod val="75000"/>
                  </a:schemeClr>
                </a:solidFill>
                <a:latin typeface="微軟正黑體" panose="020B0604030504040204" pitchFamily="34" charset="-120"/>
                <a:ea typeface="微軟正黑體" panose="020B0604030504040204" pitchFamily="34" charset="-120"/>
              </a:rPr>
              <a:t>號：氣候變化背景下減少災害風險所涉性別方面</a:t>
            </a:r>
            <a:endParaRPr lang="en-US" altLang="zh-TW" sz="1600" b="1" dirty="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endParaRPr lang="en-US" altLang="zh-TW" sz="18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lgn="r">
              <a:spcBef>
                <a:spcPts val="0"/>
              </a:spcBef>
              <a:buNone/>
              <a:defRPr/>
            </a:pPr>
            <a:r>
              <a:rPr lang="zh-TW" altLang="en-US" sz="1800" b="1" dirty="0" smtClean="0">
                <a:solidFill>
                  <a:schemeClr val="accent2">
                    <a:lumMod val="75000"/>
                  </a:schemeClr>
                </a:solidFill>
                <a:latin typeface="微軟正黑體" panose="020B0604030504040204" pitchFamily="34" charset="-120"/>
                <a:ea typeface="微軟正黑體" panose="020B0604030504040204" pitchFamily="34" charset="-120"/>
              </a:rPr>
              <a:t>     </a:t>
            </a:r>
            <a:r>
              <a:rPr lang="zh-TW" altLang="zh-TW" sz="1800" b="1" dirty="0" smtClean="0">
                <a:solidFill>
                  <a:schemeClr val="accent2">
                    <a:lumMod val="75000"/>
                  </a:schemeClr>
                </a:solidFill>
                <a:latin typeface="微軟正黑體" panose="020B0604030504040204" pitchFamily="34" charset="-120"/>
                <a:ea typeface="微軟正黑體" panose="020B0604030504040204" pitchFamily="34" charset="-120"/>
              </a:rPr>
              <a:t>詳細內容可參閱行政院性別平等會網站</a:t>
            </a:r>
            <a:r>
              <a:rPr lang="zh-TW" altLang="en-US" sz="1800" b="1" dirty="0" smtClean="0">
                <a:solidFill>
                  <a:schemeClr val="accent2">
                    <a:lumMod val="75000"/>
                  </a:schemeClr>
                </a:solidFill>
                <a:latin typeface="微軟正黑體" panose="020B0604030504040204" pitchFamily="34" charset="-120"/>
                <a:ea typeface="微軟正黑體" panose="020B0604030504040204" pitchFamily="34" charset="-120"/>
              </a:rPr>
              <a:t>  </a:t>
            </a:r>
            <a:endParaRPr lang="en-US" altLang="zh-TW" sz="1800" b="1"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spcBef>
                <a:spcPts val="0"/>
              </a:spcBef>
              <a:buNone/>
              <a:defRPr/>
            </a:pPr>
            <a:r>
              <a:rPr lang="zh-TW" altLang="en-US" sz="1800" b="1" dirty="0" smtClean="0">
                <a:solidFill>
                  <a:schemeClr val="accent2">
                    <a:lumMod val="75000"/>
                  </a:schemeClr>
                </a:solidFill>
                <a:latin typeface="微軟正黑體" panose="020B0604030504040204" pitchFamily="34" charset="-120"/>
                <a:ea typeface="微軟正黑體" panose="020B0604030504040204" pitchFamily="34" charset="-120"/>
              </a:rPr>
              <a:t>                            </a:t>
            </a:r>
            <a:r>
              <a:rPr lang="en-US" altLang="zh-TW" sz="1800" b="1" dirty="0" smtClean="0">
                <a:solidFill>
                  <a:schemeClr val="accent2">
                    <a:lumMod val="75000"/>
                  </a:schemeClr>
                </a:solidFill>
                <a:latin typeface="微軟正黑體" panose="020B0604030504040204" pitchFamily="34" charset="-120"/>
                <a:ea typeface="微軟正黑體" panose="020B0604030504040204" pitchFamily="34" charset="-120"/>
              </a:rPr>
              <a:t>CEDAW</a:t>
            </a:r>
            <a:r>
              <a:rPr lang="zh-TW" altLang="zh-TW" sz="1800" b="1" dirty="0" smtClean="0">
                <a:solidFill>
                  <a:schemeClr val="accent2">
                    <a:lumMod val="75000"/>
                  </a:schemeClr>
                </a:solidFill>
                <a:latin typeface="微軟正黑體" panose="020B0604030504040204" pitchFamily="34" charset="-120"/>
                <a:ea typeface="微軟正黑體" panose="020B0604030504040204" pitchFamily="34" charset="-120"/>
              </a:rPr>
              <a:t>專區</a:t>
            </a:r>
            <a:endParaRPr lang="zh-TW" altLang="en-US" sz="1800" b="1"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37970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2000" dirty="0" smtClean="0">
                <a:solidFill>
                  <a:schemeClr val="accent4">
                    <a:lumMod val="50000"/>
                  </a:schemeClr>
                </a:solidFill>
                <a:latin typeface="微軟正黑體" pitchFamily="34" charset="-120"/>
                <a:ea typeface="微軟正黑體" pitchFamily="34" charset="-120"/>
              </a:rPr>
              <a:t>女生沒力氣，男生會生氣？ </a:t>
            </a:r>
            <a:r>
              <a:rPr lang="en-US" altLang="zh-TW" sz="2000" b="1" dirty="0" smtClean="0">
                <a:solidFill>
                  <a:schemeClr val="accent4">
                    <a:lumMod val="50000"/>
                  </a:schemeClr>
                </a:solidFill>
                <a:latin typeface="微軟正黑體" pitchFamily="34" charset="-120"/>
                <a:ea typeface="微軟正黑體" pitchFamily="34" charset="-120"/>
              </a:rPr>
              <a:t/>
            </a:r>
            <a:br>
              <a:rPr lang="en-US" altLang="zh-TW" sz="2000" b="1"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76512" y="1052736"/>
            <a:ext cx="5896016" cy="5133713"/>
          </a:xfrm>
        </p:spPr>
        <p:txBody>
          <a:bodyPr wrap="square">
            <a:spAutoFit/>
          </a:bodyPr>
          <a:lstStyle/>
          <a:p>
            <a:pPr marL="0" indent="266700" algn="just">
              <a:buNone/>
            </a:pPr>
            <a:endParaRPr lang="en-US" altLang="zh-TW" sz="1800" dirty="0" smtClean="0">
              <a:solidFill>
                <a:schemeClr val="tx1">
                  <a:lumMod val="75000"/>
                  <a:lumOff val="25000"/>
                </a:schemeClr>
              </a:solidFill>
              <a:latin typeface="微軟正黑體" pitchFamily="34" charset="-120"/>
              <a:ea typeface="微軟正黑體" pitchFamily="34" charset="-120"/>
            </a:endParaRPr>
          </a:p>
          <a:p>
            <a:pPr marL="0" indent="266700" algn="just">
              <a:buNone/>
            </a:pPr>
            <a:r>
              <a:rPr lang="en-US" altLang="zh-TW" sz="1800" b="1" dirty="0">
                <a:solidFill>
                  <a:schemeClr val="accent3">
                    <a:lumMod val="75000"/>
                  </a:schemeClr>
                </a:solidFill>
                <a:latin typeface="微軟正黑體" pitchFamily="34" charset="-120"/>
                <a:ea typeface="微軟正黑體" pitchFamily="34" charset="-120"/>
              </a:rPr>
              <a:t>《CEDAW》</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en-US" sz="1800" b="1" dirty="0" smtClean="0">
                <a:solidFill>
                  <a:schemeClr val="accent3">
                    <a:lumMod val="75000"/>
                  </a:schemeClr>
                </a:solidFill>
                <a:latin typeface="微軟正黑體" pitchFamily="34" charset="-120"/>
                <a:ea typeface="微軟正黑體" pitchFamily="34" charset="-120"/>
              </a:rPr>
              <a:t>11</a:t>
            </a:r>
            <a:r>
              <a:rPr lang="zh-TW" altLang="en-US" sz="1800" b="1" dirty="0" smtClean="0">
                <a:solidFill>
                  <a:schemeClr val="accent3">
                    <a:lumMod val="75000"/>
                  </a:schemeClr>
                </a:solidFill>
                <a:latin typeface="微軟正黑體" pitchFamily="34" charset="-120"/>
                <a:ea typeface="微軟正黑體" pitchFamily="34" charset="-120"/>
              </a:rPr>
              <a:t>條</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solidFill>
                  <a:schemeClr val="tx1">
                    <a:lumMod val="75000"/>
                    <a:lumOff val="25000"/>
                  </a:schemeClr>
                </a:solidFill>
                <a:latin typeface="微軟正黑體" pitchFamily="34" charset="-120"/>
                <a:ea typeface="微軟正黑體" pitchFamily="34" charset="-120"/>
              </a:rPr>
              <a:t>締約各國應採取一切適當措施，消除在就業方面對婦女的歧視，以保證她們在男女平等的基礎上享有相同權利，特別是：</a:t>
            </a:r>
            <a:r>
              <a:rPr lang="en-US" altLang="en-US" sz="1800" dirty="0" smtClean="0">
                <a:solidFill>
                  <a:schemeClr val="tx1">
                    <a:lumMod val="75000"/>
                    <a:lumOff val="25000"/>
                  </a:schemeClr>
                </a:solidFill>
                <a:latin typeface="微軟正黑體" pitchFamily="34" charset="-120"/>
                <a:ea typeface="微軟正黑體" pitchFamily="34" charset="-120"/>
              </a:rPr>
              <a:t>(a)</a:t>
            </a:r>
            <a:r>
              <a:rPr lang="zh-TW" altLang="en-US" sz="1800" dirty="0" smtClean="0">
                <a:solidFill>
                  <a:schemeClr val="tx1">
                    <a:lumMod val="75000"/>
                    <a:lumOff val="25000"/>
                  </a:schemeClr>
                </a:solidFill>
                <a:latin typeface="微軟正黑體" pitchFamily="34" charset="-120"/>
                <a:ea typeface="微軟正黑體" pitchFamily="34" charset="-120"/>
              </a:rPr>
              <a:t>人人有不可剝奪的工作權利；</a:t>
            </a:r>
            <a:r>
              <a:rPr lang="en-US" altLang="en-US" sz="1800" dirty="0" smtClean="0">
                <a:solidFill>
                  <a:schemeClr val="tx1">
                    <a:lumMod val="75000"/>
                    <a:lumOff val="25000"/>
                  </a:schemeClr>
                </a:solidFill>
                <a:latin typeface="微軟正黑體" pitchFamily="34" charset="-120"/>
                <a:ea typeface="微軟正黑體" pitchFamily="34" charset="-120"/>
              </a:rPr>
              <a:t>(b)</a:t>
            </a:r>
            <a:r>
              <a:rPr lang="zh-TW" altLang="en-US" sz="1800" dirty="0" smtClean="0">
                <a:solidFill>
                  <a:schemeClr val="tx1">
                    <a:lumMod val="75000"/>
                    <a:lumOff val="25000"/>
                  </a:schemeClr>
                </a:solidFill>
                <a:latin typeface="微軟正黑體" pitchFamily="34" charset="-120"/>
                <a:ea typeface="微軟正黑體" pitchFamily="34" charset="-120"/>
              </a:rPr>
              <a:t>享有相同就業機會的權利，包括在就業方面相同的甄選標準。</a:t>
            </a:r>
            <a:endParaRPr lang="en-US" altLang="zh-TW" sz="1800" dirty="0" smtClean="0">
              <a:solidFill>
                <a:schemeClr val="tx1">
                  <a:lumMod val="75000"/>
                  <a:lumOff val="25000"/>
                </a:schemeClr>
              </a:solidFill>
              <a:latin typeface="微軟正黑體" pitchFamily="34" charset="-120"/>
              <a:ea typeface="微軟正黑體" pitchFamily="34" charset="-120"/>
            </a:endParaRPr>
          </a:p>
          <a:p>
            <a:pPr marL="0" indent="266700" algn="just">
              <a:buNone/>
            </a:pPr>
            <a:endParaRPr lang="en-US" altLang="zh-TW" sz="1800" dirty="0" smtClean="0">
              <a:solidFill>
                <a:schemeClr val="tx1">
                  <a:lumMod val="75000"/>
                  <a:lumOff val="25000"/>
                </a:schemeClr>
              </a:solidFill>
              <a:latin typeface="微軟正黑體" pitchFamily="34" charset="-120"/>
              <a:ea typeface="微軟正黑體" pitchFamily="34" charset="-120"/>
            </a:endParaRPr>
          </a:p>
          <a:p>
            <a:pPr marL="0" indent="266700" algn="just">
              <a:buNone/>
            </a:pPr>
            <a:r>
              <a:rPr lang="en-US" altLang="zh-TW" sz="1800" b="1" dirty="0">
                <a:solidFill>
                  <a:schemeClr val="accent3">
                    <a:lumMod val="75000"/>
                  </a:schemeClr>
                </a:solidFill>
                <a:latin typeface="微軟正黑體" pitchFamily="34" charset="-120"/>
                <a:ea typeface="微軟正黑體" pitchFamily="34" charset="-120"/>
              </a:rPr>
              <a:t>《 CEDAW 》</a:t>
            </a:r>
            <a:r>
              <a:rPr lang="zh-TW" altLang="zh-TW" sz="1800" b="1" dirty="0">
                <a:solidFill>
                  <a:schemeClr val="accent3">
                    <a:lumMod val="75000"/>
                  </a:schemeClr>
                </a:solidFill>
                <a:latin typeface="微軟正黑體" pitchFamily="34" charset="-120"/>
                <a:ea typeface="微軟正黑體" pitchFamily="34" charset="-120"/>
              </a:rPr>
              <a:t>一般性建議第</a:t>
            </a:r>
            <a:r>
              <a:rPr lang="en-US" altLang="zh-TW" sz="1800" b="1" dirty="0">
                <a:solidFill>
                  <a:schemeClr val="accent3">
                    <a:lumMod val="75000"/>
                  </a:schemeClr>
                </a:solidFill>
                <a:latin typeface="微軟正黑體" pitchFamily="34" charset="-120"/>
                <a:ea typeface="微軟正黑體" pitchFamily="34" charset="-120"/>
              </a:rPr>
              <a:t>25</a:t>
            </a:r>
            <a:r>
              <a:rPr lang="zh-TW" altLang="zh-TW" sz="1800" b="1" dirty="0" smtClean="0">
                <a:solidFill>
                  <a:schemeClr val="accent3">
                    <a:lumMod val="75000"/>
                  </a:schemeClr>
                </a:solidFill>
                <a:latin typeface="微軟正黑體" pitchFamily="34" charset="-120"/>
                <a:ea typeface="微軟正黑體" pitchFamily="34" charset="-120"/>
              </a:rPr>
              <a:t>號</a:t>
            </a:r>
            <a:r>
              <a:rPr lang="en-US" altLang="zh-TW" sz="1800" b="1" dirty="0" smtClean="0">
                <a:solidFill>
                  <a:schemeClr val="accent3">
                    <a:lumMod val="75000"/>
                  </a:schemeClr>
                </a:solidFill>
                <a:latin typeface="微軟正黑體" pitchFamily="34" charset="-120"/>
                <a:ea typeface="微軟正黑體" pitchFamily="34" charset="-120"/>
              </a:rPr>
              <a:t>(</a:t>
            </a:r>
            <a:r>
              <a:rPr lang="zh-TW" altLang="en-US" sz="1800" b="1" dirty="0" smtClean="0">
                <a:solidFill>
                  <a:schemeClr val="accent3">
                    <a:lumMod val="75000"/>
                  </a:schemeClr>
                </a:solidFill>
                <a:latin typeface="微軟正黑體" pitchFamily="34" charset="-120"/>
                <a:ea typeface="微軟正黑體" pitchFamily="34" charset="-120"/>
              </a:rPr>
              <a:t>節錄</a:t>
            </a:r>
            <a:r>
              <a:rPr lang="en-US" altLang="zh-TW" sz="1800" b="1" dirty="0" smtClean="0">
                <a:solidFill>
                  <a:schemeClr val="accent3">
                    <a:lumMod val="75000"/>
                  </a:schemeClr>
                </a:solidFill>
                <a:latin typeface="微軟正黑體" pitchFamily="34" charset="-120"/>
                <a:ea typeface="微軟正黑體" pitchFamily="34" charset="-120"/>
              </a:rPr>
              <a:t>)</a:t>
            </a:r>
            <a:endParaRPr lang="en-US" altLang="zh-TW" sz="1800" b="1" dirty="0">
              <a:solidFill>
                <a:schemeClr val="accent3">
                  <a:lumMod val="75000"/>
                </a:schemeClr>
              </a:solidFill>
              <a:latin typeface="微軟正黑體" pitchFamily="34" charset="-120"/>
              <a:ea typeface="微軟正黑體" pitchFamily="34" charset="-120"/>
            </a:endParaRPr>
          </a:p>
          <a:p>
            <a:pPr marL="0" lvl="0" indent="0">
              <a:buNone/>
            </a:pPr>
            <a:r>
              <a:rPr lang="zh-TW" altLang="en-US" sz="1800" dirty="0" smtClean="0">
                <a:solidFill>
                  <a:schemeClr val="tx1">
                    <a:lumMod val="75000"/>
                    <a:lumOff val="25000"/>
                  </a:schemeClr>
                </a:solidFill>
                <a:latin typeface="微軟正黑體" pitchFamily="34" charset="-120"/>
                <a:ea typeface="微軟正黑體" pitchFamily="34" charset="-120"/>
              </a:rPr>
              <a:t>    </a:t>
            </a:r>
            <a:r>
              <a:rPr lang="zh-TW" altLang="zh-TW" sz="1800" dirty="0" smtClean="0">
                <a:solidFill>
                  <a:schemeClr val="tx1">
                    <a:lumMod val="75000"/>
                    <a:lumOff val="25000"/>
                  </a:schemeClr>
                </a:solidFill>
                <a:latin typeface="微軟正黑體" pitchFamily="34" charset="-120"/>
                <a:ea typeface="微軟正黑體" pitchFamily="34" charset="-120"/>
              </a:rPr>
              <a:t>「委員會</a:t>
            </a:r>
            <a:r>
              <a:rPr lang="zh-TW" altLang="zh-TW" sz="1800" dirty="0">
                <a:solidFill>
                  <a:schemeClr val="tx1">
                    <a:lumMod val="75000"/>
                    <a:lumOff val="25000"/>
                  </a:schemeClr>
                </a:solidFill>
                <a:latin typeface="微軟正黑體" pitchFamily="34" charset="-120"/>
                <a:ea typeface="微軟正黑體" pitchFamily="34" charset="-120"/>
              </a:rPr>
              <a:t>提請締約國注意，全面反歧視法、機會平等法，或關於男女平等的行政命令等，得以指導應採取何項暫行特別</a:t>
            </a:r>
            <a:r>
              <a:rPr lang="zh-TW" altLang="zh-TW" sz="1800" dirty="0" smtClean="0">
                <a:solidFill>
                  <a:schemeClr val="tx1">
                    <a:lumMod val="75000"/>
                    <a:lumOff val="25000"/>
                  </a:schemeClr>
                </a:solidFill>
                <a:latin typeface="微軟正黑體" pitchFamily="34" charset="-120"/>
                <a:ea typeface="微軟正黑體" pitchFamily="34" charset="-120"/>
              </a:rPr>
              <a:t>措施</a:t>
            </a:r>
            <a:r>
              <a:rPr lang="en-US" altLang="zh-TW" sz="1800" dirty="0" smtClean="0">
                <a:solidFill>
                  <a:schemeClr val="tx1">
                    <a:lumMod val="75000"/>
                    <a:lumOff val="25000"/>
                  </a:schemeClr>
                </a:solidFill>
                <a:latin typeface="微軟正黑體" pitchFamily="34" charset="-120"/>
                <a:ea typeface="微軟正黑體" pitchFamily="34" charset="-120"/>
              </a:rPr>
              <a:t>….</a:t>
            </a:r>
            <a:r>
              <a:rPr lang="zh-TW" altLang="zh-TW" sz="1800" dirty="0" smtClean="0">
                <a:solidFill>
                  <a:schemeClr val="tx1">
                    <a:lumMod val="75000"/>
                    <a:lumOff val="25000"/>
                  </a:schemeClr>
                </a:solidFill>
                <a:latin typeface="微軟正黑體" pitchFamily="34" charset="-120"/>
                <a:ea typeface="微軟正黑體" pitchFamily="34" charset="-120"/>
              </a:rPr>
              <a:t>。</a:t>
            </a:r>
            <a:r>
              <a:rPr lang="zh-TW" altLang="zh-TW" sz="1800" dirty="0">
                <a:solidFill>
                  <a:schemeClr val="tx1">
                    <a:lumMod val="75000"/>
                    <a:lumOff val="25000"/>
                  </a:schemeClr>
                </a:solidFill>
                <a:latin typeface="微軟正黑體" pitchFamily="34" charset="-120"/>
                <a:ea typeface="微軟正黑體" pitchFamily="34" charset="-120"/>
              </a:rPr>
              <a:t>該等指導亦得包含就業或教育的特別立法中。關於不歧視和暫行特別措施的相關立法，應涵蓋政府官員及私人組織或企業</a:t>
            </a:r>
            <a:r>
              <a:rPr lang="zh-TW" altLang="zh-TW" sz="1800" dirty="0" smtClean="0">
                <a:solidFill>
                  <a:schemeClr val="tx1">
                    <a:lumMod val="75000"/>
                    <a:lumOff val="25000"/>
                  </a:schemeClr>
                </a:solidFill>
                <a:latin typeface="微軟正黑體" pitchFamily="34" charset="-120"/>
                <a:ea typeface="微軟正黑體" pitchFamily="34" charset="-120"/>
              </a:rPr>
              <a:t>」</a:t>
            </a:r>
            <a:endParaRPr lang="en-US" altLang="zh-TW" sz="1800" dirty="0" smtClean="0">
              <a:solidFill>
                <a:schemeClr val="tx1">
                  <a:lumMod val="75000"/>
                  <a:lumOff val="25000"/>
                </a:schemeClr>
              </a:solidFill>
              <a:latin typeface="微軟正黑體" pitchFamily="34" charset="-120"/>
              <a:ea typeface="微軟正黑體" pitchFamily="34" charset="-120"/>
            </a:endParaRPr>
          </a:p>
          <a:p>
            <a:pPr marL="0" lvl="0" indent="0">
              <a:buNone/>
            </a:pPr>
            <a:r>
              <a:rPr lang="zh-TW" altLang="en-US" sz="1800" dirty="0" smtClean="0">
                <a:solidFill>
                  <a:schemeClr val="tx1">
                    <a:lumMod val="75000"/>
                    <a:lumOff val="25000"/>
                  </a:schemeClr>
                </a:solidFill>
                <a:latin typeface="微軟正黑體" pitchFamily="34" charset="-120"/>
                <a:ea typeface="微軟正黑體" pitchFamily="34" charset="-120"/>
              </a:rPr>
              <a:t>   </a:t>
            </a:r>
            <a:r>
              <a:rPr lang="zh-TW" altLang="zh-TW" sz="1800" dirty="0" smtClean="0">
                <a:solidFill>
                  <a:schemeClr val="tx1">
                    <a:lumMod val="75000"/>
                    <a:lumOff val="25000"/>
                  </a:schemeClr>
                </a:solidFill>
                <a:latin typeface="微軟正黑體" pitchFamily="34" charset="-120"/>
                <a:ea typeface="微軟正黑體" pitchFamily="34" charset="-120"/>
              </a:rPr>
              <a:t>「消除</a:t>
            </a:r>
            <a:r>
              <a:rPr lang="zh-TW" altLang="zh-TW" sz="1800" dirty="0">
                <a:solidFill>
                  <a:schemeClr val="tx1">
                    <a:lumMod val="75000"/>
                    <a:lumOff val="25000"/>
                  </a:schemeClr>
                </a:solidFill>
                <a:latin typeface="微軟正黑體" pitchFamily="34" charset="-120"/>
                <a:ea typeface="微軟正黑體" pitchFamily="34" charset="-120"/>
              </a:rPr>
              <a:t>歧視婦女或對婦女不利的文化、刻板態度和行為。在信貸和貸款、運動、文化和娛樂，以及法律宣導也應採取暫行特別措施。如有必要，應針對受到多重歧視的婦女，包括鄉村婦女，採取此類措施。</a:t>
            </a:r>
            <a:r>
              <a:rPr lang="zh-TW" altLang="zh-TW" sz="1800" dirty="0" smtClean="0">
                <a:solidFill>
                  <a:schemeClr val="tx1">
                    <a:lumMod val="75000"/>
                    <a:lumOff val="25000"/>
                  </a:schemeClr>
                </a:solidFill>
                <a:latin typeface="微軟正黑體" pitchFamily="34" charset="-120"/>
                <a:ea typeface="微軟正黑體" pitchFamily="34" charset="-120"/>
              </a:rPr>
              <a:t>」</a:t>
            </a:r>
            <a:endParaRPr lang="zh-TW" altLang="en-US" sz="1800" dirty="0">
              <a:solidFill>
                <a:schemeClr val="tx1">
                  <a:lumMod val="75000"/>
                  <a:lumOff val="25000"/>
                </a:schemeClr>
              </a:solidFill>
              <a:latin typeface="微軟正黑體" pitchFamily="34" charset="-120"/>
              <a:ea typeface="微軟正黑體" pitchFamily="34" charset="-120"/>
            </a:endParaRPr>
          </a:p>
        </p:txBody>
      </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21</a:t>
            </a:r>
            <a:endParaRPr lang="zh-TW" altLang="en-US" dirty="0"/>
          </a:p>
        </p:txBody>
      </p:sp>
      <p:grpSp>
        <p:nvGrpSpPr>
          <p:cNvPr id="10" name="群組 9"/>
          <p:cNvGrpSpPr/>
          <p:nvPr/>
        </p:nvGrpSpPr>
        <p:grpSpPr>
          <a:xfrm>
            <a:off x="-941172" y="4698750"/>
            <a:ext cx="7817428" cy="2982754"/>
            <a:chOff x="-941172" y="4698750"/>
            <a:chExt cx="7817428" cy="2982754"/>
          </a:xfrm>
        </p:grpSpPr>
        <p:sp>
          <p:nvSpPr>
            <p:cNvPr id="11" name="手繪多邊形: 圖案 6">
              <a:extLst>
                <a:ext uri="{FF2B5EF4-FFF2-40B4-BE49-F238E27FC236}">
                  <a16:creationId xmlns:a16="http://schemas.microsoft.com/office/drawing/2014/main" id="{2E515901-5806-4869-9AF5-14C10F450ACD}"/>
                </a:ext>
              </a:extLst>
            </p:cNvPr>
            <p:cNvSpPr/>
            <p:nvPr/>
          </p:nvSpPr>
          <p:spPr>
            <a:xfrm rot="1809280">
              <a:off x="250715" y="4698750"/>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72074"/>
              <a:ext cx="1109663" cy="1444625"/>
            </a:xfrm>
            <a:prstGeom prst="rect">
              <a:avLst/>
            </a:prstGeom>
            <a:noFill/>
            <a:scene3d>
              <a:camera prst="orthographicFront">
                <a:rot lat="0" lon="10799999" rev="0"/>
              </a:camera>
              <a:lightRig rig="threePt" dir="t"/>
            </a:scene3d>
          </p:spPr>
        </p:pic>
        <p:sp>
          <p:nvSpPr>
            <p:cNvPr id="13" name="標題 5"/>
            <p:cNvSpPr txBox="1">
              <a:spLocks/>
            </p:cNvSpPr>
            <p:nvPr/>
          </p:nvSpPr>
          <p:spPr>
            <a:xfrm>
              <a:off x="-941172" y="6133130"/>
              <a:ext cx="7817428" cy="39221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1">
                      <a:lumMod val="50000"/>
                    </a:schemeClr>
                  </a:solidFill>
                  <a:latin typeface="微軟正黑體" pitchFamily="34" charset="-120"/>
                  <a:ea typeface="微軟正黑體" pitchFamily="34" charset="-120"/>
                </a:rPr>
                <a:t>女生沒力氣</a:t>
              </a:r>
              <a:r>
                <a:rPr lang="zh-TW" altLang="en-US" sz="2000" b="1" dirty="0" smtClean="0">
                  <a:solidFill>
                    <a:schemeClr val="accent3">
                      <a:lumMod val="75000"/>
                    </a:schemeClr>
                  </a:solidFill>
                  <a:latin typeface="微軟正黑體" pitchFamily="34" charset="-120"/>
                  <a:ea typeface="微軟正黑體" pitchFamily="34" charset="-120"/>
                </a:rPr>
                <a:t>，男生會生氣？</a:t>
              </a:r>
              <a:endParaRPr lang="zh-TW" altLang="en-US" sz="2000" b="1" dirty="0">
                <a:solidFill>
                  <a:schemeClr val="accent3">
                    <a:lumMod val="75000"/>
                  </a:schemeClr>
                </a:solidFill>
                <a:latin typeface="微軟正黑體" pitchFamily="34" charset="-120"/>
                <a:ea typeface="微軟正黑體" pitchFamily="34" charset="-120"/>
              </a:endParaRPr>
            </a:p>
          </p:txBody>
        </p:sp>
        <p:sp>
          <p:nvSpPr>
            <p:cNvPr id="14" name="文字方塊 13"/>
            <p:cNvSpPr txBox="1"/>
            <p:nvPr/>
          </p:nvSpPr>
          <p:spPr>
            <a:xfrm>
              <a:off x="1403648" y="5574237"/>
              <a:ext cx="1854218" cy="523220"/>
            </a:xfrm>
            <a:prstGeom prst="rect">
              <a:avLst/>
            </a:prstGeom>
            <a:noFill/>
          </p:spPr>
          <p:txBody>
            <a:bodyPr wrap="square" rtlCol="0">
              <a:spAutoFit/>
            </a:bodyPr>
            <a:lstStyle/>
            <a:p>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案例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3</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srcRect/>
          <a:stretch>
            <a:fillRect/>
          </a:stretch>
        </p:blipFill>
        <p:spPr bwMode="auto">
          <a:xfrm rot="10800000">
            <a:off x="0" y="0"/>
            <a:ext cx="9144000" cy="6907386"/>
          </a:xfrm>
          <a:prstGeom prst="rect">
            <a:avLst/>
          </a:prstGeom>
          <a:noFill/>
        </p:spPr>
      </p:pic>
      <p:sp>
        <p:nvSpPr>
          <p:cNvPr id="7" name="橢圓 6"/>
          <p:cNvSpPr/>
          <p:nvPr/>
        </p:nvSpPr>
        <p:spPr>
          <a:xfrm>
            <a:off x="3778244" y="1954202"/>
            <a:ext cx="857256" cy="857256"/>
          </a:xfrm>
          <a:prstGeom prst="ellipse">
            <a:avLst/>
          </a:prstGeom>
          <a:solidFill>
            <a:srgbClr val="E5F6D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1822734" y="2091028"/>
            <a:ext cx="7109639" cy="1308050"/>
          </a:xfrm>
          <a:prstGeom prst="rect">
            <a:avLst/>
          </a:prstGeom>
          <a:noFill/>
        </p:spPr>
        <p:txBody>
          <a:bodyPr wrap="none" rtlCol="0">
            <a:spAutoFit/>
          </a:bodyPr>
          <a:lstStyle/>
          <a:p>
            <a:pPr algn="ctr">
              <a:spcAft>
                <a:spcPts val="1800"/>
              </a:spcAft>
            </a:pPr>
            <a:r>
              <a:rPr lang="zh-TW" altLang="en-US" sz="2800" dirty="0" smtClean="0">
                <a:solidFill>
                  <a:schemeClr val="tx1">
                    <a:lumMod val="75000"/>
                    <a:lumOff val="25000"/>
                  </a:schemeClr>
                </a:solidFill>
                <a:latin typeface="微軟正黑體" pitchFamily="34" charset="-120"/>
                <a:ea typeface="微軟正黑體" pitchFamily="34" charset="-120"/>
              </a:rPr>
              <a:t>案例四</a:t>
            </a:r>
            <a:endParaRPr lang="en-US" altLang="zh-TW" sz="2800" dirty="0" smtClean="0">
              <a:solidFill>
                <a:schemeClr val="tx1">
                  <a:lumMod val="75000"/>
                  <a:lumOff val="25000"/>
                </a:schemeClr>
              </a:solidFill>
              <a:latin typeface="微軟正黑體" pitchFamily="34" charset="-120"/>
              <a:ea typeface="微軟正黑體" pitchFamily="34" charset="-120"/>
            </a:endParaRPr>
          </a:p>
          <a:p>
            <a:pPr algn="ctr"/>
            <a:r>
              <a:rPr lang="zh-TW" altLang="en-US" sz="3600" dirty="0" smtClean="0">
                <a:solidFill>
                  <a:schemeClr val="tx1">
                    <a:lumMod val="75000"/>
                    <a:lumOff val="25000"/>
                  </a:schemeClr>
                </a:solidFill>
                <a:latin typeface="微軟正黑體" pitchFamily="34" charset="-120"/>
                <a:ea typeface="微軟正黑體" pitchFamily="34" charset="-120"/>
              </a:rPr>
              <a:t>夫妻</a:t>
            </a:r>
            <a:r>
              <a:rPr lang="zh-TW" altLang="en-US" sz="3600" dirty="0">
                <a:solidFill>
                  <a:schemeClr val="tx1">
                    <a:lumMod val="75000"/>
                    <a:lumOff val="25000"/>
                  </a:schemeClr>
                </a:solidFill>
                <a:latin typeface="微軟正黑體" pitchFamily="34" charset="-120"/>
                <a:ea typeface="微軟正黑體" pitchFamily="34" charset="-120"/>
              </a:rPr>
              <a:t>本是一家人，你的就是我</a:t>
            </a:r>
            <a:r>
              <a:rPr lang="zh-TW" altLang="en-US" sz="3600" dirty="0" smtClean="0">
                <a:solidFill>
                  <a:schemeClr val="tx1">
                    <a:lumMod val="75000"/>
                    <a:lumOff val="25000"/>
                  </a:schemeClr>
                </a:solidFill>
                <a:latin typeface="微軟正黑體" pitchFamily="34" charset="-120"/>
                <a:ea typeface="微軟正黑體" pitchFamily="34" charset="-120"/>
              </a:rPr>
              <a:t>的？</a:t>
            </a:r>
            <a:endParaRPr lang="zh-TW" altLang="en-US" sz="3600" dirty="0">
              <a:solidFill>
                <a:schemeClr val="tx1">
                  <a:lumMod val="75000"/>
                  <a:lumOff val="25000"/>
                </a:schemeClr>
              </a:solidFill>
              <a:latin typeface="微軟正黑體" pitchFamily="34" charset="-120"/>
              <a:ea typeface="微軟正黑體" pitchFamily="34" charset="-120"/>
            </a:endParaRPr>
          </a:p>
        </p:txBody>
      </p:sp>
      <p:grpSp>
        <p:nvGrpSpPr>
          <p:cNvPr id="8" name="群組 7">
            <a:extLst>
              <a:ext uri="{FF2B5EF4-FFF2-40B4-BE49-F238E27FC236}">
                <a16:creationId xmlns:a16="http://schemas.microsoft.com/office/drawing/2014/main" id="{97333015-B97A-469B-930C-05A65D53EB5E}"/>
              </a:ext>
            </a:extLst>
          </p:cNvPr>
          <p:cNvGrpSpPr/>
          <p:nvPr/>
        </p:nvGrpSpPr>
        <p:grpSpPr>
          <a:xfrm rot="10465273">
            <a:off x="-4270666" y="2110316"/>
            <a:ext cx="7074522" cy="6804000"/>
            <a:chOff x="2520755" y="86451"/>
            <a:chExt cx="7074522" cy="6804000"/>
          </a:xfrm>
        </p:grpSpPr>
        <p:sp>
          <p:nvSpPr>
            <p:cNvPr id="9" name="橢圓 8">
              <a:extLst>
                <a:ext uri="{FF2B5EF4-FFF2-40B4-BE49-F238E27FC236}">
                  <a16:creationId xmlns:a16="http://schemas.microsoft.com/office/drawing/2014/main" id="{5A75612E-9104-40F2-9057-898E4B67B637}"/>
                </a:ext>
              </a:extLst>
            </p:cNvPr>
            <p:cNvSpPr/>
            <p:nvPr/>
          </p:nvSpPr>
          <p:spPr>
            <a:xfrm>
              <a:off x="3108000" y="441000"/>
              <a:ext cx="5976000" cy="59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手繪多邊形: 圖案 3">
              <a:extLst>
                <a:ext uri="{FF2B5EF4-FFF2-40B4-BE49-F238E27FC236}">
                  <a16:creationId xmlns:a16="http://schemas.microsoft.com/office/drawing/2014/main" id="{4B80747F-96B2-42B6-89BD-7EBD24C4EC5B}"/>
                </a:ext>
              </a:extLst>
            </p:cNvPr>
            <p:cNvSpPr/>
            <p:nvPr/>
          </p:nvSpPr>
          <p:spPr>
            <a:xfrm>
              <a:off x="6152008" y="41013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手繪多邊形: 圖案 4">
              <a:extLst>
                <a:ext uri="{FF2B5EF4-FFF2-40B4-BE49-F238E27FC236}">
                  <a16:creationId xmlns:a16="http://schemas.microsoft.com/office/drawing/2014/main" id="{B2F0A1A6-B4C7-4DFB-833A-5692B1440A86}"/>
                </a:ext>
              </a:extLst>
            </p:cNvPr>
            <p:cNvSpPr/>
            <p:nvPr/>
          </p:nvSpPr>
          <p:spPr>
            <a:xfrm rot="3600000">
              <a:off x="6818768" y="236791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手繪多邊形: 圖案 5">
              <a:extLst>
                <a:ext uri="{FF2B5EF4-FFF2-40B4-BE49-F238E27FC236}">
                  <a16:creationId xmlns:a16="http://schemas.microsoft.com/office/drawing/2014/main" id="{770117A0-1E5D-4E37-81DA-EBFDC7BCDB22}"/>
                </a:ext>
              </a:extLst>
            </p:cNvPr>
            <p:cNvSpPr/>
            <p:nvPr/>
          </p:nvSpPr>
          <p:spPr>
            <a:xfrm rot="7200000">
              <a:off x="5470225" y="394464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3" name="手繪多邊形: 圖案 6">
              <a:extLst>
                <a:ext uri="{FF2B5EF4-FFF2-40B4-BE49-F238E27FC236}">
                  <a16:creationId xmlns:a16="http://schemas.microsoft.com/office/drawing/2014/main" id="{2E515901-5806-4869-9AF5-14C10F450ACD}"/>
                </a:ext>
              </a:extLst>
            </p:cNvPr>
            <p:cNvSpPr/>
            <p:nvPr/>
          </p:nvSpPr>
          <p:spPr>
            <a:xfrm rot="10800000">
              <a:off x="3434473" y="3552284"/>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4" name="手繪多邊形: 圖案 7">
              <a:extLst>
                <a:ext uri="{FF2B5EF4-FFF2-40B4-BE49-F238E27FC236}">
                  <a16:creationId xmlns:a16="http://schemas.microsoft.com/office/drawing/2014/main" id="{249FD60D-0617-42B3-80DA-2F24CAEA420E}"/>
                </a:ext>
              </a:extLst>
            </p:cNvPr>
            <p:cNvSpPr/>
            <p:nvPr/>
          </p:nvSpPr>
          <p:spPr>
            <a:xfrm rot="14400000">
              <a:off x="2727000" y="1606603"/>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5" name="手繪多邊形: 圖案 8">
              <a:extLst>
                <a:ext uri="{FF2B5EF4-FFF2-40B4-BE49-F238E27FC236}">
                  <a16:creationId xmlns:a16="http://schemas.microsoft.com/office/drawing/2014/main" id="{E10040AC-5195-40EC-BF94-4D76FA8861EE}"/>
                </a:ext>
              </a:extLst>
            </p:cNvPr>
            <p:cNvSpPr/>
            <p:nvPr/>
          </p:nvSpPr>
          <p:spPr>
            <a:xfrm rot="18000000">
              <a:off x="4083479" y="4286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6" name="橢圓 15">
              <a:extLst>
                <a:ext uri="{FF2B5EF4-FFF2-40B4-BE49-F238E27FC236}">
                  <a16:creationId xmlns:a16="http://schemas.microsoft.com/office/drawing/2014/main" id="{CA8EBCFF-5CE2-4AB4-88EC-551D5A6A563B}"/>
                </a:ext>
              </a:extLst>
            </p:cNvPr>
            <p:cNvSpPr>
              <a:spLocks noChangeAspect="1"/>
            </p:cNvSpPr>
            <p:nvPr/>
          </p:nvSpPr>
          <p:spPr>
            <a:xfrm>
              <a:off x="5211223" y="2619474"/>
              <a:ext cx="1606035" cy="1606035"/>
            </a:xfrm>
            <a:prstGeom prst="ellipse">
              <a:avLst/>
            </a:prstGeom>
            <a:solidFill>
              <a:schemeClr val="accent1">
                <a:lumMod val="5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案例名稱</a:t>
              </a:r>
              <a:endParaRPr kumimoji="0" lang="zh-TW" altLang="en-US" sz="2800"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endParaRPr>
            </a:p>
          </p:txBody>
        </p:sp>
        <p:sp>
          <p:nvSpPr>
            <p:cNvPr id="17" name="圓形: 空心 10">
              <a:extLst>
                <a:ext uri="{FF2B5EF4-FFF2-40B4-BE49-F238E27FC236}">
                  <a16:creationId xmlns:a16="http://schemas.microsoft.com/office/drawing/2014/main" id="{B5312DE5-F3EC-426A-A4A8-DD8F4EE19597}"/>
                </a:ext>
              </a:extLst>
            </p:cNvPr>
            <p:cNvSpPr/>
            <p:nvPr/>
          </p:nvSpPr>
          <p:spPr>
            <a:xfrm>
              <a:off x="2662298" y="86451"/>
              <a:ext cx="6804000" cy="6804000"/>
            </a:xfrm>
            <a:prstGeom prst="donut">
              <a:avLst>
                <a:gd name="adj" fmla="val 305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 name="文字方塊 17">
              <a:extLst>
                <a:ext uri="{FF2B5EF4-FFF2-40B4-BE49-F238E27FC236}">
                  <a16:creationId xmlns:a16="http://schemas.microsoft.com/office/drawing/2014/main" id="{0096C264-D031-4EE7-9A47-E3948032B2D2}"/>
                </a:ext>
              </a:extLst>
            </p:cNvPr>
            <p:cNvSpPr txBox="1"/>
            <p:nvPr/>
          </p:nvSpPr>
          <p:spPr>
            <a:xfrm rot="17684498">
              <a:off x="6259439" y="1126820"/>
              <a:ext cx="1910405"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rPr>
                <a:t>案例內容</a:t>
              </a:r>
              <a:endPar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故事</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爭點</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解析及規範</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19" name="文字方塊 18">
              <a:extLst>
                <a:ext uri="{FF2B5EF4-FFF2-40B4-BE49-F238E27FC236}">
                  <a16:creationId xmlns:a16="http://schemas.microsoft.com/office/drawing/2014/main" id="{3D4076AC-2153-4DE4-AC2E-46F3885523B8}"/>
                </a:ext>
              </a:extLst>
            </p:cNvPr>
            <p:cNvSpPr txBox="1"/>
            <p:nvPr/>
          </p:nvSpPr>
          <p:spPr>
            <a:xfrm rot="21599999">
              <a:off x="7437140" y="3008255"/>
              <a:ext cx="191040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1.</a:t>
              </a:r>
              <a:r>
                <a:rPr kumimoji="0" lang="zh-TW" altLang="en-US"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懷孕婦女受調查，該一視同仁嗎</a:t>
              </a: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0" name="文字方塊 19">
              <a:extLst>
                <a:ext uri="{FF2B5EF4-FFF2-40B4-BE49-F238E27FC236}">
                  <a16:creationId xmlns:a16="http://schemas.microsoft.com/office/drawing/2014/main" id="{2A031700-1B04-449C-8780-E2826236EC3D}"/>
                </a:ext>
              </a:extLst>
            </p:cNvPr>
            <p:cNvSpPr txBox="1"/>
            <p:nvPr/>
          </p:nvSpPr>
          <p:spPr>
            <a:xfrm rot="2454133">
              <a:off x="6203075" y="4790047"/>
              <a:ext cx="1865100" cy="11079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搜索婦女身體，誰都可以嗎</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1" name="文字方塊 20">
              <a:extLst>
                <a:ext uri="{FF2B5EF4-FFF2-40B4-BE49-F238E27FC236}">
                  <a16:creationId xmlns:a16="http://schemas.microsoft.com/office/drawing/2014/main" id="{FECCCAB3-FE7C-4395-BAAA-8BFC62FF6543}"/>
                </a:ext>
              </a:extLst>
            </p:cNvPr>
            <p:cNvSpPr txBox="1"/>
            <p:nvPr/>
          </p:nvSpPr>
          <p:spPr>
            <a:xfrm rot="6341056">
              <a:off x="4152142" y="5070267"/>
              <a:ext cx="188788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3.</a:t>
              </a:r>
              <a:r>
                <a:rPr kumimoji="0" lang="zh-TW" altLang="en-US"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女生沒力氣，男生會生氣</a:t>
              </a: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2" name="文字方塊 21">
              <a:extLst>
                <a:ext uri="{FF2B5EF4-FFF2-40B4-BE49-F238E27FC236}">
                  <a16:creationId xmlns:a16="http://schemas.microsoft.com/office/drawing/2014/main" id="{B263C47D-27F3-4C8D-886C-CFA5E860A655}"/>
                </a:ext>
              </a:extLst>
            </p:cNvPr>
            <p:cNvSpPr txBox="1"/>
            <p:nvPr/>
          </p:nvSpPr>
          <p:spPr>
            <a:xfrm rot="10434283">
              <a:off x="3014241" y="3016308"/>
              <a:ext cx="1770170"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4.</a:t>
              </a: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夫妻本一家，你的就是我的</a:t>
              </a: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3" name="文字方塊 22">
              <a:extLst>
                <a:ext uri="{FF2B5EF4-FFF2-40B4-BE49-F238E27FC236}">
                  <a16:creationId xmlns:a16="http://schemas.microsoft.com/office/drawing/2014/main" id="{320BDE32-62FB-45C9-9F30-3073506DAB2E}"/>
                </a:ext>
              </a:extLst>
            </p:cNvPr>
            <p:cNvSpPr txBox="1"/>
            <p:nvPr/>
          </p:nvSpPr>
          <p:spPr>
            <a:xfrm rot="14400000">
              <a:off x="4147665" y="1076175"/>
              <a:ext cx="1828236"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a:t>
              </a:r>
              <a:r>
                <a:rPr lang="zh-TW" altLang="en-US" sz="2200" b="1"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參</a:t>
              </a:r>
              <a:r>
                <a:rPr lang="zh-TW" altLang="en-US"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與決策有機會，性別比例應保障</a:t>
              </a: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4" name="手繪多邊形: 圖案 17">
              <a:extLst>
                <a:ext uri="{FF2B5EF4-FFF2-40B4-BE49-F238E27FC236}">
                  <a16:creationId xmlns:a16="http://schemas.microsoft.com/office/drawing/2014/main" id="{F9ED8F19-F943-423E-974E-0E67D3E90121}"/>
                </a:ext>
              </a:extLst>
            </p:cNvPr>
            <p:cNvSpPr/>
            <p:nvPr/>
          </p:nvSpPr>
          <p:spPr>
            <a:xfrm>
              <a:off x="6394928" y="4194109"/>
              <a:ext cx="401625" cy="516375"/>
            </a:xfrm>
            <a:custGeom>
              <a:avLst/>
              <a:gdLst>
                <a:gd name="connsiteX0" fmla="*/ 41438 w 401625"/>
                <a:gd name="connsiteY0" fmla="*/ 474938 h 516375"/>
                <a:gd name="connsiteX1" fmla="*/ 41438 w 401625"/>
                <a:gd name="connsiteY1" fmla="*/ 41438 h 516375"/>
                <a:gd name="connsiteX2" fmla="*/ 200813 w 401625"/>
                <a:gd name="connsiteY2" fmla="*/ 41438 h 516375"/>
                <a:gd name="connsiteX3" fmla="*/ 200813 w 401625"/>
                <a:gd name="connsiteY3" fmla="*/ 175313 h 516375"/>
                <a:gd name="connsiteX4" fmla="*/ 360188 w 401625"/>
                <a:gd name="connsiteY4" fmla="*/ 175313 h 516375"/>
                <a:gd name="connsiteX5" fmla="*/ 360188 w 401625"/>
                <a:gd name="connsiteY5" fmla="*/ 474938 h 516375"/>
                <a:gd name="connsiteX6" fmla="*/ 41438 w 401625"/>
                <a:gd name="connsiteY6" fmla="*/ 474938 h 516375"/>
                <a:gd name="connsiteX7" fmla="*/ 239063 w 401625"/>
                <a:gd name="connsiteY7" fmla="*/ 57375 h 516375"/>
                <a:gd name="connsiteX8" fmla="*/ 318750 w 401625"/>
                <a:gd name="connsiteY8" fmla="*/ 137063 h 516375"/>
                <a:gd name="connsiteX9" fmla="*/ 239063 w 401625"/>
                <a:gd name="connsiteY9" fmla="*/ 137063 h 516375"/>
                <a:gd name="connsiteX10" fmla="*/ 239063 w 401625"/>
                <a:gd name="connsiteY10" fmla="*/ 57375 h 516375"/>
                <a:gd name="connsiteX11" fmla="*/ 239063 w 401625"/>
                <a:gd name="connsiteY11" fmla="*/ 3188 h 516375"/>
                <a:gd name="connsiteX12" fmla="*/ 3188 w 401625"/>
                <a:gd name="connsiteY12" fmla="*/ 3188 h 516375"/>
                <a:gd name="connsiteX13" fmla="*/ 3188 w 401625"/>
                <a:gd name="connsiteY13" fmla="*/ 513188 h 516375"/>
                <a:gd name="connsiteX14" fmla="*/ 398438 w 401625"/>
                <a:gd name="connsiteY14" fmla="*/ 513188 h 516375"/>
                <a:gd name="connsiteX15" fmla="*/ 398438 w 401625"/>
                <a:gd name="connsiteY15" fmla="*/ 143438 h 516375"/>
                <a:gd name="connsiteX16" fmla="*/ 239063 w 401625"/>
                <a:gd name="connsiteY16" fmla="*/ 3188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1625" h="516375">
                  <a:moveTo>
                    <a:pt x="41438" y="474938"/>
                  </a:moveTo>
                  <a:lnTo>
                    <a:pt x="41438" y="41438"/>
                  </a:lnTo>
                  <a:lnTo>
                    <a:pt x="200813" y="41438"/>
                  </a:lnTo>
                  <a:lnTo>
                    <a:pt x="200813" y="175313"/>
                  </a:lnTo>
                  <a:lnTo>
                    <a:pt x="360188" y="175313"/>
                  </a:lnTo>
                  <a:lnTo>
                    <a:pt x="360188" y="474938"/>
                  </a:lnTo>
                  <a:lnTo>
                    <a:pt x="41438" y="474938"/>
                  </a:lnTo>
                  <a:close/>
                  <a:moveTo>
                    <a:pt x="239063" y="57375"/>
                  </a:moveTo>
                  <a:lnTo>
                    <a:pt x="318750" y="137063"/>
                  </a:lnTo>
                  <a:lnTo>
                    <a:pt x="239063" y="137063"/>
                  </a:lnTo>
                  <a:lnTo>
                    <a:pt x="239063" y="57375"/>
                  </a:lnTo>
                  <a:close/>
                  <a:moveTo>
                    <a:pt x="239063" y="3188"/>
                  </a:moveTo>
                  <a:lnTo>
                    <a:pt x="3188" y="3188"/>
                  </a:lnTo>
                  <a:lnTo>
                    <a:pt x="3188" y="513188"/>
                  </a:lnTo>
                  <a:lnTo>
                    <a:pt x="398438" y="513188"/>
                  </a:lnTo>
                  <a:lnTo>
                    <a:pt x="398438" y="143438"/>
                  </a:lnTo>
                  <a:lnTo>
                    <a:pt x="239063" y="31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5" name="手繪多邊形: 圖案 18">
              <a:extLst>
                <a:ext uri="{FF2B5EF4-FFF2-40B4-BE49-F238E27FC236}">
                  <a16:creationId xmlns:a16="http://schemas.microsoft.com/office/drawing/2014/main" id="{D53AA0D7-FD6E-4700-A075-08D592A8A642}"/>
                </a:ext>
              </a:extLst>
            </p:cNvPr>
            <p:cNvSpPr/>
            <p:nvPr/>
          </p:nvSpPr>
          <p:spPr>
            <a:xfrm>
              <a:off x="6471428" y="4429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6" name="手繪多邊形: 圖案 19">
              <a:extLst>
                <a:ext uri="{FF2B5EF4-FFF2-40B4-BE49-F238E27FC236}">
                  <a16:creationId xmlns:a16="http://schemas.microsoft.com/office/drawing/2014/main" id="{44845DEF-50DE-4B6E-A87C-FFAB0E9B5EC6}"/>
                </a:ext>
              </a:extLst>
            </p:cNvPr>
            <p:cNvSpPr/>
            <p:nvPr/>
          </p:nvSpPr>
          <p:spPr>
            <a:xfrm>
              <a:off x="6471428" y="4378984"/>
              <a:ext cx="89250" cy="31875"/>
            </a:xfrm>
            <a:custGeom>
              <a:avLst/>
              <a:gdLst>
                <a:gd name="connsiteX0" fmla="*/ 3188 w 89250"/>
                <a:gd name="connsiteY0" fmla="*/ 3188 h 31875"/>
                <a:gd name="connsiteX1" fmla="*/ 86063 w 89250"/>
                <a:gd name="connsiteY1" fmla="*/ 3188 h 31875"/>
                <a:gd name="connsiteX2" fmla="*/ 86063 w 89250"/>
                <a:gd name="connsiteY2" fmla="*/ 28688 h 31875"/>
                <a:gd name="connsiteX3" fmla="*/ 3188 w 892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89250" h="31875">
                  <a:moveTo>
                    <a:pt x="3188" y="3188"/>
                  </a:moveTo>
                  <a:lnTo>
                    <a:pt x="86063" y="3188"/>
                  </a:lnTo>
                  <a:lnTo>
                    <a:pt x="860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7" name="手繪多邊形: 圖案 20">
              <a:extLst>
                <a:ext uri="{FF2B5EF4-FFF2-40B4-BE49-F238E27FC236}">
                  <a16:creationId xmlns:a16="http://schemas.microsoft.com/office/drawing/2014/main" id="{CDE34B5C-B742-4BBB-9973-43AE3A54078A}"/>
                </a:ext>
              </a:extLst>
            </p:cNvPr>
            <p:cNvSpPr/>
            <p:nvPr/>
          </p:nvSpPr>
          <p:spPr>
            <a:xfrm>
              <a:off x="6471428" y="4480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8" name="手繪多邊形: 圖案 21">
              <a:extLst>
                <a:ext uri="{FF2B5EF4-FFF2-40B4-BE49-F238E27FC236}">
                  <a16:creationId xmlns:a16="http://schemas.microsoft.com/office/drawing/2014/main" id="{FF6FDC2B-64DA-4C01-A71F-BBCE0BBD2514}"/>
                </a:ext>
              </a:extLst>
            </p:cNvPr>
            <p:cNvSpPr/>
            <p:nvPr/>
          </p:nvSpPr>
          <p:spPr>
            <a:xfrm>
              <a:off x="6471428" y="4531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9" name="手繪多邊形: 圖案 22">
              <a:extLst>
                <a:ext uri="{FF2B5EF4-FFF2-40B4-BE49-F238E27FC236}">
                  <a16:creationId xmlns:a16="http://schemas.microsoft.com/office/drawing/2014/main" id="{602AF33D-D8E0-4984-A772-C6A7D6CB047D}"/>
                </a:ext>
              </a:extLst>
            </p:cNvPr>
            <p:cNvSpPr/>
            <p:nvPr/>
          </p:nvSpPr>
          <p:spPr>
            <a:xfrm>
              <a:off x="6471428" y="4582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0" name="手繪多邊形: 圖案 23">
              <a:extLst>
                <a:ext uri="{FF2B5EF4-FFF2-40B4-BE49-F238E27FC236}">
                  <a16:creationId xmlns:a16="http://schemas.microsoft.com/office/drawing/2014/main" id="{75BA9C2D-ED88-4578-82B0-EBE7826DBB05}"/>
                </a:ext>
              </a:extLst>
            </p:cNvPr>
            <p:cNvSpPr/>
            <p:nvPr/>
          </p:nvSpPr>
          <p:spPr>
            <a:xfrm>
              <a:off x="5400574" y="2176378"/>
              <a:ext cx="82875" cy="108375"/>
            </a:xfrm>
            <a:custGeom>
              <a:avLst/>
              <a:gdLst>
                <a:gd name="connsiteX0" fmla="*/ 55781 w 82875"/>
                <a:gd name="connsiteY0" fmla="*/ 106781 h 108375"/>
                <a:gd name="connsiteX1" fmla="*/ 30281 w 82875"/>
                <a:gd name="connsiteY1" fmla="*/ 106781 h 108375"/>
                <a:gd name="connsiteX2" fmla="*/ 4781 w 82875"/>
                <a:gd name="connsiteY2" fmla="*/ 81281 h 108375"/>
                <a:gd name="connsiteX3" fmla="*/ 4781 w 82875"/>
                <a:gd name="connsiteY3" fmla="*/ 30281 h 108375"/>
                <a:gd name="connsiteX4" fmla="*/ 30281 w 82875"/>
                <a:gd name="connsiteY4" fmla="*/ 4781 h 108375"/>
                <a:gd name="connsiteX5" fmla="*/ 55781 w 82875"/>
                <a:gd name="connsiteY5" fmla="*/ 4781 h 108375"/>
                <a:gd name="connsiteX6" fmla="*/ 81281 w 82875"/>
                <a:gd name="connsiteY6" fmla="*/ 30281 h 108375"/>
                <a:gd name="connsiteX7" fmla="*/ 81281 w 82875"/>
                <a:gd name="connsiteY7" fmla="*/ 81281 h 108375"/>
                <a:gd name="connsiteX8" fmla="*/ 55781 w 82875"/>
                <a:gd name="connsiteY8" fmla="*/ 106781 h 10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75" h="108375">
                  <a:moveTo>
                    <a:pt x="55781" y="106781"/>
                  </a:moveTo>
                  <a:lnTo>
                    <a:pt x="30281" y="106781"/>
                  </a:lnTo>
                  <a:cubicBezTo>
                    <a:pt x="16256" y="106781"/>
                    <a:pt x="4781" y="95306"/>
                    <a:pt x="4781" y="81281"/>
                  </a:cubicBezTo>
                  <a:lnTo>
                    <a:pt x="4781" y="30281"/>
                  </a:lnTo>
                  <a:cubicBezTo>
                    <a:pt x="4781" y="16256"/>
                    <a:pt x="16256" y="4781"/>
                    <a:pt x="30281" y="4781"/>
                  </a:cubicBezTo>
                  <a:lnTo>
                    <a:pt x="55781" y="4781"/>
                  </a:lnTo>
                  <a:cubicBezTo>
                    <a:pt x="69806" y="4781"/>
                    <a:pt x="81281" y="16256"/>
                    <a:pt x="81281" y="30281"/>
                  </a:cubicBezTo>
                  <a:lnTo>
                    <a:pt x="81281" y="81281"/>
                  </a:lnTo>
                  <a:cubicBezTo>
                    <a:pt x="81281" y="95306"/>
                    <a:pt x="69806" y="106781"/>
                    <a:pt x="55781" y="106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1" name="手繪多邊形: 圖案 24">
              <a:extLst>
                <a:ext uri="{FF2B5EF4-FFF2-40B4-BE49-F238E27FC236}">
                  <a16:creationId xmlns:a16="http://schemas.microsoft.com/office/drawing/2014/main" id="{D1917B2B-A89B-4D9C-88C7-2C46E08CEE77}"/>
                </a:ext>
              </a:extLst>
            </p:cNvPr>
            <p:cNvSpPr/>
            <p:nvPr/>
          </p:nvSpPr>
          <p:spPr>
            <a:xfrm>
              <a:off x="5183824" y="2252878"/>
              <a:ext cx="516375" cy="363375"/>
            </a:xfrm>
            <a:custGeom>
              <a:avLst/>
              <a:gdLst>
                <a:gd name="connsiteX0" fmla="*/ 463781 w 516375"/>
                <a:gd name="connsiteY0" fmla="*/ 157781 h 363375"/>
                <a:gd name="connsiteX1" fmla="*/ 310781 w 516375"/>
                <a:gd name="connsiteY1" fmla="*/ 157781 h 363375"/>
                <a:gd name="connsiteX2" fmla="*/ 310781 w 516375"/>
                <a:gd name="connsiteY2" fmla="*/ 132281 h 363375"/>
                <a:gd name="connsiteX3" fmla="*/ 463781 w 516375"/>
                <a:gd name="connsiteY3" fmla="*/ 132281 h 363375"/>
                <a:gd name="connsiteX4" fmla="*/ 463781 w 516375"/>
                <a:gd name="connsiteY4" fmla="*/ 157781 h 363375"/>
                <a:gd name="connsiteX5" fmla="*/ 463781 w 516375"/>
                <a:gd name="connsiteY5" fmla="*/ 234281 h 363375"/>
                <a:gd name="connsiteX6" fmla="*/ 310781 w 516375"/>
                <a:gd name="connsiteY6" fmla="*/ 234281 h 363375"/>
                <a:gd name="connsiteX7" fmla="*/ 310781 w 516375"/>
                <a:gd name="connsiteY7" fmla="*/ 208781 h 363375"/>
                <a:gd name="connsiteX8" fmla="*/ 463781 w 516375"/>
                <a:gd name="connsiteY8" fmla="*/ 208781 h 363375"/>
                <a:gd name="connsiteX9" fmla="*/ 463781 w 516375"/>
                <a:gd name="connsiteY9" fmla="*/ 234281 h 363375"/>
                <a:gd name="connsiteX10" fmla="*/ 463781 w 516375"/>
                <a:gd name="connsiteY10" fmla="*/ 310781 h 363375"/>
                <a:gd name="connsiteX11" fmla="*/ 310781 w 516375"/>
                <a:gd name="connsiteY11" fmla="*/ 310781 h 363375"/>
                <a:gd name="connsiteX12" fmla="*/ 310781 w 516375"/>
                <a:gd name="connsiteY12" fmla="*/ 285281 h 363375"/>
                <a:gd name="connsiteX13" fmla="*/ 463781 w 516375"/>
                <a:gd name="connsiteY13" fmla="*/ 285281 h 363375"/>
                <a:gd name="connsiteX14" fmla="*/ 463781 w 516375"/>
                <a:gd name="connsiteY14" fmla="*/ 310781 h 363375"/>
                <a:gd name="connsiteX15" fmla="*/ 259781 w 516375"/>
                <a:gd name="connsiteY15" fmla="*/ 310781 h 363375"/>
                <a:gd name="connsiteX16" fmla="*/ 55781 w 516375"/>
                <a:gd name="connsiteY16" fmla="*/ 310781 h 363375"/>
                <a:gd name="connsiteX17" fmla="*/ 55781 w 516375"/>
                <a:gd name="connsiteY17" fmla="*/ 259781 h 363375"/>
                <a:gd name="connsiteX18" fmla="*/ 65981 w 516375"/>
                <a:gd name="connsiteY18" fmla="*/ 239381 h 363375"/>
                <a:gd name="connsiteX19" fmla="*/ 115706 w 516375"/>
                <a:gd name="connsiteY19" fmla="*/ 215156 h 363375"/>
                <a:gd name="connsiteX20" fmla="*/ 157781 w 516375"/>
                <a:gd name="connsiteY20" fmla="*/ 208781 h 363375"/>
                <a:gd name="connsiteX21" fmla="*/ 199856 w 516375"/>
                <a:gd name="connsiteY21" fmla="*/ 215156 h 363375"/>
                <a:gd name="connsiteX22" fmla="*/ 249581 w 516375"/>
                <a:gd name="connsiteY22" fmla="*/ 239381 h 363375"/>
                <a:gd name="connsiteX23" fmla="*/ 259781 w 516375"/>
                <a:gd name="connsiteY23" fmla="*/ 259781 h 363375"/>
                <a:gd name="connsiteX24" fmla="*/ 259781 w 516375"/>
                <a:gd name="connsiteY24" fmla="*/ 310781 h 363375"/>
                <a:gd name="connsiteX25" fmla="*/ 157781 w 516375"/>
                <a:gd name="connsiteY25" fmla="*/ 94031 h 363375"/>
                <a:gd name="connsiteX26" fmla="*/ 208781 w 516375"/>
                <a:gd name="connsiteY26" fmla="*/ 145031 h 363375"/>
                <a:gd name="connsiteX27" fmla="*/ 157781 w 516375"/>
                <a:gd name="connsiteY27" fmla="*/ 196031 h 363375"/>
                <a:gd name="connsiteX28" fmla="*/ 106781 w 516375"/>
                <a:gd name="connsiteY28" fmla="*/ 145031 h 363375"/>
                <a:gd name="connsiteX29" fmla="*/ 157781 w 516375"/>
                <a:gd name="connsiteY29" fmla="*/ 94031 h 363375"/>
                <a:gd name="connsiteX30" fmla="*/ 489281 w 516375"/>
                <a:gd name="connsiteY30" fmla="*/ 4781 h 363375"/>
                <a:gd name="connsiteX31" fmla="*/ 323531 w 516375"/>
                <a:gd name="connsiteY31" fmla="*/ 4781 h 363375"/>
                <a:gd name="connsiteX32" fmla="*/ 272531 w 516375"/>
                <a:gd name="connsiteY32" fmla="*/ 55781 h 363375"/>
                <a:gd name="connsiteX33" fmla="*/ 247031 w 516375"/>
                <a:gd name="connsiteY33" fmla="*/ 55781 h 363375"/>
                <a:gd name="connsiteX34" fmla="*/ 196031 w 516375"/>
                <a:gd name="connsiteY34" fmla="*/ 4781 h 363375"/>
                <a:gd name="connsiteX35" fmla="*/ 30281 w 516375"/>
                <a:gd name="connsiteY35" fmla="*/ 4781 h 363375"/>
                <a:gd name="connsiteX36" fmla="*/ 4781 w 516375"/>
                <a:gd name="connsiteY36" fmla="*/ 30281 h 363375"/>
                <a:gd name="connsiteX37" fmla="*/ 4781 w 516375"/>
                <a:gd name="connsiteY37" fmla="*/ 336281 h 363375"/>
                <a:gd name="connsiteX38" fmla="*/ 30281 w 516375"/>
                <a:gd name="connsiteY38" fmla="*/ 361781 h 363375"/>
                <a:gd name="connsiteX39" fmla="*/ 489281 w 516375"/>
                <a:gd name="connsiteY39" fmla="*/ 361781 h 363375"/>
                <a:gd name="connsiteX40" fmla="*/ 514781 w 516375"/>
                <a:gd name="connsiteY40" fmla="*/ 336281 h 363375"/>
                <a:gd name="connsiteX41" fmla="*/ 514781 w 516375"/>
                <a:gd name="connsiteY41" fmla="*/ 30281 h 363375"/>
                <a:gd name="connsiteX42" fmla="*/ 489281 w 516375"/>
                <a:gd name="connsiteY42" fmla="*/ 4781 h 36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16375" h="363375">
                  <a:moveTo>
                    <a:pt x="463781" y="157781"/>
                  </a:moveTo>
                  <a:lnTo>
                    <a:pt x="310781" y="157781"/>
                  </a:lnTo>
                  <a:lnTo>
                    <a:pt x="310781" y="132281"/>
                  </a:lnTo>
                  <a:lnTo>
                    <a:pt x="463781" y="132281"/>
                  </a:lnTo>
                  <a:lnTo>
                    <a:pt x="463781" y="157781"/>
                  </a:lnTo>
                  <a:close/>
                  <a:moveTo>
                    <a:pt x="463781" y="234281"/>
                  </a:moveTo>
                  <a:lnTo>
                    <a:pt x="310781" y="234281"/>
                  </a:lnTo>
                  <a:lnTo>
                    <a:pt x="310781" y="208781"/>
                  </a:lnTo>
                  <a:lnTo>
                    <a:pt x="463781" y="208781"/>
                  </a:lnTo>
                  <a:lnTo>
                    <a:pt x="463781" y="234281"/>
                  </a:lnTo>
                  <a:close/>
                  <a:moveTo>
                    <a:pt x="463781" y="310781"/>
                  </a:moveTo>
                  <a:lnTo>
                    <a:pt x="310781" y="310781"/>
                  </a:lnTo>
                  <a:lnTo>
                    <a:pt x="310781" y="285281"/>
                  </a:lnTo>
                  <a:lnTo>
                    <a:pt x="463781" y="285281"/>
                  </a:lnTo>
                  <a:lnTo>
                    <a:pt x="463781" y="310781"/>
                  </a:lnTo>
                  <a:close/>
                  <a:moveTo>
                    <a:pt x="259781" y="310781"/>
                  </a:moveTo>
                  <a:lnTo>
                    <a:pt x="55781" y="310781"/>
                  </a:lnTo>
                  <a:lnTo>
                    <a:pt x="55781" y="259781"/>
                  </a:lnTo>
                  <a:cubicBezTo>
                    <a:pt x="55781" y="252131"/>
                    <a:pt x="59606" y="244481"/>
                    <a:pt x="65981" y="239381"/>
                  </a:cubicBezTo>
                  <a:cubicBezTo>
                    <a:pt x="80006" y="229181"/>
                    <a:pt x="97856" y="220256"/>
                    <a:pt x="115706" y="215156"/>
                  </a:cubicBezTo>
                  <a:cubicBezTo>
                    <a:pt x="129731" y="211331"/>
                    <a:pt x="143756" y="208781"/>
                    <a:pt x="157781" y="208781"/>
                  </a:cubicBezTo>
                  <a:cubicBezTo>
                    <a:pt x="173081" y="208781"/>
                    <a:pt x="187106" y="211331"/>
                    <a:pt x="199856" y="215156"/>
                  </a:cubicBezTo>
                  <a:cubicBezTo>
                    <a:pt x="217706" y="220256"/>
                    <a:pt x="235556" y="227906"/>
                    <a:pt x="249581" y="239381"/>
                  </a:cubicBezTo>
                  <a:cubicBezTo>
                    <a:pt x="255956" y="244481"/>
                    <a:pt x="259781" y="252131"/>
                    <a:pt x="259781" y="259781"/>
                  </a:cubicBezTo>
                  <a:lnTo>
                    <a:pt x="259781" y="310781"/>
                  </a:lnTo>
                  <a:close/>
                  <a:moveTo>
                    <a:pt x="157781" y="94031"/>
                  </a:moveTo>
                  <a:cubicBezTo>
                    <a:pt x="185831" y="94031"/>
                    <a:pt x="208781" y="116981"/>
                    <a:pt x="208781" y="145031"/>
                  </a:cubicBezTo>
                  <a:cubicBezTo>
                    <a:pt x="208781" y="173081"/>
                    <a:pt x="185831" y="196031"/>
                    <a:pt x="157781" y="196031"/>
                  </a:cubicBezTo>
                  <a:cubicBezTo>
                    <a:pt x="129731" y="196031"/>
                    <a:pt x="106781" y="173081"/>
                    <a:pt x="106781" y="145031"/>
                  </a:cubicBezTo>
                  <a:cubicBezTo>
                    <a:pt x="106781" y="116981"/>
                    <a:pt x="129731" y="94031"/>
                    <a:pt x="157781" y="94031"/>
                  </a:cubicBezTo>
                  <a:close/>
                  <a:moveTo>
                    <a:pt x="489281" y="4781"/>
                  </a:moveTo>
                  <a:lnTo>
                    <a:pt x="323531" y="4781"/>
                  </a:lnTo>
                  <a:cubicBezTo>
                    <a:pt x="323531" y="32831"/>
                    <a:pt x="300581" y="55781"/>
                    <a:pt x="272531" y="55781"/>
                  </a:cubicBezTo>
                  <a:lnTo>
                    <a:pt x="247031" y="55781"/>
                  </a:lnTo>
                  <a:cubicBezTo>
                    <a:pt x="218981" y="55781"/>
                    <a:pt x="196031" y="32831"/>
                    <a:pt x="196031" y="4781"/>
                  </a:cubicBezTo>
                  <a:lnTo>
                    <a:pt x="30281" y="4781"/>
                  </a:lnTo>
                  <a:cubicBezTo>
                    <a:pt x="16256" y="4781"/>
                    <a:pt x="4781" y="16256"/>
                    <a:pt x="4781" y="30281"/>
                  </a:cubicBezTo>
                  <a:lnTo>
                    <a:pt x="4781" y="336281"/>
                  </a:lnTo>
                  <a:cubicBezTo>
                    <a:pt x="4781" y="350306"/>
                    <a:pt x="16256" y="361781"/>
                    <a:pt x="30281" y="361781"/>
                  </a:cubicBezTo>
                  <a:lnTo>
                    <a:pt x="489281" y="361781"/>
                  </a:lnTo>
                  <a:cubicBezTo>
                    <a:pt x="503306" y="361781"/>
                    <a:pt x="514781" y="350306"/>
                    <a:pt x="514781" y="336281"/>
                  </a:cubicBezTo>
                  <a:lnTo>
                    <a:pt x="514781" y="30281"/>
                  </a:lnTo>
                  <a:cubicBezTo>
                    <a:pt x="514781" y="16256"/>
                    <a:pt x="503306" y="4781"/>
                    <a:pt x="489281" y="4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2" name="手繪多邊形: 圖案 25">
              <a:extLst>
                <a:ext uri="{FF2B5EF4-FFF2-40B4-BE49-F238E27FC236}">
                  <a16:creationId xmlns:a16="http://schemas.microsoft.com/office/drawing/2014/main" id="{76D2D209-CCC9-4EA2-B3FC-BFB6A77AE891}"/>
                </a:ext>
              </a:extLst>
            </p:cNvPr>
            <p:cNvSpPr/>
            <p:nvPr/>
          </p:nvSpPr>
          <p:spPr>
            <a:xfrm>
              <a:off x="466798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3" name="手繪多邊形: 圖案 26">
              <a:extLst>
                <a:ext uri="{FF2B5EF4-FFF2-40B4-BE49-F238E27FC236}">
                  <a16:creationId xmlns:a16="http://schemas.microsoft.com/office/drawing/2014/main" id="{D7CDD3EF-1C36-4F43-9921-A8A2F87425E6}"/>
                </a:ext>
              </a:extLst>
            </p:cNvPr>
            <p:cNvSpPr/>
            <p:nvPr/>
          </p:nvSpPr>
          <p:spPr>
            <a:xfrm>
              <a:off x="4591481" y="3415047"/>
              <a:ext cx="439875" cy="286875"/>
            </a:xfrm>
            <a:custGeom>
              <a:avLst/>
              <a:gdLst>
                <a:gd name="connsiteX0" fmla="*/ 43031 w 439875"/>
                <a:gd name="connsiteY0" fmla="*/ 196031 h 286875"/>
                <a:gd name="connsiteX1" fmla="*/ 145031 w 439875"/>
                <a:gd name="connsiteY1" fmla="*/ 196031 h 286875"/>
                <a:gd name="connsiteX2" fmla="*/ 145031 w 439875"/>
                <a:gd name="connsiteY2" fmla="*/ 247031 h 286875"/>
                <a:gd name="connsiteX3" fmla="*/ 43031 w 439875"/>
                <a:gd name="connsiteY3" fmla="*/ 247031 h 286875"/>
                <a:gd name="connsiteX4" fmla="*/ 43031 w 439875"/>
                <a:gd name="connsiteY4" fmla="*/ 196031 h 286875"/>
                <a:gd name="connsiteX5" fmla="*/ 43031 w 439875"/>
                <a:gd name="connsiteY5" fmla="*/ 119531 h 286875"/>
                <a:gd name="connsiteX6" fmla="*/ 145031 w 439875"/>
                <a:gd name="connsiteY6" fmla="*/ 119531 h 286875"/>
                <a:gd name="connsiteX7" fmla="*/ 145031 w 439875"/>
                <a:gd name="connsiteY7" fmla="*/ 170531 h 286875"/>
                <a:gd name="connsiteX8" fmla="*/ 43031 w 439875"/>
                <a:gd name="connsiteY8" fmla="*/ 170531 h 286875"/>
                <a:gd name="connsiteX9" fmla="*/ 43031 w 439875"/>
                <a:gd name="connsiteY9" fmla="*/ 119531 h 286875"/>
                <a:gd name="connsiteX10" fmla="*/ 43031 w 439875"/>
                <a:gd name="connsiteY10" fmla="*/ 43031 h 286875"/>
                <a:gd name="connsiteX11" fmla="*/ 145031 w 439875"/>
                <a:gd name="connsiteY11" fmla="*/ 43031 h 286875"/>
                <a:gd name="connsiteX12" fmla="*/ 145031 w 439875"/>
                <a:gd name="connsiteY12" fmla="*/ 94031 h 286875"/>
                <a:gd name="connsiteX13" fmla="*/ 43031 w 439875"/>
                <a:gd name="connsiteY13" fmla="*/ 94031 h 286875"/>
                <a:gd name="connsiteX14" fmla="*/ 43031 w 439875"/>
                <a:gd name="connsiteY14" fmla="*/ 43031 h 286875"/>
                <a:gd name="connsiteX15" fmla="*/ 272531 w 439875"/>
                <a:gd name="connsiteY15" fmla="*/ 43031 h 286875"/>
                <a:gd name="connsiteX16" fmla="*/ 272531 w 439875"/>
                <a:gd name="connsiteY16" fmla="*/ 94031 h 286875"/>
                <a:gd name="connsiteX17" fmla="*/ 170531 w 439875"/>
                <a:gd name="connsiteY17" fmla="*/ 94031 h 286875"/>
                <a:gd name="connsiteX18" fmla="*/ 170531 w 439875"/>
                <a:gd name="connsiteY18" fmla="*/ 43031 h 286875"/>
                <a:gd name="connsiteX19" fmla="*/ 272531 w 439875"/>
                <a:gd name="connsiteY19" fmla="*/ 43031 h 286875"/>
                <a:gd name="connsiteX20" fmla="*/ 400031 w 439875"/>
                <a:gd name="connsiteY20" fmla="*/ 43031 h 286875"/>
                <a:gd name="connsiteX21" fmla="*/ 400031 w 439875"/>
                <a:gd name="connsiteY21" fmla="*/ 94031 h 286875"/>
                <a:gd name="connsiteX22" fmla="*/ 298031 w 439875"/>
                <a:gd name="connsiteY22" fmla="*/ 94031 h 286875"/>
                <a:gd name="connsiteX23" fmla="*/ 298031 w 439875"/>
                <a:gd name="connsiteY23" fmla="*/ 43031 h 286875"/>
                <a:gd name="connsiteX24" fmla="*/ 400031 w 439875"/>
                <a:gd name="connsiteY24" fmla="*/ 43031 h 286875"/>
                <a:gd name="connsiteX25" fmla="*/ 400031 w 439875"/>
                <a:gd name="connsiteY25" fmla="*/ 170531 h 286875"/>
                <a:gd name="connsiteX26" fmla="*/ 298031 w 439875"/>
                <a:gd name="connsiteY26" fmla="*/ 170531 h 286875"/>
                <a:gd name="connsiteX27" fmla="*/ 298031 w 439875"/>
                <a:gd name="connsiteY27" fmla="*/ 119531 h 286875"/>
                <a:gd name="connsiteX28" fmla="*/ 400031 w 439875"/>
                <a:gd name="connsiteY28" fmla="*/ 119531 h 286875"/>
                <a:gd name="connsiteX29" fmla="*/ 400031 w 439875"/>
                <a:gd name="connsiteY29" fmla="*/ 170531 h 286875"/>
                <a:gd name="connsiteX30" fmla="*/ 400031 w 439875"/>
                <a:gd name="connsiteY30" fmla="*/ 247031 h 286875"/>
                <a:gd name="connsiteX31" fmla="*/ 298031 w 439875"/>
                <a:gd name="connsiteY31" fmla="*/ 247031 h 286875"/>
                <a:gd name="connsiteX32" fmla="*/ 298031 w 439875"/>
                <a:gd name="connsiteY32" fmla="*/ 196031 h 286875"/>
                <a:gd name="connsiteX33" fmla="*/ 400031 w 439875"/>
                <a:gd name="connsiteY33" fmla="*/ 196031 h 286875"/>
                <a:gd name="connsiteX34" fmla="*/ 400031 w 439875"/>
                <a:gd name="connsiteY34" fmla="*/ 247031 h 286875"/>
                <a:gd name="connsiteX35" fmla="*/ 170531 w 439875"/>
                <a:gd name="connsiteY35" fmla="*/ 170531 h 286875"/>
                <a:gd name="connsiteX36" fmla="*/ 170531 w 439875"/>
                <a:gd name="connsiteY36" fmla="*/ 119531 h 286875"/>
                <a:gd name="connsiteX37" fmla="*/ 272531 w 439875"/>
                <a:gd name="connsiteY37" fmla="*/ 119531 h 286875"/>
                <a:gd name="connsiteX38" fmla="*/ 272531 w 439875"/>
                <a:gd name="connsiteY38" fmla="*/ 170531 h 286875"/>
                <a:gd name="connsiteX39" fmla="*/ 170531 w 439875"/>
                <a:gd name="connsiteY39" fmla="*/ 170531 h 286875"/>
                <a:gd name="connsiteX40" fmla="*/ 170531 w 439875"/>
                <a:gd name="connsiteY40" fmla="*/ 247031 h 286875"/>
                <a:gd name="connsiteX41" fmla="*/ 170531 w 439875"/>
                <a:gd name="connsiteY41" fmla="*/ 196031 h 286875"/>
                <a:gd name="connsiteX42" fmla="*/ 272531 w 439875"/>
                <a:gd name="connsiteY42" fmla="*/ 196031 h 286875"/>
                <a:gd name="connsiteX43" fmla="*/ 272531 w 439875"/>
                <a:gd name="connsiteY43" fmla="*/ 247031 h 286875"/>
                <a:gd name="connsiteX44" fmla="*/ 170531 w 439875"/>
                <a:gd name="connsiteY44" fmla="*/ 247031 h 286875"/>
                <a:gd name="connsiteX45" fmla="*/ 4781 w 439875"/>
                <a:gd name="connsiteY45" fmla="*/ 285281 h 286875"/>
                <a:gd name="connsiteX46" fmla="*/ 438281 w 439875"/>
                <a:gd name="connsiteY46" fmla="*/ 285281 h 286875"/>
                <a:gd name="connsiteX47" fmla="*/ 438281 w 439875"/>
                <a:gd name="connsiteY47" fmla="*/ 4781 h 286875"/>
                <a:gd name="connsiteX48" fmla="*/ 4781 w 439875"/>
                <a:gd name="connsiteY48" fmla="*/ 4781 h 286875"/>
                <a:gd name="connsiteX49" fmla="*/ 4781 w 439875"/>
                <a:gd name="connsiteY49" fmla="*/ 285281 h 28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39875" h="286875">
                  <a:moveTo>
                    <a:pt x="43031" y="196031"/>
                  </a:moveTo>
                  <a:lnTo>
                    <a:pt x="145031" y="196031"/>
                  </a:lnTo>
                  <a:lnTo>
                    <a:pt x="145031" y="247031"/>
                  </a:lnTo>
                  <a:lnTo>
                    <a:pt x="43031" y="247031"/>
                  </a:lnTo>
                  <a:lnTo>
                    <a:pt x="43031" y="196031"/>
                  </a:lnTo>
                  <a:close/>
                  <a:moveTo>
                    <a:pt x="43031" y="119531"/>
                  </a:moveTo>
                  <a:lnTo>
                    <a:pt x="145031" y="119531"/>
                  </a:lnTo>
                  <a:lnTo>
                    <a:pt x="145031" y="170531"/>
                  </a:lnTo>
                  <a:lnTo>
                    <a:pt x="43031" y="170531"/>
                  </a:lnTo>
                  <a:lnTo>
                    <a:pt x="43031" y="119531"/>
                  </a:lnTo>
                  <a:close/>
                  <a:moveTo>
                    <a:pt x="43031" y="43031"/>
                  </a:moveTo>
                  <a:lnTo>
                    <a:pt x="145031" y="43031"/>
                  </a:lnTo>
                  <a:lnTo>
                    <a:pt x="145031" y="94031"/>
                  </a:lnTo>
                  <a:lnTo>
                    <a:pt x="43031" y="94031"/>
                  </a:lnTo>
                  <a:lnTo>
                    <a:pt x="43031" y="43031"/>
                  </a:lnTo>
                  <a:close/>
                  <a:moveTo>
                    <a:pt x="272531" y="43031"/>
                  </a:moveTo>
                  <a:lnTo>
                    <a:pt x="272531" y="94031"/>
                  </a:lnTo>
                  <a:lnTo>
                    <a:pt x="170531" y="94031"/>
                  </a:lnTo>
                  <a:lnTo>
                    <a:pt x="170531" y="43031"/>
                  </a:lnTo>
                  <a:lnTo>
                    <a:pt x="272531" y="43031"/>
                  </a:lnTo>
                  <a:close/>
                  <a:moveTo>
                    <a:pt x="400031" y="43031"/>
                  </a:moveTo>
                  <a:lnTo>
                    <a:pt x="400031" y="94031"/>
                  </a:lnTo>
                  <a:lnTo>
                    <a:pt x="298031" y="94031"/>
                  </a:lnTo>
                  <a:lnTo>
                    <a:pt x="298031" y="43031"/>
                  </a:lnTo>
                  <a:lnTo>
                    <a:pt x="400031" y="43031"/>
                  </a:lnTo>
                  <a:close/>
                  <a:moveTo>
                    <a:pt x="400031" y="170531"/>
                  </a:moveTo>
                  <a:lnTo>
                    <a:pt x="298031" y="170531"/>
                  </a:lnTo>
                  <a:lnTo>
                    <a:pt x="298031" y="119531"/>
                  </a:lnTo>
                  <a:lnTo>
                    <a:pt x="400031" y="119531"/>
                  </a:lnTo>
                  <a:lnTo>
                    <a:pt x="400031" y="170531"/>
                  </a:lnTo>
                  <a:close/>
                  <a:moveTo>
                    <a:pt x="400031" y="247031"/>
                  </a:moveTo>
                  <a:lnTo>
                    <a:pt x="298031" y="247031"/>
                  </a:lnTo>
                  <a:lnTo>
                    <a:pt x="298031" y="196031"/>
                  </a:lnTo>
                  <a:lnTo>
                    <a:pt x="400031" y="196031"/>
                  </a:lnTo>
                  <a:lnTo>
                    <a:pt x="400031" y="247031"/>
                  </a:lnTo>
                  <a:close/>
                  <a:moveTo>
                    <a:pt x="170531" y="170531"/>
                  </a:moveTo>
                  <a:lnTo>
                    <a:pt x="170531" y="119531"/>
                  </a:lnTo>
                  <a:lnTo>
                    <a:pt x="272531" y="119531"/>
                  </a:lnTo>
                  <a:lnTo>
                    <a:pt x="272531" y="170531"/>
                  </a:lnTo>
                  <a:lnTo>
                    <a:pt x="170531" y="170531"/>
                  </a:lnTo>
                  <a:close/>
                  <a:moveTo>
                    <a:pt x="170531" y="247031"/>
                  </a:moveTo>
                  <a:lnTo>
                    <a:pt x="170531" y="196031"/>
                  </a:lnTo>
                  <a:lnTo>
                    <a:pt x="272531" y="196031"/>
                  </a:lnTo>
                  <a:lnTo>
                    <a:pt x="272531" y="247031"/>
                  </a:lnTo>
                  <a:lnTo>
                    <a:pt x="170531" y="247031"/>
                  </a:lnTo>
                  <a:close/>
                  <a:moveTo>
                    <a:pt x="4781" y="285281"/>
                  </a:moveTo>
                  <a:lnTo>
                    <a:pt x="438281" y="285281"/>
                  </a:lnTo>
                  <a:lnTo>
                    <a:pt x="438281" y="4781"/>
                  </a:lnTo>
                  <a:lnTo>
                    <a:pt x="4781" y="4781"/>
                  </a:lnTo>
                  <a:lnTo>
                    <a:pt x="4781" y="285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4" name="手繪多邊形: 圖案 27">
              <a:extLst>
                <a:ext uri="{FF2B5EF4-FFF2-40B4-BE49-F238E27FC236}">
                  <a16:creationId xmlns:a16="http://schemas.microsoft.com/office/drawing/2014/main" id="{2665F189-78E2-4F98-86BC-051491113DED}"/>
                </a:ext>
              </a:extLst>
            </p:cNvPr>
            <p:cNvSpPr/>
            <p:nvPr/>
          </p:nvSpPr>
          <p:spPr>
            <a:xfrm>
              <a:off x="491023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5" name="手繪多邊形: 圖案 28">
              <a:extLst>
                <a:ext uri="{FF2B5EF4-FFF2-40B4-BE49-F238E27FC236}">
                  <a16:creationId xmlns:a16="http://schemas.microsoft.com/office/drawing/2014/main" id="{802046FE-F24F-4BAE-8EA1-DC7F84E8948A}"/>
                </a:ext>
              </a:extLst>
            </p:cNvPr>
            <p:cNvSpPr/>
            <p:nvPr/>
          </p:nvSpPr>
          <p:spPr>
            <a:xfrm>
              <a:off x="4591481" y="3300297"/>
              <a:ext cx="439875" cy="95625"/>
            </a:xfrm>
            <a:custGeom>
              <a:avLst/>
              <a:gdLst>
                <a:gd name="connsiteX0" fmla="*/ 387281 w 439875"/>
                <a:gd name="connsiteY0" fmla="*/ 4781 h 95625"/>
                <a:gd name="connsiteX1" fmla="*/ 387281 w 439875"/>
                <a:gd name="connsiteY1" fmla="*/ 23906 h 95625"/>
                <a:gd name="connsiteX2" fmla="*/ 342656 w 439875"/>
                <a:gd name="connsiteY2" fmla="*/ 68531 h 95625"/>
                <a:gd name="connsiteX3" fmla="*/ 298031 w 439875"/>
                <a:gd name="connsiteY3" fmla="*/ 23906 h 95625"/>
                <a:gd name="connsiteX4" fmla="*/ 298031 w 439875"/>
                <a:gd name="connsiteY4" fmla="*/ 4781 h 95625"/>
                <a:gd name="connsiteX5" fmla="*/ 145031 w 439875"/>
                <a:gd name="connsiteY5" fmla="*/ 4781 h 95625"/>
                <a:gd name="connsiteX6" fmla="*/ 145031 w 439875"/>
                <a:gd name="connsiteY6" fmla="*/ 23906 h 95625"/>
                <a:gd name="connsiteX7" fmla="*/ 100406 w 439875"/>
                <a:gd name="connsiteY7" fmla="*/ 68531 h 95625"/>
                <a:gd name="connsiteX8" fmla="*/ 55781 w 439875"/>
                <a:gd name="connsiteY8" fmla="*/ 23906 h 95625"/>
                <a:gd name="connsiteX9" fmla="*/ 55781 w 439875"/>
                <a:gd name="connsiteY9" fmla="*/ 4781 h 95625"/>
                <a:gd name="connsiteX10" fmla="*/ 4781 w 439875"/>
                <a:gd name="connsiteY10" fmla="*/ 4781 h 95625"/>
                <a:gd name="connsiteX11" fmla="*/ 4781 w 439875"/>
                <a:gd name="connsiteY11" fmla="*/ 94031 h 95625"/>
                <a:gd name="connsiteX12" fmla="*/ 438281 w 439875"/>
                <a:gd name="connsiteY12" fmla="*/ 94031 h 95625"/>
                <a:gd name="connsiteX13" fmla="*/ 438281 w 439875"/>
                <a:gd name="connsiteY13" fmla="*/ 4781 h 95625"/>
                <a:gd name="connsiteX14" fmla="*/ 387281 w 439875"/>
                <a:gd name="connsiteY14" fmla="*/ 4781 h 9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9875" h="95625">
                  <a:moveTo>
                    <a:pt x="387281" y="4781"/>
                  </a:moveTo>
                  <a:lnTo>
                    <a:pt x="387281" y="23906"/>
                  </a:lnTo>
                  <a:cubicBezTo>
                    <a:pt x="387281" y="48769"/>
                    <a:pt x="367519" y="68531"/>
                    <a:pt x="342656" y="68531"/>
                  </a:cubicBezTo>
                  <a:cubicBezTo>
                    <a:pt x="317794" y="68531"/>
                    <a:pt x="298031" y="48769"/>
                    <a:pt x="298031" y="23906"/>
                  </a:cubicBezTo>
                  <a:lnTo>
                    <a:pt x="298031" y="4781"/>
                  </a:lnTo>
                  <a:lnTo>
                    <a:pt x="145031" y="4781"/>
                  </a:lnTo>
                  <a:lnTo>
                    <a:pt x="145031" y="23906"/>
                  </a:lnTo>
                  <a:cubicBezTo>
                    <a:pt x="145031" y="48769"/>
                    <a:pt x="125269" y="68531"/>
                    <a:pt x="100406" y="68531"/>
                  </a:cubicBezTo>
                  <a:cubicBezTo>
                    <a:pt x="75544" y="68531"/>
                    <a:pt x="55781" y="48769"/>
                    <a:pt x="55781" y="23906"/>
                  </a:cubicBezTo>
                  <a:lnTo>
                    <a:pt x="55781" y="4781"/>
                  </a:lnTo>
                  <a:lnTo>
                    <a:pt x="4781" y="4781"/>
                  </a:lnTo>
                  <a:lnTo>
                    <a:pt x="4781" y="94031"/>
                  </a:lnTo>
                  <a:lnTo>
                    <a:pt x="438281" y="94031"/>
                  </a:lnTo>
                  <a:lnTo>
                    <a:pt x="438281" y="4781"/>
                  </a:lnTo>
                  <a:lnTo>
                    <a:pt x="387281" y="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6" name="手繪多邊形: 圖案 29">
              <a:extLst>
                <a:ext uri="{FF2B5EF4-FFF2-40B4-BE49-F238E27FC236}">
                  <a16:creationId xmlns:a16="http://schemas.microsoft.com/office/drawing/2014/main" id="{64A815D8-A8B3-46F1-9303-74D1EBCB0B60}"/>
                </a:ext>
              </a:extLst>
            </p:cNvPr>
            <p:cNvSpPr/>
            <p:nvPr/>
          </p:nvSpPr>
          <p:spPr>
            <a:xfrm>
              <a:off x="6927594" y="3263732"/>
              <a:ext cx="401625" cy="516375"/>
            </a:xfrm>
            <a:custGeom>
              <a:avLst/>
              <a:gdLst>
                <a:gd name="connsiteX0" fmla="*/ 43031 w 401625"/>
                <a:gd name="connsiteY0" fmla="*/ 43031 h 516375"/>
                <a:gd name="connsiteX1" fmla="*/ 361781 w 401625"/>
                <a:gd name="connsiteY1" fmla="*/ 43031 h 516375"/>
                <a:gd name="connsiteX2" fmla="*/ 361781 w 401625"/>
                <a:gd name="connsiteY2" fmla="*/ 476531 h 516375"/>
                <a:gd name="connsiteX3" fmla="*/ 43031 w 401625"/>
                <a:gd name="connsiteY3" fmla="*/ 476531 h 516375"/>
                <a:gd name="connsiteX4" fmla="*/ 43031 w 401625"/>
                <a:gd name="connsiteY4" fmla="*/ 43031 h 516375"/>
                <a:gd name="connsiteX5" fmla="*/ 4781 w 401625"/>
                <a:gd name="connsiteY5" fmla="*/ 514781 h 516375"/>
                <a:gd name="connsiteX6" fmla="*/ 400031 w 401625"/>
                <a:gd name="connsiteY6" fmla="*/ 514781 h 516375"/>
                <a:gd name="connsiteX7" fmla="*/ 400031 w 401625"/>
                <a:gd name="connsiteY7" fmla="*/ 4781 h 516375"/>
                <a:gd name="connsiteX8" fmla="*/ 4781 w 401625"/>
                <a:gd name="connsiteY8" fmla="*/ 4781 h 516375"/>
                <a:gd name="connsiteX9" fmla="*/ 4781 w 401625"/>
                <a:gd name="connsiteY9" fmla="*/ 514781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25" h="516375">
                  <a:moveTo>
                    <a:pt x="43031" y="43031"/>
                  </a:moveTo>
                  <a:lnTo>
                    <a:pt x="361781" y="43031"/>
                  </a:lnTo>
                  <a:lnTo>
                    <a:pt x="361781" y="476531"/>
                  </a:lnTo>
                  <a:lnTo>
                    <a:pt x="43031" y="476531"/>
                  </a:lnTo>
                  <a:lnTo>
                    <a:pt x="43031" y="43031"/>
                  </a:lnTo>
                  <a:close/>
                  <a:moveTo>
                    <a:pt x="4781" y="514781"/>
                  </a:moveTo>
                  <a:lnTo>
                    <a:pt x="400031" y="514781"/>
                  </a:lnTo>
                  <a:lnTo>
                    <a:pt x="400031" y="4781"/>
                  </a:lnTo>
                  <a:lnTo>
                    <a:pt x="4781" y="4781"/>
                  </a:lnTo>
                  <a:lnTo>
                    <a:pt x="4781" y="51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7" name="手繪多邊形: 圖案 30">
              <a:extLst>
                <a:ext uri="{FF2B5EF4-FFF2-40B4-BE49-F238E27FC236}">
                  <a16:creationId xmlns:a16="http://schemas.microsoft.com/office/drawing/2014/main" id="{565D65DF-F57D-44AC-89F6-7D7A44FB5B79}"/>
                </a:ext>
              </a:extLst>
            </p:cNvPr>
            <p:cNvSpPr/>
            <p:nvPr/>
          </p:nvSpPr>
          <p:spPr>
            <a:xfrm>
              <a:off x="7137969" y="3359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8" name="手繪多邊形: 圖案 31">
              <a:extLst>
                <a:ext uri="{FF2B5EF4-FFF2-40B4-BE49-F238E27FC236}">
                  <a16:creationId xmlns:a16="http://schemas.microsoft.com/office/drawing/2014/main" id="{AE4EBDB8-CE8F-4B44-B3CB-E1B610838CAA}"/>
                </a:ext>
              </a:extLst>
            </p:cNvPr>
            <p:cNvSpPr/>
            <p:nvPr/>
          </p:nvSpPr>
          <p:spPr>
            <a:xfrm>
              <a:off x="7137969" y="3461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9" name="手繪多邊形: 圖案 32">
              <a:extLst>
                <a:ext uri="{FF2B5EF4-FFF2-40B4-BE49-F238E27FC236}">
                  <a16:creationId xmlns:a16="http://schemas.microsoft.com/office/drawing/2014/main" id="{57E4682B-7294-4D36-8091-F6779CA162F5}"/>
                </a:ext>
              </a:extLst>
            </p:cNvPr>
            <p:cNvSpPr/>
            <p:nvPr/>
          </p:nvSpPr>
          <p:spPr>
            <a:xfrm>
              <a:off x="7137969" y="3665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0" name="手繪多邊形: 圖案 33">
              <a:extLst>
                <a:ext uri="{FF2B5EF4-FFF2-40B4-BE49-F238E27FC236}">
                  <a16:creationId xmlns:a16="http://schemas.microsoft.com/office/drawing/2014/main" id="{1C3CF452-A781-4914-AD17-9AFCD450F292}"/>
                </a:ext>
              </a:extLst>
            </p:cNvPr>
            <p:cNvSpPr/>
            <p:nvPr/>
          </p:nvSpPr>
          <p:spPr>
            <a:xfrm>
              <a:off x="7137969" y="3563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1" name="手繪多邊形: 圖案 34">
              <a:extLst>
                <a:ext uri="{FF2B5EF4-FFF2-40B4-BE49-F238E27FC236}">
                  <a16:creationId xmlns:a16="http://schemas.microsoft.com/office/drawing/2014/main" id="{74660F63-E682-4783-A8CB-573ADCAADCD3}"/>
                </a:ext>
              </a:extLst>
            </p:cNvPr>
            <p:cNvSpPr/>
            <p:nvPr/>
          </p:nvSpPr>
          <p:spPr>
            <a:xfrm>
              <a:off x="7004094" y="3327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2" name="手繪多邊形: 圖案 35">
              <a:extLst>
                <a:ext uri="{FF2B5EF4-FFF2-40B4-BE49-F238E27FC236}">
                  <a16:creationId xmlns:a16="http://schemas.microsoft.com/office/drawing/2014/main" id="{75BE6876-303E-4CB0-8FD7-18AACEEED97F}"/>
                </a:ext>
              </a:extLst>
            </p:cNvPr>
            <p:cNvSpPr/>
            <p:nvPr/>
          </p:nvSpPr>
          <p:spPr>
            <a:xfrm>
              <a:off x="7004094" y="3429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3" name="手繪多邊形: 圖案 36">
              <a:extLst>
                <a:ext uri="{FF2B5EF4-FFF2-40B4-BE49-F238E27FC236}">
                  <a16:creationId xmlns:a16="http://schemas.microsoft.com/office/drawing/2014/main" id="{A8EE3FDD-0CA1-433F-A7BC-952EE581A256}"/>
                </a:ext>
              </a:extLst>
            </p:cNvPr>
            <p:cNvSpPr/>
            <p:nvPr/>
          </p:nvSpPr>
          <p:spPr>
            <a:xfrm>
              <a:off x="7004094" y="3531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4" name="手繪多邊形: 圖案 37">
              <a:extLst>
                <a:ext uri="{FF2B5EF4-FFF2-40B4-BE49-F238E27FC236}">
                  <a16:creationId xmlns:a16="http://schemas.microsoft.com/office/drawing/2014/main" id="{6BE57355-FEE1-4438-8274-602FCFF52F15}"/>
                </a:ext>
              </a:extLst>
            </p:cNvPr>
            <p:cNvSpPr/>
            <p:nvPr/>
          </p:nvSpPr>
          <p:spPr>
            <a:xfrm>
              <a:off x="7004094" y="3632207"/>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5" name="手繪多邊形: 圖案 38">
              <a:extLst>
                <a:ext uri="{FF2B5EF4-FFF2-40B4-BE49-F238E27FC236}">
                  <a16:creationId xmlns:a16="http://schemas.microsoft.com/office/drawing/2014/main" id="{66A53F78-67B3-4789-9E9E-0C5FF865D80E}"/>
                </a:ext>
              </a:extLst>
            </p:cNvPr>
            <p:cNvSpPr/>
            <p:nvPr/>
          </p:nvSpPr>
          <p:spPr>
            <a:xfrm>
              <a:off x="5242060" y="4226950"/>
              <a:ext cx="439875" cy="439875"/>
            </a:xfrm>
            <a:custGeom>
              <a:avLst/>
              <a:gdLst>
                <a:gd name="connsiteX0" fmla="*/ 398438 w 439875"/>
                <a:gd name="connsiteY0" fmla="*/ 385688 h 439875"/>
                <a:gd name="connsiteX1" fmla="*/ 385688 w 439875"/>
                <a:gd name="connsiteY1" fmla="*/ 398438 h 439875"/>
                <a:gd name="connsiteX2" fmla="*/ 372938 w 439875"/>
                <a:gd name="connsiteY2" fmla="*/ 385688 h 439875"/>
                <a:gd name="connsiteX3" fmla="*/ 372938 w 439875"/>
                <a:gd name="connsiteY3" fmla="*/ 79688 h 439875"/>
                <a:gd name="connsiteX4" fmla="*/ 398438 w 439875"/>
                <a:gd name="connsiteY4" fmla="*/ 79688 h 439875"/>
                <a:gd name="connsiteX5" fmla="*/ 398438 w 439875"/>
                <a:gd name="connsiteY5" fmla="*/ 385688 h 439875"/>
                <a:gd name="connsiteX6" fmla="*/ 54188 w 439875"/>
                <a:gd name="connsiteY6" fmla="*/ 398438 h 439875"/>
                <a:gd name="connsiteX7" fmla="*/ 41438 w 439875"/>
                <a:gd name="connsiteY7" fmla="*/ 385688 h 439875"/>
                <a:gd name="connsiteX8" fmla="*/ 41438 w 439875"/>
                <a:gd name="connsiteY8" fmla="*/ 41438 h 439875"/>
                <a:gd name="connsiteX9" fmla="*/ 334688 w 439875"/>
                <a:gd name="connsiteY9" fmla="*/ 41438 h 439875"/>
                <a:gd name="connsiteX10" fmla="*/ 334688 w 439875"/>
                <a:gd name="connsiteY10" fmla="*/ 385688 h 439875"/>
                <a:gd name="connsiteX11" fmla="*/ 336600 w 439875"/>
                <a:gd name="connsiteY11" fmla="*/ 398438 h 439875"/>
                <a:gd name="connsiteX12" fmla="*/ 54188 w 439875"/>
                <a:gd name="connsiteY12" fmla="*/ 398438 h 439875"/>
                <a:gd name="connsiteX13" fmla="*/ 372938 w 439875"/>
                <a:gd name="connsiteY13" fmla="*/ 41438 h 439875"/>
                <a:gd name="connsiteX14" fmla="*/ 372938 w 439875"/>
                <a:gd name="connsiteY14" fmla="*/ 3188 h 439875"/>
                <a:gd name="connsiteX15" fmla="*/ 3188 w 439875"/>
                <a:gd name="connsiteY15" fmla="*/ 3188 h 439875"/>
                <a:gd name="connsiteX16" fmla="*/ 3188 w 439875"/>
                <a:gd name="connsiteY16" fmla="*/ 385688 h 439875"/>
                <a:gd name="connsiteX17" fmla="*/ 54188 w 439875"/>
                <a:gd name="connsiteY17" fmla="*/ 436688 h 439875"/>
                <a:gd name="connsiteX18" fmla="*/ 385688 w 439875"/>
                <a:gd name="connsiteY18" fmla="*/ 436688 h 439875"/>
                <a:gd name="connsiteX19" fmla="*/ 436688 w 439875"/>
                <a:gd name="connsiteY19" fmla="*/ 385688 h 439875"/>
                <a:gd name="connsiteX20" fmla="*/ 436688 w 439875"/>
                <a:gd name="connsiteY20" fmla="*/ 41438 h 439875"/>
                <a:gd name="connsiteX21" fmla="*/ 372938 w 439875"/>
                <a:gd name="connsiteY21" fmla="*/ 41438 h 43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9875" h="439875">
                  <a:moveTo>
                    <a:pt x="398438" y="385688"/>
                  </a:moveTo>
                  <a:cubicBezTo>
                    <a:pt x="398438" y="392700"/>
                    <a:pt x="392700" y="398438"/>
                    <a:pt x="385688" y="398438"/>
                  </a:cubicBezTo>
                  <a:cubicBezTo>
                    <a:pt x="378675" y="398438"/>
                    <a:pt x="372938" y="392700"/>
                    <a:pt x="372938" y="385688"/>
                  </a:cubicBezTo>
                  <a:lnTo>
                    <a:pt x="372938" y="79688"/>
                  </a:lnTo>
                  <a:lnTo>
                    <a:pt x="398438" y="79688"/>
                  </a:lnTo>
                  <a:lnTo>
                    <a:pt x="398438" y="385688"/>
                  </a:lnTo>
                  <a:close/>
                  <a:moveTo>
                    <a:pt x="54188" y="398438"/>
                  </a:moveTo>
                  <a:cubicBezTo>
                    <a:pt x="47175" y="398438"/>
                    <a:pt x="41438" y="392700"/>
                    <a:pt x="41438" y="385688"/>
                  </a:cubicBezTo>
                  <a:lnTo>
                    <a:pt x="41438" y="41438"/>
                  </a:lnTo>
                  <a:lnTo>
                    <a:pt x="334688" y="41438"/>
                  </a:lnTo>
                  <a:lnTo>
                    <a:pt x="334688" y="385688"/>
                  </a:lnTo>
                  <a:cubicBezTo>
                    <a:pt x="334688" y="390150"/>
                    <a:pt x="335325" y="394613"/>
                    <a:pt x="336600" y="398438"/>
                  </a:cubicBezTo>
                  <a:lnTo>
                    <a:pt x="54188" y="398438"/>
                  </a:lnTo>
                  <a:close/>
                  <a:moveTo>
                    <a:pt x="372938" y="41438"/>
                  </a:moveTo>
                  <a:lnTo>
                    <a:pt x="372938" y="3188"/>
                  </a:lnTo>
                  <a:lnTo>
                    <a:pt x="3188" y="3188"/>
                  </a:lnTo>
                  <a:lnTo>
                    <a:pt x="3188" y="385688"/>
                  </a:lnTo>
                  <a:cubicBezTo>
                    <a:pt x="3188" y="413738"/>
                    <a:pt x="26138" y="436688"/>
                    <a:pt x="54188" y="436688"/>
                  </a:cubicBezTo>
                  <a:lnTo>
                    <a:pt x="385688" y="436688"/>
                  </a:lnTo>
                  <a:cubicBezTo>
                    <a:pt x="413738" y="436688"/>
                    <a:pt x="436688" y="413738"/>
                    <a:pt x="436688" y="385688"/>
                  </a:cubicBezTo>
                  <a:lnTo>
                    <a:pt x="436688" y="41438"/>
                  </a:lnTo>
                  <a:lnTo>
                    <a:pt x="372938" y="4143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6" name="手繪多邊形: 圖案 39">
              <a:extLst>
                <a:ext uri="{FF2B5EF4-FFF2-40B4-BE49-F238E27FC236}">
                  <a16:creationId xmlns:a16="http://schemas.microsoft.com/office/drawing/2014/main" id="{4CE8A74C-7A43-4FE6-A7E0-B0B7DBB9968D}"/>
                </a:ext>
              </a:extLst>
            </p:cNvPr>
            <p:cNvSpPr/>
            <p:nvPr/>
          </p:nvSpPr>
          <p:spPr>
            <a:xfrm>
              <a:off x="5305810" y="4303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7" name="手繪多邊形: 圖案 40">
              <a:extLst>
                <a:ext uri="{FF2B5EF4-FFF2-40B4-BE49-F238E27FC236}">
                  <a16:creationId xmlns:a16="http://schemas.microsoft.com/office/drawing/2014/main" id="{105AE5C5-D0B1-4D85-9403-3F03266E4E0F}"/>
                </a:ext>
              </a:extLst>
            </p:cNvPr>
            <p:cNvSpPr/>
            <p:nvPr/>
          </p:nvSpPr>
          <p:spPr>
            <a:xfrm>
              <a:off x="5439685" y="4354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8" name="手繪多邊形: 圖案 41">
              <a:extLst>
                <a:ext uri="{FF2B5EF4-FFF2-40B4-BE49-F238E27FC236}">
                  <a16:creationId xmlns:a16="http://schemas.microsoft.com/office/drawing/2014/main" id="{A87585DC-18DF-4F8F-8146-8AE7CB140D9E}"/>
                </a:ext>
              </a:extLst>
            </p:cNvPr>
            <p:cNvSpPr/>
            <p:nvPr/>
          </p:nvSpPr>
          <p:spPr>
            <a:xfrm>
              <a:off x="5439685" y="4405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9" name="手繪多邊形: 圖案 42">
              <a:extLst>
                <a:ext uri="{FF2B5EF4-FFF2-40B4-BE49-F238E27FC236}">
                  <a16:creationId xmlns:a16="http://schemas.microsoft.com/office/drawing/2014/main" id="{0276DC33-3D0C-4DDC-A17D-17B98863FE14}"/>
                </a:ext>
              </a:extLst>
            </p:cNvPr>
            <p:cNvSpPr/>
            <p:nvPr/>
          </p:nvSpPr>
          <p:spPr>
            <a:xfrm>
              <a:off x="5305810" y="4354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0" name="手繪多邊形: 圖案 43">
              <a:extLst>
                <a:ext uri="{FF2B5EF4-FFF2-40B4-BE49-F238E27FC236}">
                  <a16:creationId xmlns:a16="http://schemas.microsoft.com/office/drawing/2014/main" id="{B7CE9834-A112-4836-ADA9-A4244E9F32C2}"/>
                </a:ext>
              </a:extLst>
            </p:cNvPr>
            <p:cNvSpPr/>
            <p:nvPr/>
          </p:nvSpPr>
          <p:spPr>
            <a:xfrm>
              <a:off x="5305810" y="4456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1" name="手繪多邊形: 圖案 44">
              <a:extLst>
                <a:ext uri="{FF2B5EF4-FFF2-40B4-BE49-F238E27FC236}">
                  <a16:creationId xmlns:a16="http://schemas.microsoft.com/office/drawing/2014/main" id="{06FF473B-980D-4389-8D04-275207ABE465}"/>
                </a:ext>
              </a:extLst>
            </p:cNvPr>
            <p:cNvSpPr/>
            <p:nvPr/>
          </p:nvSpPr>
          <p:spPr>
            <a:xfrm>
              <a:off x="5439685" y="4507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2" name="手繪多邊形: 圖案 45">
              <a:extLst>
                <a:ext uri="{FF2B5EF4-FFF2-40B4-BE49-F238E27FC236}">
                  <a16:creationId xmlns:a16="http://schemas.microsoft.com/office/drawing/2014/main" id="{0EB24411-BE77-4060-BC50-AD601AA0A6BA}"/>
                </a:ext>
              </a:extLst>
            </p:cNvPr>
            <p:cNvSpPr/>
            <p:nvPr/>
          </p:nvSpPr>
          <p:spPr>
            <a:xfrm>
              <a:off x="5305810" y="4507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3" name="手繪多邊形: 圖案 46">
              <a:extLst>
                <a:ext uri="{FF2B5EF4-FFF2-40B4-BE49-F238E27FC236}">
                  <a16:creationId xmlns:a16="http://schemas.microsoft.com/office/drawing/2014/main" id="{1AF701A1-854C-4CC6-B82C-6EFECD332766}"/>
                </a:ext>
              </a:extLst>
            </p:cNvPr>
            <p:cNvSpPr/>
            <p:nvPr/>
          </p:nvSpPr>
          <p:spPr>
            <a:xfrm>
              <a:off x="5305810" y="4558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4" name="手繪多邊形: 圖案 47">
              <a:extLst>
                <a:ext uri="{FF2B5EF4-FFF2-40B4-BE49-F238E27FC236}">
                  <a16:creationId xmlns:a16="http://schemas.microsoft.com/office/drawing/2014/main" id="{85A48071-740C-44F7-8284-717931AF151A}"/>
                </a:ext>
              </a:extLst>
            </p:cNvPr>
            <p:cNvSpPr/>
            <p:nvPr/>
          </p:nvSpPr>
          <p:spPr>
            <a:xfrm>
              <a:off x="6427452" y="2195151"/>
              <a:ext cx="516375" cy="427125"/>
            </a:xfrm>
            <a:custGeom>
              <a:avLst/>
              <a:gdLst>
                <a:gd name="connsiteX0" fmla="*/ 258188 w 516375"/>
                <a:gd name="connsiteY0" fmla="*/ 372938 h 427125"/>
                <a:gd name="connsiteX1" fmla="*/ 143438 w 516375"/>
                <a:gd name="connsiteY1" fmla="*/ 258188 h 427125"/>
                <a:gd name="connsiteX2" fmla="*/ 258188 w 516375"/>
                <a:gd name="connsiteY2" fmla="*/ 143438 h 427125"/>
                <a:gd name="connsiteX3" fmla="*/ 372938 w 516375"/>
                <a:gd name="connsiteY3" fmla="*/ 258188 h 427125"/>
                <a:gd name="connsiteX4" fmla="*/ 258188 w 516375"/>
                <a:gd name="connsiteY4" fmla="*/ 372938 h 427125"/>
                <a:gd name="connsiteX5" fmla="*/ 130688 w 516375"/>
                <a:gd name="connsiteY5" fmla="*/ 168938 h 427125"/>
                <a:gd name="connsiteX6" fmla="*/ 54188 w 516375"/>
                <a:gd name="connsiteY6" fmla="*/ 168938 h 427125"/>
                <a:gd name="connsiteX7" fmla="*/ 54188 w 516375"/>
                <a:gd name="connsiteY7" fmla="*/ 117938 h 427125"/>
                <a:gd name="connsiteX8" fmla="*/ 130688 w 516375"/>
                <a:gd name="connsiteY8" fmla="*/ 117938 h 427125"/>
                <a:gd name="connsiteX9" fmla="*/ 130688 w 516375"/>
                <a:gd name="connsiteY9" fmla="*/ 168938 h 427125"/>
                <a:gd name="connsiteX10" fmla="*/ 487688 w 516375"/>
                <a:gd name="connsiteY10" fmla="*/ 66938 h 427125"/>
                <a:gd name="connsiteX11" fmla="*/ 360188 w 516375"/>
                <a:gd name="connsiteY11" fmla="*/ 66938 h 427125"/>
                <a:gd name="connsiteX12" fmla="*/ 321938 w 516375"/>
                <a:gd name="connsiteY12" fmla="*/ 3188 h 427125"/>
                <a:gd name="connsiteX13" fmla="*/ 194438 w 516375"/>
                <a:gd name="connsiteY13" fmla="*/ 3188 h 427125"/>
                <a:gd name="connsiteX14" fmla="*/ 156188 w 516375"/>
                <a:gd name="connsiteY14" fmla="*/ 66938 h 427125"/>
                <a:gd name="connsiteX15" fmla="*/ 28688 w 516375"/>
                <a:gd name="connsiteY15" fmla="*/ 66938 h 427125"/>
                <a:gd name="connsiteX16" fmla="*/ 3188 w 516375"/>
                <a:gd name="connsiteY16" fmla="*/ 92438 h 427125"/>
                <a:gd name="connsiteX17" fmla="*/ 3188 w 516375"/>
                <a:gd name="connsiteY17" fmla="*/ 398438 h 427125"/>
                <a:gd name="connsiteX18" fmla="*/ 28688 w 516375"/>
                <a:gd name="connsiteY18" fmla="*/ 423938 h 427125"/>
                <a:gd name="connsiteX19" fmla="*/ 487688 w 516375"/>
                <a:gd name="connsiteY19" fmla="*/ 423938 h 427125"/>
                <a:gd name="connsiteX20" fmla="*/ 513188 w 516375"/>
                <a:gd name="connsiteY20" fmla="*/ 398438 h 427125"/>
                <a:gd name="connsiteX21" fmla="*/ 513188 w 516375"/>
                <a:gd name="connsiteY21" fmla="*/ 92438 h 427125"/>
                <a:gd name="connsiteX22" fmla="*/ 487688 w 516375"/>
                <a:gd name="connsiteY22" fmla="*/ 66938 h 42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16375" h="427125">
                  <a:moveTo>
                    <a:pt x="258188" y="372938"/>
                  </a:moveTo>
                  <a:cubicBezTo>
                    <a:pt x="194438" y="372938"/>
                    <a:pt x="143438" y="321938"/>
                    <a:pt x="143438" y="258188"/>
                  </a:cubicBezTo>
                  <a:cubicBezTo>
                    <a:pt x="143438" y="194438"/>
                    <a:pt x="194438" y="143438"/>
                    <a:pt x="258188" y="143438"/>
                  </a:cubicBezTo>
                  <a:cubicBezTo>
                    <a:pt x="321938" y="143438"/>
                    <a:pt x="372938" y="194438"/>
                    <a:pt x="372938" y="258188"/>
                  </a:cubicBezTo>
                  <a:cubicBezTo>
                    <a:pt x="372938" y="321938"/>
                    <a:pt x="321938" y="372938"/>
                    <a:pt x="258188" y="372938"/>
                  </a:cubicBezTo>
                  <a:close/>
                  <a:moveTo>
                    <a:pt x="130688" y="168938"/>
                  </a:moveTo>
                  <a:lnTo>
                    <a:pt x="54188" y="168938"/>
                  </a:lnTo>
                  <a:lnTo>
                    <a:pt x="54188" y="117938"/>
                  </a:lnTo>
                  <a:lnTo>
                    <a:pt x="130688" y="117938"/>
                  </a:lnTo>
                  <a:lnTo>
                    <a:pt x="130688" y="168938"/>
                  </a:lnTo>
                  <a:close/>
                  <a:moveTo>
                    <a:pt x="487688" y="66938"/>
                  </a:moveTo>
                  <a:lnTo>
                    <a:pt x="360188" y="66938"/>
                  </a:lnTo>
                  <a:lnTo>
                    <a:pt x="321938" y="3188"/>
                  </a:lnTo>
                  <a:lnTo>
                    <a:pt x="194438" y="3188"/>
                  </a:lnTo>
                  <a:lnTo>
                    <a:pt x="156188" y="66938"/>
                  </a:lnTo>
                  <a:lnTo>
                    <a:pt x="28688" y="66938"/>
                  </a:lnTo>
                  <a:cubicBezTo>
                    <a:pt x="14663" y="66938"/>
                    <a:pt x="3188" y="78412"/>
                    <a:pt x="3188" y="92438"/>
                  </a:cubicBezTo>
                  <a:lnTo>
                    <a:pt x="3188" y="398438"/>
                  </a:lnTo>
                  <a:cubicBezTo>
                    <a:pt x="3188" y="412462"/>
                    <a:pt x="14663" y="423938"/>
                    <a:pt x="28688" y="423938"/>
                  </a:cubicBezTo>
                  <a:lnTo>
                    <a:pt x="487688" y="423938"/>
                  </a:lnTo>
                  <a:cubicBezTo>
                    <a:pt x="501712" y="423938"/>
                    <a:pt x="513188" y="412462"/>
                    <a:pt x="513188" y="398438"/>
                  </a:cubicBezTo>
                  <a:lnTo>
                    <a:pt x="513188" y="92438"/>
                  </a:lnTo>
                  <a:cubicBezTo>
                    <a:pt x="513188" y="78412"/>
                    <a:pt x="501712" y="66938"/>
                    <a:pt x="487688" y="6693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5" name="手繪多邊形: 圖案 48">
              <a:extLst>
                <a:ext uri="{FF2B5EF4-FFF2-40B4-BE49-F238E27FC236}">
                  <a16:creationId xmlns:a16="http://schemas.microsoft.com/office/drawing/2014/main" id="{457CB565-EC43-43CE-8E51-39A4883354C2}"/>
                </a:ext>
              </a:extLst>
            </p:cNvPr>
            <p:cNvSpPr/>
            <p:nvPr/>
          </p:nvSpPr>
          <p:spPr>
            <a:xfrm>
              <a:off x="6593202" y="2360901"/>
              <a:ext cx="184875" cy="184875"/>
            </a:xfrm>
            <a:custGeom>
              <a:avLst/>
              <a:gdLst>
                <a:gd name="connsiteX0" fmla="*/ 92438 w 184875"/>
                <a:gd name="connsiteY0" fmla="*/ 28688 h 184875"/>
                <a:gd name="connsiteX1" fmla="*/ 28688 w 184875"/>
                <a:gd name="connsiteY1" fmla="*/ 92438 h 184875"/>
                <a:gd name="connsiteX2" fmla="*/ 92438 w 184875"/>
                <a:gd name="connsiteY2" fmla="*/ 156188 h 184875"/>
                <a:gd name="connsiteX3" fmla="*/ 156188 w 184875"/>
                <a:gd name="connsiteY3" fmla="*/ 92438 h 184875"/>
                <a:gd name="connsiteX4" fmla="*/ 92438 w 184875"/>
                <a:gd name="connsiteY4" fmla="*/ 28688 h 184875"/>
                <a:gd name="connsiteX5" fmla="*/ 92438 w 184875"/>
                <a:gd name="connsiteY5" fmla="*/ 181688 h 184875"/>
                <a:gd name="connsiteX6" fmla="*/ 3188 w 184875"/>
                <a:gd name="connsiteY6" fmla="*/ 92438 h 184875"/>
                <a:gd name="connsiteX7" fmla="*/ 92438 w 184875"/>
                <a:gd name="connsiteY7" fmla="*/ 3188 h 184875"/>
                <a:gd name="connsiteX8" fmla="*/ 181688 w 184875"/>
                <a:gd name="connsiteY8" fmla="*/ 92438 h 184875"/>
                <a:gd name="connsiteX9" fmla="*/ 92438 w 184875"/>
                <a:gd name="connsiteY9" fmla="*/ 181688 h 18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875" h="184875">
                  <a:moveTo>
                    <a:pt x="92438" y="28688"/>
                  </a:moveTo>
                  <a:cubicBezTo>
                    <a:pt x="56738" y="28688"/>
                    <a:pt x="28688" y="56738"/>
                    <a:pt x="28688" y="92438"/>
                  </a:cubicBezTo>
                  <a:cubicBezTo>
                    <a:pt x="28688" y="128137"/>
                    <a:pt x="56738" y="156188"/>
                    <a:pt x="92438" y="156188"/>
                  </a:cubicBezTo>
                  <a:cubicBezTo>
                    <a:pt x="128137" y="156188"/>
                    <a:pt x="156188" y="128137"/>
                    <a:pt x="156188" y="92438"/>
                  </a:cubicBezTo>
                  <a:cubicBezTo>
                    <a:pt x="156188" y="56738"/>
                    <a:pt x="128137" y="28688"/>
                    <a:pt x="92438" y="28688"/>
                  </a:cubicBezTo>
                  <a:close/>
                  <a:moveTo>
                    <a:pt x="92438" y="181688"/>
                  </a:moveTo>
                  <a:cubicBezTo>
                    <a:pt x="42713" y="181688"/>
                    <a:pt x="3188" y="142163"/>
                    <a:pt x="3188" y="92438"/>
                  </a:cubicBezTo>
                  <a:cubicBezTo>
                    <a:pt x="3188" y="42713"/>
                    <a:pt x="42713" y="3188"/>
                    <a:pt x="92438" y="3188"/>
                  </a:cubicBezTo>
                  <a:cubicBezTo>
                    <a:pt x="142163" y="3188"/>
                    <a:pt x="181688" y="42713"/>
                    <a:pt x="181688" y="92438"/>
                  </a:cubicBezTo>
                  <a:cubicBezTo>
                    <a:pt x="181688" y="142163"/>
                    <a:pt x="142163" y="181688"/>
                    <a:pt x="92438" y="18168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0937 -3.7037E-6 L -0.3809 0.38727 " pathEditMode="relative" rAng="0" ptsTypes="AA">
                                      <p:cBhvr>
                                        <p:cTn id="6" dur="2000" fill="hold"/>
                                        <p:tgtEl>
                                          <p:spTgt spid="8"/>
                                        </p:tgtEl>
                                        <p:attrNameLst>
                                          <p:attrName>ppt_x</p:attrName>
                                          <p:attrName>ppt_y</p:attrName>
                                        </p:attrNameLst>
                                      </p:cBhvr>
                                      <p:rCtr x="-18576" y="19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(page1)</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7"/>
          <p:cNvSpPr>
            <a:spLocks noGrp="1"/>
          </p:cNvSpPr>
          <p:nvPr>
            <p:ph idx="1"/>
          </p:nvPr>
        </p:nvSpPr>
        <p:spPr>
          <a:xfrm>
            <a:off x="2643174" y="1226855"/>
            <a:ext cx="5929354" cy="4413516"/>
          </a:xfrm>
        </p:spPr>
        <p:txBody>
          <a:bodyPr vert="horz" wrap="square" lIns="91440" tIns="45720" rIns="91440" bIns="45720" rtlCol="0">
            <a:spAutoFit/>
          </a:bodyPr>
          <a:lstStyle/>
          <a:p>
            <a:pPr marL="0" indent="444500" algn="just">
              <a:buNone/>
            </a:pPr>
            <a:r>
              <a:rPr lang="zh-TW" altLang="en-US" sz="1800" dirty="0" smtClean="0">
                <a:latin typeface="微軟正黑體" pitchFamily="34" charset="-120"/>
                <a:ea typeface="微軟正黑體" pitchFamily="34" charset="-120"/>
              </a:rPr>
              <a:t>老吳在某市政府擔任科長，依</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公職人員財產申報法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，是屬於應辦理申報財產的人員。</a:t>
            </a:r>
            <a:endParaRPr lang="en-US" altLang="zh-TW" sz="1800" dirty="0" smtClean="0">
              <a:latin typeface="微軟正黑體" pitchFamily="34" charset="-120"/>
              <a:ea typeface="微軟正黑體" pitchFamily="34" charset="-120"/>
            </a:endParaRPr>
          </a:p>
          <a:p>
            <a:pPr marL="0" indent="444500" algn="just">
              <a:buNone/>
            </a:pPr>
            <a:r>
              <a:rPr lang="en-US" altLang="en-US" sz="1800" dirty="0" smtClean="0">
                <a:latin typeface="微軟正黑體" pitchFamily="34" charset="-120"/>
                <a:ea typeface="微軟正黑體" pitchFamily="34" charset="-120"/>
              </a:rPr>
              <a:t>103</a:t>
            </a:r>
            <a:r>
              <a:rPr lang="zh-TW" altLang="en-US" sz="1800" dirty="0" smtClean="0">
                <a:latin typeface="微軟正黑體" pitchFamily="34" charset="-120"/>
                <a:ea typeface="微軟正黑體" pitchFamily="34" charset="-120"/>
              </a:rPr>
              <a:t>年底，老吳申報財產時，漏報了配偶李菁菁所有的</a:t>
            </a:r>
            <a:r>
              <a:rPr lang="en-US" altLang="en-US" sz="1800" dirty="0" smtClean="0">
                <a:latin typeface="微軟正黑體" pitchFamily="34" charset="-120"/>
                <a:ea typeface="微軟正黑體" pitchFamily="34" charset="-120"/>
              </a:rPr>
              <a:t>1</a:t>
            </a:r>
            <a:r>
              <a:rPr lang="zh-TW" altLang="en-US" sz="1800" dirty="0" smtClean="0">
                <a:latin typeface="微軟正黑體" pitchFamily="34" charset="-120"/>
                <a:ea typeface="微軟正黑體" pitchFamily="34" charset="-120"/>
              </a:rPr>
              <a:t>筆土地、</a:t>
            </a:r>
            <a:r>
              <a:rPr lang="en-US" altLang="en-US"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筆建物，以及新臺幣</a:t>
            </a:r>
            <a:r>
              <a:rPr lang="en-US" altLang="en-US" sz="1800" dirty="0" smtClean="0">
                <a:latin typeface="微軟正黑體" pitchFamily="34" charset="-120"/>
                <a:ea typeface="微軟正黑體" pitchFamily="34" charset="-120"/>
              </a:rPr>
              <a:t>230</a:t>
            </a:r>
            <a:r>
              <a:rPr lang="zh-TW" altLang="en-US" sz="1800" dirty="0" smtClean="0">
                <a:latin typeface="微軟正黑體" pitchFamily="34" charset="-120"/>
                <a:ea typeface="微軟正黑體" pitchFamily="34" charset="-120"/>
              </a:rPr>
              <a:t>萬</a:t>
            </a:r>
            <a:r>
              <a:rPr lang="en-US" altLang="en-US" sz="1800" dirty="0" smtClean="0">
                <a:latin typeface="微軟正黑體" pitchFamily="34" charset="-120"/>
                <a:ea typeface="微軟正黑體" pitchFamily="34" charset="-120"/>
              </a:rPr>
              <a:t>2,500</a:t>
            </a:r>
            <a:r>
              <a:rPr lang="zh-TW" altLang="en-US" sz="1800" dirty="0" smtClean="0">
                <a:latin typeface="微軟正黑體" pitchFamily="34" charset="-120"/>
                <a:ea typeface="微軟正黑體" pitchFamily="34" charset="-120"/>
              </a:rPr>
              <a:t>元銀行存款，依</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公職人員財產申報法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相關規定，涉嫌故意申報不實，因而被裁處罰鍰</a:t>
            </a:r>
            <a:r>
              <a:rPr lang="en-US" altLang="en-US" sz="1800" dirty="0" smtClean="0">
                <a:latin typeface="微軟正黑體" pitchFamily="34" charset="-120"/>
                <a:ea typeface="微軟正黑體" pitchFamily="34" charset="-120"/>
              </a:rPr>
              <a:t>12</a:t>
            </a:r>
            <a:r>
              <a:rPr lang="zh-TW" altLang="en-US" sz="1800" dirty="0" smtClean="0">
                <a:latin typeface="微軟正黑體" pitchFamily="34" charset="-120"/>
                <a:ea typeface="微軟正黑體" pitchFamily="34" charset="-120"/>
              </a:rPr>
              <a:t>萬元。老吳相當不服，提起訴願後遭到駁回，於是向高等行政法院提起行政訴訟。</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老吳詳細地向法院提出如下說明。</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solidFill>
                  <a:schemeClr val="accent4">
                    <a:lumMod val="75000"/>
                  </a:schemeClr>
                </a:solidFill>
                <a:latin typeface="微軟正黑體" pitchFamily="34" charset="-120"/>
                <a:ea typeface="微軟正黑體" pitchFamily="34" charset="-120"/>
              </a:rPr>
              <a:t>首先，漏報的土地、建物和存款帳戶所有人都是老吳的配偶李菁菁，而李菁菁並不是申報人，也不是有申報財產義務的公職人員。財產申報發生錯誤，並不是他有意申報不實，也不是李菁菁故意誤導所致。況且，老吳和李菁菁先前已經依照民法的規定，書面約定採「分別財產制」。夫妻財產既屬分別所有，且各自管理、使用、收益及處分，應可免除配偶財產的申報義務。</a:t>
            </a:r>
            <a:endParaRPr lang="en-US" altLang="zh-TW" sz="1800" dirty="0" smtClean="0">
              <a:solidFill>
                <a:schemeClr val="accent4">
                  <a:lumMod val="75000"/>
                </a:schemeClr>
              </a:solidFill>
              <a:latin typeface="微軟正黑體" pitchFamily="34" charset="-120"/>
              <a:ea typeface="微軟正黑體" pitchFamily="34" charset="-120"/>
            </a:endParaRPr>
          </a:p>
        </p:txBody>
      </p:sp>
      <p:sp>
        <p:nvSpPr>
          <p:cNvPr id="7" name="矩形 6"/>
          <p:cNvSpPr/>
          <p:nvPr/>
        </p:nvSpPr>
        <p:spPr>
          <a:xfrm>
            <a:off x="2500298" y="6000768"/>
            <a:ext cx="6000760" cy="523220"/>
          </a:xfrm>
          <a:prstGeom prst="rect">
            <a:avLst/>
          </a:prstGeom>
        </p:spPr>
        <p:txBody>
          <a:bodyPr wrap="square">
            <a:spAutoFit/>
          </a:bodyPr>
          <a:lstStyle/>
          <a:p>
            <a:pPr indent="444500" algn="r"/>
            <a:r>
              <a:rPr lang="en-US" altLang="en-US" sz="1400" dirty="0" smtClean="0">
                <a:solidFill>
                  <a:schemeClr val="accent2">
                    <a:lumMod val="75000"/>
                  </a:schemeClr>
                </a:solidFill>
                <a:latin typeface="微軟正黑體" pitchFamily="34" charset="-120"/>
                <a:ea typeface="微軟正黑體" pitchFamily="34" charset="-120"/>
              </a:rPr>
              <a:t>(</a:t>
            </a:r>
            <a:r>
              <a:rPr lang="zh-TW" altLang="en-US" sz="1400" dirty="0" smtClean="0">
                <a:solidFill>
                  <a:schemeClr val="accent2">
                    <a:lumMod val="75000"/>
                  </a:schemeClr>
                </a:solidFill>
                <a:latin typeface="微軟正黑體" pitchFamily="34" charset="-120"/>
                <a:ea typeface="微軟正黑體" pitchFamily="34" charset="-120"/>
              </a:rPr>
              <a:t>本案例事實參考臺北高等行政法院</a:t>
            </a:r>
            <a:r>
              <a:rPr lang="en-US" altLang="en-US" sz="1400" dirty="0" smtClean="0">
                <a:solidFill>
                  <a:schemeClr val="accent2">
                    <a:lumMod val="75000"/>
                  </a:schemeClr>
                </a:solidFill>
                <a:latin typeface="微軟正黑體" pitchFamily="34" charset="-120"/>
                <a:ea typeface="微軟正黑體" pitchFamily="34" charset="-120"/>
              </a:rPr>
              <a:t>101</a:t>
            </a:r>
            <a:r>
              <a:rPr lang="zh-TW" altLang="en-US" sz="1400" dirty="0" smtClean="0">
                <a:solidFill>
                  <a:schemeClr val="accent2">
                    <a:lumMod val="75000"/>
                  </a:schemeClr>
                </a:solidFill>
                <a:latin typeface="微軟正黑體" pitchFamily="34" charset="-120"/>
                <a:ea typeface="微軟正黑體" pitchFamily="34" charset="-120"/>
              </a:rPr>
              <a:t>年簡字判決</a:t>
            </a:r>
            <a:r>
              <a:rPr lang="en-US" altLang="en-US" sz="1400" dirty="0" smtClean="0">
                <a:solidFill>
                  <a:schemeClr val="accent2">
                    <a:lumMod val="75000"/>
                  </a:schemeClr>
                </a:solidFill>
                <a:latin typeface="微軟正黑體" pitchFamily="34" charset="-120"/>
                <a:ea typeface="微軟正黑體" pitchFamily="34" charset="-120"/>
              </a:rPr>
              <a:t>)</a:t>
            </a:r>
            <a:endParaRPr lang="zh-TW" altLang="en-US" sz="1400" dirty="0" smtClean="0">
              <a:solidFill>
                <a:schemeClr val="accent2">
                  <a:lumMod val="75000"/>
                </a:schemeClr>
              </a:solidFill>
              <a:latin typeface="微軟正黑體" pitchFamily="34" charset="-120"/>
              <a:ea typeface="微軟正黑體" pitchFamily="34" charset="-120"/>
            </a:endParaRPr>
          </a:p>
          <a:p>
            <a:pPr indent="444500" algn="r"/>
            <a:endParaRPr lang="zh-TW" altLang="en-US" sz="1400" dirty="0" smtClean="0">
              <a:solidFill>
                <a:schemeClr val="accent2">
                  <a:lumMod val="75000"/>
                </a:schemeClr>
              </a:solidFill>
              <a:latin typeface="微軟正黑體" pitchFamily="34" charset="-120"/>
              <a:ea typeface="微軟正黑體" pitchFamily="34" charset="-120"/>
            </a:endParaRPr>
          </a:p>
        </p:txBody>
      </p:sp>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22</a:t>
            </a:r>
            <a:endParaRPr lang="zh-TW" altLang="en-US" dirty="0"/>
          </a:p>
        </p:txBody>
      </p:sp>
      <p:grpSp>
        <p:nvGrpSpPr>
          <p:cNvPr id="2" name="群組 1"/>
          <p:cNvGrpSpPr/>
          <p:nvPr/>
        </p:nvGrpSpPr>
        <p:grpSpPr>
          <a:xfrm>
            <a:off x="-1916747" y="3645024"/>
            <a:ext cx="6912768" cy="3827440"/>
            <a:chOff x="-1916747" y="4055639"/>
            <a:chExt cx="6912768" cy="3827440"/>
          </a:xfrm>
        </p:grpSpPr>
        <p:pic>
          <p:nvPicPr>
            <p:cNvPr id="10"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427" y="4055639"/>
              <a:ext cx="1109663" cy="1444625"/>
            </a:xfrm>
            <a:prstGeom prst="rect">
              <a:avLst/>
            </a:prstGeom>
            <a:noFill/>
            <a:scene3d>
              <a:camera prst="orthographicFront">
                <a:rot lat="0" lon="10799999" rev="0"/>
              </a:camera>
              <a:lightRig rig="threePt" dir="t"/>
            </a:scene3d>
          </p:spPr>
        </p:pic>
        <p:sp>
          <p:nvSpPr>
            <p:cNvPr id="11" name="手繪多邊形: 圖案 7">
              <a:extLst>
                <a:ext uri="{FF2B5EF4-FFF2-40B4-BE49-F238E27FC236}">
                  <a16:creationId xmlns:a16="http://schemas.microsoft.com/office/drawing/2014/main" id="{249FD60D-0617-42B3-80DA-2F24CAEA420E}"/>
                </a:ext>
              </a:extLst>
            </p:cNvPr>
            <p:cNvSpPr/>
            <p:nvPr/>
          </p:nvSpPr>
          <p:spPr>
            <a:xfrm rot="19802754">
              <a:off x="254505" y="4900325"/>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文字方塊 11"/>
            <p:cNvSpPr txBox="1"/>
            <p:nvPr/>
          </p:nvSpPr>
          <p:spPr>
            <a:xfrm>
              <a:off x="229149" y="5839403"/>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4</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916747" y="6338076"/>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bg1"/>
                  </a:solidFill>
                  <a:latin typeface="微軟正黑體" pitchFamily="34" charset="-120"/>
                  <a:ea typeface="微軟正黑體" pitchFamily="34" charset="-120"/>
                </a:rPr>
                <a:t>夫妻本是一家人，</a:t>
              </a:r>
              <a:r>
                <a:rPr lang="zh-TW" altLang="en-US" sz="2000" b="1" dirty="0" smtClean="0">
                  <a:solidFill>
                    <a:schemeClr val="accent1">
                      <a:lumMod val="50000"/>
                    </a:schemeClr>
                  </a:solidFill>
                  <a:latin typeface="微軟正黑體" pitchFamily="34" charset="-120"/>
                  <a:ea typeface="微軟正黑體" pitchFamily="34" charset="-120"/>
                </a:rPr>
                <a:t>你的就是我的？</a:t>
              </a:r>
              <a:endParaRPr lang="zh-TW" altLang="en-US" sz="2000" b="1" dirty="0">
                <a:solidFill>
                  <a:schemeClr val="accent1">
                    <a:lumMod val="50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a:t>
            </a:r>
            <a:r>
              <a:rPr lang="en-US" altLang="zh-TW" sz="2000" b="1" dirty="0" smtClean="0">
                <a:solidFill>
                  <a:schemeClr val="accent4">
                    <a:lumMod val="50000"/>
                  </a:schemeClr>
                </a:solidFill>
                <a:latin typeface="微軟正黑體" pitchFamily="34" charset="-120"/>
                <a:ea typeface="微軟正黑體" pitchFamily="34" charset="-120"/>
              </a:rPr>
              <a:t>page2)</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7"/>
          <p:cNvSpPr>
            <a:spLocks noGrp="1"/>
          </p:cNvSpPr>
          <p:nvPr>
            <p:ph idx="1"/>
          </p:nvPr>
        </p:nvSpPr>
        <p:spPr>
          <a:xfrm>
            <a:off x="2643174" y="1226855"/>
            <a:ext cx="5929354" cy="5355312"/>
          </a:xfrm>
        </p:spPr>
        <p:txBody>
          <a:bodyPr vert="horz" wrap="square" lIns="91440" tIns="45720" rIns="91440" bIns="45720" rtlCol="0">
            <a:spAutoFit/>
          </a:bodyPr>
          <a:lstStyle/>
          <a:p>
            <a:pPr marL="0" indent="444500" algn="just">
              <a:buNone/>
            </a:pPr>
            <a:r>
              <a:rPr lang="zh-TW" altLang="en-US" sz="1800" smtClean="0">
                <a:solidFill>
                  <a:schemeClr val="accent4">
                    <a:lumMod val="75000"/>
                  </a:schemeClr>
                </a:solidFill>
                <a:latin typeface="微軟正黑體" pitchFamily="34" charset="-120"/>
                <a:ea typeface="微軟正黑體" pitchFamily="34" charset="-120"/>
              </a:rPr>
              <a:t>再者，</a:t>
            </a:r>
            <a:r>
              <a:rPr lang="en-US" altLang="zh-TW" sz="1800" smtClean="0">
                <a:solidFill>
                  <a:schemeClr val="accent4">
                    <a:lumMod val="75000"/>
                  </a:schemeClr>
                </a:solidFill>
                <a:latin typeface="微軟正黑體" pitchFamily="34" charset="-120"/>
                <a:ea typeface="微軟正黑體" pitchFamily="34" charset="-120"/>
              </a:rPr>
              <a:t>《</a:t>
            </a:r>
            <a:r>
              <a:rPr lang="zh-TW" altLang="en-US" sz="1800" dirty="0" smtClean="0">
                <a:solidFill>
                  <a:schemeClr val="accent4">
                    <a:lumMod val="75000"/>
                  </a:schemeClr>
                </a:solidFill>
                <a:latin typeface="微軟正黑體" pitchFamily="34" charset="-120"/>
                <a:ea typeface="微軟正黑體" pitchFamily="34" charset="-120"/>
              </a:rPr>
              <a:t>公職人員財產申報法</a:t>
            </a:r>
            <a:r>
              <a:rPr lang="en-US" altLang="zh-TW" sz="1800" dirty="0" smtClean="0">
                <a:solidFill>
                  <a:schemeClr val="accent4">
                    <a:lumMod val="75000"/>
                  </a:schemeClr>
                </a:solidFill>
                <a:latin typeface="微軟正黑體" pitchFamily="34" charset="-120"/>
                <a:ea typeface="微軟正黑體" pitchFamily="34" charset="-120"/>
              </a:rPr>
              <a:t>》</a:t>
            </a:r>
            <a:r>
              <a:rPr lang="zh-TW" altLang="en-US" sz="1800" dirty="0" smtClean="0">
                <a:solidFill>
                  <a:schemeClr val="accent4">
                    <a:lumMod val="75000"/>
                  </a:schemeClr>
                </a:solidFill>
                <a:latin typeface="微軟正黑體" pitchFamily="34" charset="-120"/>
                <a:ea typeface="微軟正黑體" pitchFamily="34" charset="-120"/>
              </a:rPr>
              <a:t>所要求的申報財產範圍，除了申報義務人財產外，也包含申報人配偶和未成年子女的財產。但夫妻是獨立的人格體，夫妻間相處自以相互信賴、互相尊重為基礎，且老吳目前和配偶李菁菁分居中，正在進行離婚訴訟，又如何能取得配偶財產的明細資料呢？</a:t>
            </a:r>
            <a:endParaRPr lang="en-US" altLang="zh-TW" sz="1800" dirty="0" smtClean="0">
              <a:solidFill>
                <a:schemeClr val="accent4">
                  <a:lumMod val="75000"/>
                </a:schemeClr>
              </a:solidFill>
              <a:latin typeface="微軟正黑體" pitchFamily="34" charset="-120"/>
              <a:ea typeface="微軟正黑體" pitchFamily="34" charset="-120"/>
            </a:endParaRPr>
          </a:p>
          <a:p>
            <a:pPr marL="0" indent="444500" algn="just">
              <a:buNone/>
            </a:pPr>
            <a:r>
              <a:rPr lang="zh-TW" altLang="en-US" sz="1800" dirty="0" smtClean="0">
                <a:solidFill>
                  <a:schemeClr val="accent4">
                    <a:lumMod val="75000"/>
                  </a:schemeClr>
                </a:solidFill>
                <a:latin typeface="微軟正黑體" pitchFamily="34" charset="-120"/>
                <a:ea typeface="微軟正黑體" pitchFamily="34" charset="-120"/>
              </a:rPr>
              <a:t>政府一方面推行「性別主流化運動」，強調兩性平權、夫妻互敬互諒，一方面又要求財產申報人對配偶所提供的財產申報資訊，採取懷疑的態度，要求每筆財產都必須以登記簿或向金融機關查詢的方式，才能作為申報依據，前後顯有矛盾。</a:t>
            </a:r>
            <a:endParaRPr lang="en-US" altLang="zh-TW" sz="1800" dirty="0" smtClean="0">
              <a:solidFill>
                <a:schemeClr val="accent4">
                  <a:lumMod val="75000"/>
                </a:schemeClr>
              </a:solidFill>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自此，老吳主張在兩性平權的法律架構下，夫妻雙方就其財產各自擁有獨立使用及管理權限，不僅就配偶的財產原無申報義務，縱令予以申報，亦應在相互尊重的基礎上，信賴配偶所提供的財產資料。</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老吳的主張有道理嗎？</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solidFill>
                <a:srgbClr val="FF0000"/>
              </a:solidFill>
              <a:latin typeface="微軟正黑體" pitchFamily="34" charset="-120"/>
              <a:ea typeface="微軟正黑體" pitchFamily="34" charset="-120"/>
            </a:endParaRPr>
          </a:p>
          <a:p>
            <a:pPr marL="0" indent="444500" algn="just">
              <a:buNone/>
            </a:pPr>
            <a:endParaRPr lang="zh-TW" altLang="en-US" sz="1800" dirty="0">
              <a:solidFill>
                <a:srgbClr val="FF0000"/>
              </a:solidFill>
              <a:latin typeface="微軟正黑體" pitchFamily="34" charset="-120"/>
              <a:ea typeface="微軟正黑體" pitchFamily="34" charset="-120"/>
            </a:endParaRPr>
          </a:p>
        </p:txBody>
      </p:sp>
      <p:sp>
        <p:nvSpPr>
          <p:cNvPr id="7" name="矩形 6"/>
          <p:cNvSpPr/>
          <p:nvPr/>
        </p:nvSpPr>
        <p:spPr>
          <a:xfrm>
            <a:off x="2500298" y="6000768"/>
            <a:ext cx="6000760" cy="307777"/>
          </a:xfrm>
          <a:prstGeom prst="rect">
            <a:avLst/>
          </a:prstGeom>
        </p:spPr>
        <p:txBody>
          <a:bodyPr wrap="square">
            <a:spAutoFit/>
          </a:bodyPr>
          <a:lstStyle/>
          <a:p>
            <a:pPr indent="444500" algn="r"/>
            <a:r>
              <a:rPr lang="en-US" altLang="en-US" sz="1400" dirty="0" smtClean="0">
                <a:solidFill>
                  <a:schemeClr val="accent2">
                    <a:lumMod val="75000"/>
                  </a:schemeClr>
                </a:solidFill>
                <a:latin typeface="微軟正黑體" pitchFamily="34" charset="-120"/>
                <a:ea typeface="微軟正黑體" pitchFamily="34" charset="-120"/>
              </a:rPr>
              <a:t>(</a:t>
            </a:r>
            <a:r>
              <a:rPr lang="zh-TW" altLang="en-US" sz="1400" dirty="0" smtClean="0">
                <a:solidFill>
                  <a:schemeClr val="accent2">
                    <a:lumMod val="75000"/>
                  </a:schemeClr>
                </a:solidFill>
                <a:latin typeface="微軟正黑體" pitchFamily="34" charset="-120"/>
                <a:ea typeface="微軟正黑體" pitchFamily="34" charset="-120"/>
              </a:rPr>
              <a:t>本案例事實參考臺北高等行政法院</a:t>
            </a:r>
            <a:r>
              <a:rPr lang="en-US" altLang="en-US" sz="1400" dirty="0" smtClean="0">
                <a:solidFill>
                  <a:schemeClr val="accent2">
                    <a:lumMod val="75000"/>
                  </a:schemeClr>
                </a:solidFill>
                <a:latin typeface="微軟正黑體" pitchFamily="34" charset="-120"/>
                <a:ea typeface="微軟正黑體" pitchFamily="34" charset="-120"/>
              </a:rPr>
              <a:t>101</a:t>
            </a:r>
            <a:r>
              <a:rPr lang="zh-TW" altLang="en-US" sz="1400" dirty="0" smtClean="0">
                <a:solidFill>
                  <a:schemeClr val="accent2">
                    <a:lumMod val="75000"/>
                  </a:schemeClr>
                </a:solidFill>
                <a:latin typeface="微軟正黑體" pitchFamily="34" charset="-120"/>
                <a:ea typeface="微軟正黑體" pitchFamily="34" charset="-120"/>
              </a:rPr>
              <a:t>年簡字判決</a:t>
            </a:r>
            <a:r>
              <a:rPr lang="en-US" altLang="en-US" sz="1400" dirty="0" smtClean="0">
                <a:solidFill>
                  <a:schemeClr val="accent2">
                    <a:lumMod val="75000"/>
                  </a:schemeClr>
                </a:solidFill>
                <a:latin typeface="微軟正黑體" pitchFamily="34" charset="-120"/>
                <a:ea typeface="微軟正黑體" pitchFamily="34" charset="-120"/>
              </a:rPr>
              <a:t>)</a:t>
            </a:r>
            <a:endParaRPr lang="zh-TW" altLang="en-US" sz="1400" dirty="0" smtClean="0">
              <a:solidFill>
                <a:schemeClr val="accent2">
                  <a:lumMod val="75000"/>
                </a:schemeClr>
              </a:solidFill>
              <a:latin typeface="微軟正黑體" pitchFamily="34" charset="-120"/>
              <a:ea typeface="微軟正黑體" pitchFamily="34" charset="-120"/>
            </a:endParaRPr>
          </a:p>
        </p:txBody>
      </p:sp>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23</a:t>
            </a:r>
            <a:endParaRPr lang="zh-TW" altLang="en-US" dirty="0"/>
          </a:p>
        </p:txBody>
      </p:sp>
      <p:grpSp>
        <p:nvGrpSpPr>
          <p:cNvPr id="16" name="群組 15"/>
          <p:cNvGrpSpPr/>
          <p:nvPr/>
        </p:nvGrpSpPr>
        <p:grpSpPr>
          <a:xfrm>
            <a:off x="-1916747" y="3645024"/>
            <a:ext cx="6912768" cy="3827440"/>
            <a:chOff x="-1916747" y="4055639"/>
            <a:chExt cx="6912768" cy="3827440"/>
          </a:xfrm>
        </p:grpSpPr>
        <p:pic>
          <p:nvPicPr>
            <p:cNvPr id="17"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427" y="4055639"/>
              <a:ext cx="1109663" cy="1444625"/>
            </a:xfrm>
            <a:prstGeom prst="rect">
              <a:avLst/>
            </a:prstGeom>
            <a:noFill/>
            <a:scene3d>
              <a:camera prst="orthographicFront">
                <a:rot lat="0" lon="10799999" rev="0"/>
              </a:camera>
              <a:lightRig rig="threePt" dir="t"/>
            </a:scene3d>
          </p:spPr>
        </p:pic>
        <p:sp>
          <p:nvSpPr>
            <p:cNvPr id="18" name="手繪多邊形: 圖案 7">
              <a:extLst>
                <a:ext uri="{FF2B5EF4-FFF2-40B4-BE49-F238E27FC236}">
                  <a16:creationId xmlns:a16="http://schemas.microsoft.com/office/drawing/2014/main" id="{249FD60D-0617-42B3-80DA-2F24CAEA420E}"/>
                </a:ext>
              </a:extLst>
            </p:cNvPr>
            <p:cNvSpPr/>
            <p:nvPr/>
          </p:nvSpPr>
          <p:spPr>
            <a:xfrm rot="19802754">
              <a:off x="254505" y="4900325"/>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9" name="文字方塊 18"/>
            <p:cNvSpPr txBox="1"/>
            <p:nvPr/>
          </p:nvSpPr>
          <p:spPr>
            <a:xfrm>
              <a:off x="229149" y="5839403"/>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4</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20" name="標題 5"/>
            <p:cNvSpPr txBox="1">
              <a:spLocks/>
            </p:cNvSpPr>
            <p:nvPr/>
          </p:nvSpPr>
          <p:spPr>
            <a:xfrm>
              <a:off x="-1916747" y="6338076"/>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bg1"/>
                  </a:solidFill>
                  <a:latin typeface="微軟正黑體" pitchFamily="34" charset="-120"/>
                  <a:ea typeface="微軟正黑體" pitchFamily="34" charset="-120"/>
                </a:rPr>
                <a:t>夫妻本是一家人，</a:t>
              </a:r>
              <a:r>
                <a:rPr lang="zh-TW" altLang="en-US" sz="2000" b="1" dirty="0" smtClean="0">
                  <a:solidFill>
                    <a:schemeClr val="accent1">
                      <a:lumMod val="50000"/>
                    </a:schemeClr>
                  </a:solidFill>
                  <a:latin typeface="微軟正黑體" pitchFamily="34" charset="-120"/>
                  <a:ea typeface="微軟正黑體" pitchFamily="34" charset="-120"/>
                </a:rPr>
                <a:t>你的就是我的？</a:t>
              </a:r>
              <a:endParaRPr lang="zh-TW" altLang="en-US" sz="2000" b="1" dirty="0">
                <a:solidFill>
                  <a:schemeClr val="accent1">
                    <a:lumMod val="50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爭點</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8" name="內容版面配置區 6"/>
          <p:cNvSpPr txBox="1">
            <a:spLocks/>
          </p:cNvSpPr>
          <p:nvPr/>
        </p:nvSpPr>
        <p:spPr>
          <a:xfrm>
            <a:off x="2895588" y="1600200"/>
            <a:ext cx="6248412" cy="3677417"/>
          </a:xfrm>
          <a:prstGeom prst="rect">
            <a:avLst/>
          </a:prstGeom>
        </p:spPr>
        <p:txBody>
          <a:bodyPr vert="horz" wrap="square" lIns="91440" tIns="45720" rIns="91440" bIns="45720" rtlCol="0">
            <a:spAutoFit/>
          </a:bodyPr>
          <a:lstStyle/>
          <a:p>
            <a:pPr lvl="0" indent="-342900">
              <a:lnSpc>
                <a:spcPts val="3500"/>
              </a:lnSpc>
              <a:spcBef>
                <a:spcPct val="20000"/>
              </a:spcBef>
            </a:pPr>
            <a:r>
              <a:rPr lang="zh-TW" altLang="en-US" sz="2400" b="1" dirty="0" smtClean="0">
                <a:solidFill>
                  <a:schemeClr val="accent2">
                    <a:lumMod val="75000"/>
                  </a:schemeClr>
                </a:solidFill>
                <a:latin typeface="微軟正黑體" pitchFamily="34" charset="-120"/>
                <a:ea typeface="微軟正黑體" pitchFamily="34" charset="-120"/>
              </a:rPr>
              <a:t>夫妻雙方在財產所有、管理或處置上，</a:t>
            </a:r>
            <a:endParaRPr lang="en-US" altLang="zh-TW" sz="2400" b="1" dirty="0" smtClean="0">
              <a:solidFill>
                <a:schemeClr val="accent2">
                  <a:lumMod val="75000"/>
                </a:schemeClr>
              </a:solidFill>
              <a:latin typeface="微軟正黑體" pitchFamily="34" charset="-120"/>
              <a:ea typeface="微軟正黑體" pitchFamily="34" charset="-120"/>
            </a:endParaRPr>
          </a:p>
          <a:p>
            <a:pPr lvl="0" indent="-342900">
              <a:lnSpc>
                <a:spcPts val="3500"/>
              </a:lnSpc>
              <a:spcBef>
                <a:spcPct val="20000"/>
              </a:spcBef>
            </a:pPr>
            <a:r>
              <a:rPr lang="zh-TW" altLang="en-US" sz="2400" b="1" dirty="0" smtClean="0">
                <a:solidFill>
                  <a:schemeClr val="accent2">
                    <a:lumMod val="75000"/>
                  </a:schemeClr>
                </a:solidFill>
                <a:latin typeface="微軟正黑體" pitchFamily="34" charset="-120"/>
                <a:ea typeface="微軟正黑體" pitchFamily="34" charset="-120"/>
              </a:rPr>
              <a:t>享有何種權利？</a:t>
            </a:r>
            <a:endParaRPr lang="en-US" altLang="zh-TW" sz="2400" b="1" dirty="0" smtClean="0">
              <a:solidFill>
                <a:schemeClr val="accent2">
                  <a:lumMod val="75000"/>
                </a:schemeClr>
              </a:solidFill>
              <a:latin typeface="微軟正黑體" pitchFamily="34" charset="-120"/>
              <a:ea typeface="微軟正黑體" pitchFamily="34" charset="-120"/>
            </a:endParaRPr>
          </a:p>
          <a:p>
            <a:pPr marL="0" marR="0" lvl="0" indent="-342900" algn="l" defTabSz="914400" rtl="0" eaLnBrk="1" fontAlgn="auto" latinLnBrk="0" hangingPunct="1">
              <a:lnSpc>
                <a:spcPts val="3500"/>
              </a:lnSpc>
              <a:spcBef>
                <a:spcPct val="20000"/>
              </a:spcBef>
              <a:spcAft>
                <a:spcPts val="0"/>
              </a:spcAft>
              <a:buClrTx/>
              <a:buSzTx/>
              <a:buFont typeface="Arial" pitchFamily="34" charset="0"/>
              <a:buNone/>
              <a:tabLst/>
              <a:defRPr/>
            </a:pPr>
            <a:endParaRPr lang="en-US" altLang="zh-TW" sz="2400" b="1" dirty="0" smtClean="0">
              <a:solidFill>
                <a:schemeClr val="accent2">
                  <a:lumMod val="75000"/>
                </a:schemeClr>
              </a:solidFill>
              <a:latin typeface="微軟正黑體" pitchFamily="34" charset="-120"/>
              <a:ea typeface="微軟正黑體" pitchFamily="34" charset="-120"/>
            </a:endParaRPr>
          </a:p>
          <a:p>
            <a:pPr marL="0" marR="0" lvl="0" indent="-342900" algn="l" defTabSz="914400" rtl="0" eaLnBrk="1" fontAlgn="auto" latinLnBrk="0" hangingPunct="1">
              <a:lnSpc>
                <a:spcPts val="3500"/>
              </a:lnSpc>
              <a:spcBef>
                <a:spcPct val="20000"/>
              </a:spcBef>
              <a:spcAft>
                <a:spcPts val="0"/>
              </a:spcAft>
              <a:buClrTx/>
              <a:buSzTx/>
              <a:buFont typeface="Arial" pitchFamily="34" charset="0"/>
              <a:buNone/>
              <a:tabLst/>
              <a:defRPr/>
            </a:pPr>
            <a:r>
              <a:rPr lang="zh-TW" altLang="en-US" sz="2400" b="1" dirty="0" smtClean="0">
                <a:solidFill>
                  <a:schemeClr val="accent2">
                    <a:lumMod val="75000"/>
                  </a:schemeClr>
                </a:solidFill>
                <a:latin typeface="微軟正黑體" pitchFamily="34" charset="-120"/>
                <a:ea typeface="微軟正黑體" pitchFamily="34" charset="-120"/>
              </a:rPr>
              <a:t>若夫妻已約定「分別財產制」並向法院登記，</a:t>
            </a:r>
            <a:endParaRPr lang="en-US" altLang="zh-TW" sz="2400" b="1" dirty="0" smtClean="0">
              <a:solidFill>
                <a:schemeClr val="accent2">
                  <a:lumMod val="75000"/>
                </a:schemeClr>
              </a:solidFill>
              <a:latin typeface="微軟正黑體" pitchFamily="34" charset="-120"/>
              <a:ea typeface="微軟正黑體" pitchFamily="34" charset="-120"/>
            </a:endParaRPr>
          </a:p>
          <a:p>
            <a:pPr marL="0" marR="0" lvl="0" indent="-342900" algn="l" defTabSz="914400" rtl="0" eaLnBrk="1" fontAlgn="auto" latinLnBrk="0" hangingPunct="1">
              <a:lnSpc>
                <a:spcPts val="3500"/>
              </a:lnSpc>
              <a:spcBef>
                <a:spcPct val="20000"/>
              </a:spcBef>
              <a:spcAft>
                <a:spcPts val="0"/>
              </a:spcAft>
              <a:buClrTx/>
              <a:buSzTx/>
              <a:buFont typeface="Arial" pitchFamily="34" charset="0"/>
              <a:buNone/>
              <a:tabLst/>
              <a:defRPr/>
            </a:pPr>
            <a:r>
              <a:rPr lang="zh-TW" altLang="en-US" sz="2400" b="1" dirty="0" smtClean="0">
                <a:solidFill>
                  <a:schemeClr val="accent2">
                    <a:lumMod val="75000"/>
                  </a:schemeClr>
                </a:solidFill>
                <a:latin typeface="微軟正黑體" pitchFamily="34" charset="-120"/>
                <a:ea typeface="微軟正黑體" pitchFamily="34" charset="-120"/>
              </a:rPr>
              <a:t>或夫妻分居、正在進行離婚等民事訴訟，</a:t>
            </a:r>
            <a:endParaRPr lang="en-US" altLang="zh-TW" sz="2400" b="1" dirty="0" smtClean="0">
              <a:solidFill>
                <a:schemeClr val="accent2">
                  <a:lumMod val="75000"/>
                </a:schemeClr>
              </a:solidFill>
              <a:latin typeface="微軟正黑體" pitchFamily="34" charset="-120"/>
              <a:ea typeface="微軟正黑體" pitchFamily="34" charset="-120"/>
            </a:endParaRPr>
          </a:p>
          <a:p>
            <a:pPr lvl="0" indent="-342900">
              <a:lnSpc>
                <a:spcPts val="3500"/>
              </a:lnSpc>
              <a:spcBef>
                <a:spcPct val="20000"/>
              </a:spcBef>
            </a:pPr>
            <a:r>
              <a:rPr lang="zh-TW" altLang="en-US" sz="2400" b="1" dirty="0" smtClean="0">
                <a:solidFill>
                  <a:schemeClr val="accent2">
                    <a:lumMod val="75000"/>
                  </a:schemeClr>
                </a:solidFill>
                <a:latin typeface="微軟正黑體" pitchFamily="34" charset="-120"/>
                <a:ea typeface="微軟正黑體" pitchFamily="34" charset="-120"/>
              </a:rPr>
              <a:t>是否可免除配偶財產之財產申報義務？</a:t>
            </a:r>
          </a:p>
          <a:p>
            <a:pPr marL="0" marR="0" lvl="0" indent="-342900" algn="l" defTabSz="914400" rtl="0" eaLnBrk="1" fontAlgn="auto" latinLnBrk="0" hangingPunct="1">
              <a:lnSpc>
                <a:spcPts val="3500"/>
              </a:lnSpc>
              <a:spcBef>
                <a:spcPct val="20000"/>
              </a:spcBef>
              <a:spcAft>
                <a:spcPts val="0"/>
              </a:spcAft>
              <a:buClrTx/>
              <a:buSzTx/>
              <a:buFont typeface="Arial" pitchFamily="34" charset="0"/>
              <a:buChar char="•"/>
              <a:tabLst/>
              <a:defRPr/>
            </a:pPr>
            <a:endParaRPr kumimoji="0" lang="zh-TW" altLang="en-US" sz="2400" b="1" i="0" u="none" strike="noStrike" kern="1200" cap="none" spc="0" normalizeH="0" baseline="0" noProof="0" dirty="0">
              <a:ln>
                <a:noFill/>
              </a:ln>
              <a:solidFill>
                <a:schemeClr val="tx1"/>
              </a:solidFill>
              <a:effectLst/>
              <a:uLnTx/>
              <a:uFillTx/>
              <a:latin typeface="微軟正黑體" pitchFamily="34" charset="-120"/>
              <a:ea typeface="微軟正黑體" pitchFamily="34" charset="-120"/>
              <a:cs typeface="+mn-cs"/>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24</a:t>
            </a:r>
            <a:endParaRPr lang="zh-TW" altLang="en-US" dirty="0"/>
          </a:p>
        </p:txBody>
      </p:sp>
      <p:grpSp>
        <p:nvGrpSpPr>
          <p:cNvPr id="14" name="群組 13"/>
          <p:cNvGrpSpPr/>
          <p:nvPr/>
        </p:nvGrpSpPr>
        <p:grpSpPr>
          <a:xfrm>
            <a:off x="-1916747" y="3645024"/>
            <a:ext cx="6912768" cy="3827440"/>
            <a:chOff x="-1916747" y="4055639"/>
            <a:chExt cx="6912768" cy="3827440"/>
          </a:xfrm>
        </p:grpSpPr>
        <p:pic>
          <p:nvPicPr>
            <p:cNvPr id="1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427" y="4055639"/>
              <a:ext cx="1109663" cy="1444625"/>
            </a:xfrm>
            <a:prstGeom prst="rect">
              <a:avLst/>
            </a:prstGeom>
            <a:noFill/>
            <a:scene3d>
              <a:camera prst="orthographicFront">
                <a:rot lat="0" lon="10799999" rev="0"/>
              </a:camera>
              <a:lightRig rig="threePt" dir="t"/>
            </a:scene3d>
          </p:spPr>
        </p:pic>
        <p:sp>
          <p:nvSpPr>
            <p:cNvPr id="16" name="手繪多邊形: 圖案 7">
              <a:extLst>
                <a:ext uri="{FF2B5EF4-FFF2-40B4-BE49-F238E27FC236}">
                  <a16:creationId xmlns:a16="http://schemas.microsoft.com/office/drawing/2014/main" id="{249FD60D-0617-42B3-80DA-2F24CAEA420E}"/>
                </a:ext>
              </a:extLst>
            </p:cNvPr>
            <p:cNvSpPr/>
            <p:nvPr/>
          </p:nvSpPr>
          <p:spPr>
            <a:xfrm rot="19802754">
              <a:off x="254505" y="4900325"/>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7" name="文字方塊 16"/>
            <p:cNvSpPr txBox="1"/>
            <p:nvPr/>
          </p:nvSpPr>
          <p:spPr>
            <a:xfrm>
              <a:off x="229149" y="5839403"/>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4</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8" name="標題 5"/>
            <p:cNvSpPr txBox="1">
              <a:spLocks/>
            </p:cNvSpPr>
            <p:nvPr/>
          </p:nvSpPr>
          <p:spPr>
            <a:xfrm>
              <a:off x="-1916747" y="6338076"/>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bg1"/>
                  </a:solidFill>
                  <a:latin typeface="微軟正黑體" pitchFamily="34" charset="-120"/>
                  <a:ea typeface="微軟正黑體" pitchFamily="34" charset="-120"/>
                </a:rPr>
                <a:t>夫妻本是一家人，</a:t>
              </a:r>
              <a:r>
                <a:rPr lang="zh-TW" altLang="en-US" sz="2000" b="1" dirty="0" smtClean="0">
                  <a:solidFill>
                    <a:schemeClr val="accent1">
                      <a:lumMod val="50000"/>
                    </a:schemeClr>
                  </a:solidFill>
                  <a:latin typeface="微軟正黑體" pitchFamily="34" charset="-120"/>
                  <a:ea typeface="微軟正黑體" pitchFamily="34" charset="-120"/>
                </a:rPr>
                <a:t>你的就是我的？</a:t>
              </a:r>
              <a:endParaRPr lang="zh-TW" altLang="en-US" sz="2000" b="1" dirty="0">
                <a:solidFill>
                  <a:schemeClr val="accent1">
                    <a:lumMod val="50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66988" y="1219184"/>
            <a:ext cx="5900750" cy="5743111"/>
          </a:xfrm>
        </p:spPr>
        <p:txBody>
          <a:bodyPr vert="horz" wrap="square" lIns="91440" tIns="45720" rIns="91440" bIns="45720" rtlCol="0">
            <a:spAutoFit/>
          </a:bodyPr>
          <a:lstStyle/>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en-US" altLang="zh-TW" sz="1800" dirty="0">
                <a:latin typeface="微軟正黑體" pitchFamily="34" charset="-120"/>
                <a:ea typeface="微軟正黑體" pitchFamily="34" charset="-120"/>
              </a:rPr>
              <a:t>《CEDAW》</a:t>
            </a:r>
            <a:r>
              <a:rPr lang="zh-TW" altLang="en-US" sz="1800" dirty="0">
                <a:latin typeface="微軟正黑體" pitchFamily="34" charset="-120"/>
                <a:ea typeface="微軟正黑體" pitchFamily="34" charset="-120"/>
              </a:rPr>
              <a:t>第</a:t>
            </a:r>
            <a:r>
              <a:rPr lang="en-US" altLang="en-US" sz="1800" dirty="0">
                <a:latin typeface="微軟正黑體" pitchFamily="34" charset="-120"/>
                <a:ea typeface="微軟正黑體" pitchFamily="34" charset="-120"/>
              </a:rPr>
              <a:t>15</a:t>
            </a:r>
            <a:r>
              <a:rPr lang="zh-TW" altLang="en-US" sz="1800" dirty="0">
                <a:latin typeface="微軟正黑體" pitchFamily="34" charset="-120"/>
                <a:ea typeface="微軟正黑體" pitchFamily="34" charset="-120"/>
              </a:rPr>
              <a:t>條強調政府應賦予婦女與男子同等之法律行為能力，並特別指出</a:t>
            </a:r>
            <a:r>
              <a:rPr lang="zh-TW" altLang="en-US" sz="1800" dirty="0" smtClean="0">
                <a:latin typeface="微軟正黑體" pitchFamily="34" charset="-120"/>
                <a:ea typeface="微軟正黑體" pitchFamily="34" charset="-120"/>
              </a:rPr>
              <a:t>應給予婦女簽訂契約與管理財產之平等權利。第</a:t>
            </a:r>
            <a:r>
              <a:rPr lang="en-US" altLang="en-US" sz="1800" dirty="0" smtClean="0">
                <a:latin typeface="微軟正黑體" pitchFamily="34" charset="-120"/>
                <a:ea typeface="微軟正黑體" pitchFamily="34" charset="-120"/>
              </a:rPr>
              <a:t>16</a:t>
            </a:r>
            <a:r>
              <a:rPr lang="zh-TW" altLang="en-US" sz="1800" dirty="0" smtClean="0">
                <a:latin typeface="微軟正黑體" pitchFamily="34" charset="-120"/>
                <a:ea typeface="微軟正黑體" pitchFamily="34" charset="-120"/>
              </a:rPr>
              <a:t>條則明定政府應消除婦女在婚姻及家庭關係中之一切歧視，且配偶雙方在財產所有、取得、經營、管理、處置方面，不論有償或無償，均具有相同之權利。</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a:p>
            <a:pPr marL="0" lvl="0" indent="444500" algn="just">
              <a:buNone/>
            </a:pPr>
            <a:r>
              <a:rPr lang="zh-TW" altLang="en-US" sz="1800" dirty="0" smtClean="0">
                <a:latin typeface="微軟正黑體" pitchFamily="34" charset="-120"/>
                <a:ea typeface="微軟正黑體" pitchFamily="34" charset="-120"/>
              </a:rPr>
              <a:t>我國</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憲法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第</a:t>
            </a:r>
            <a:r>
              <a:rPr lang="en-US" altLang="en-US" sz="1800" dirty="0" smtClean="0">
                <a:latin typeface="微軟正黑體" pitchFamily="34" charset="-120"/>
                <a:ea typeface="微軟正黑體" pitchFamily="34" charset="-120"/>
              </a:rPr>
              <a:t>7</a:t>
            </a:r>
            <a:r>
              <a:rPr lang="zh-TW" altLang="en-US" sz="1800" dirty="0" smtClean="0">
                <a:latin typeface="微軟正黑體" pitchFamily="34" charset="-120"/>
                <a:ea typeface="微軟正黑體" pitchFamily="34" charset="-120"/>
              </a:rPr>
              <a:t>條以及</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民法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夫妻財產制之修正，在法律制度上賦予婦女就其財產管理與支配之權利，揚棄昔日男尊女卑或妻以夫貴之傳統習俗，使得婦女得以充分行使財產權並享有人格尊嚴。</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現行</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民法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之夫妻財產制相關規定，除非夫妻以書面約定「共同財產制」，否則夫妻財產不論婚前或婚後，原則上均由各自所有，並擁有獨立之管理權限，已逐步落實兩性平權之宗旨。</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a:p>
            <a:pPr marL="0" lvl="0" indent="444500" algn="just">
              <a:buNone/>
            </a:pP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8" name="文字方塊 7"/>
          <p:cNvSpPr txBox="1"/>
          <p:nvPr/>
        </p:nvSpPr>
        <p:spPr>
          <a:xfrm>
            <a:off x="8501090" y="6000768"/>
            <a:ext cx="418704" cy="369332"/>
          </a:xfrm>
          <a:prstGeom prst="rect">
            <a:avLst/>
          </a:prstGeom>
          <a:noFill/>
        </p:spPr>
        <p:txBody>
          <a:bodyPr wrap="none" rtlCol="0">
            <a:spAutoFit/>
          </a:bodyPr>
          <a:lstStyle/>
          <a:p>
            <a:r>
              <a:rPr lang="en-US" altLang="zh-TW" dirty="0" smtClean="0"/>
              <a:t>25</a:t>
            </a:r>
            <a:endParaRPr lang="zh-TW" altLang="en-US" dirty="0"/>
          </a:p>
        </p:txBody>
      </p:sp>
      <p:grpSp>
        <p:nvGrpSpPr>
          <p:cNvPr id="14" name="群組 13"/>
          <p:cNvGrpSpPr/>
          <p:nvPr/>
        </p:nvGrpSpPr>
        <p:grpSpPr>
          <a:xfrm>
            <a:off x="-1916747" y="3645024"/>
            <a:ext cx="6912768" cy="3827440"/>
            <a:chOff x="-1916747" y="4055639"/>
            <a:chExt cx="6912768" cy="3827440"/>
          </a:xfrm>
        </p:grpSpPr>
        <p:pic>
          <p:nvPicPr>
            <p:cNvPr id="1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427" y="4055639"/>
              <a:ext cx="1109663" cy="1444625"/>
            </a:xfrm>
            <a:prstGeom prst="rect">
              <a:avLst/>
            </a:prstGeom>
            <a:noFill/>
            <a:scene3d>
              <a:camera prst="orthographicFront">
                <a:rot lat="0" lon="10799999" rev="0"/>
              </a:camera>
              <a:lightRig rig="threePt" dir="t"/>
            </a:scene3d>
          </p:spPr>
        </p:pic>
        <p:sp>
          <p:nvSpPr>
            <p:cNvPr id="16" name="手繪多邊形: 圖案 7">
              <a:extLst>
                <a:ext uri="{FF2B5EF4-FFF2-40B4-BE49-F238E27FC236}">
                  <a16:creationId xmlns:a16="http://schemas.microsoft.com/office/drawing/2014/main" id="{249FD60D-0617-42B3-80DA-2F24CAEA420E}"/>
                </a:ext>
              </a:extLst>
            </p:cNvPr>
            <p:cNvSpPr/>
            <p:nvPr/>
          </p:nvSpPr>
          <p:spPr>
            <a:xfrm rot="19802754">
              <a:off x="254505" y="4900325"/>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7" name="文字方塊 16"/>
            <p:cNvSpPr txBox="1"/>
            <p:nvPr/>
          </p:nvSpPr>
          <p:spPr>
            <a:xfrm>
              <a:off x="229149" y="5839403"/>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4</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8" name="標題 5"/>
            <p:cNvSpPr txBox="1">
              <a:spLocks/>
            </p:cNvSpPr>
            <p:nvPr/>
          </p:nvSpPr>
          <p:spPr>
            <a:xfrm>
              <a:off x="-1916747" y="6338076"/>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bg1"/>
                  </a:solidFill>
                  <a:latin typeface="微軟正黑體" pitchFamily="34" charset="-120"/>
                  <a:ea typeface="微軟正黑體" pitchFamily="34" charset="-120"/>
                </a:rPr>
                <a:t>夫妻本是一家人，</a:t>
              </a:r>
              <a:r>
                <a:rPr lang="zh-TW" altLang="en-US" sz="2000" b="1" dirty="0" smtClean="0">
                  <a:solidFill>
                    <a:schemeClr val="accent1">
                      <a:lumMod val="50000"/>
                    </a:schemeClr>
                  </a:solidFill>
                  <a:latin typeface="微軟正黑體" pitchFamily="34" charset="-120"/>
                  <a:ea typeface="微軟正黑體" pitchFamily="34" charset="-120"/>
                </a:rPr>
                <a:t>你的就是我的？</a:t>
              </a:r>
              <a:endParaRPr lang="zh-TW" altLang="en-US" sz="2000" b="1" dirty="0">
                <a:solidFill>
                  <a:schemeClr val="accent1">
                    <a:lumMod val="50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66988" y="1219184"/>
            <a:ext cx="5900750" cy="4690515"/>
          </a:xfrm>
        </p:spPr>
        <p:txBody>
          <a:bodyPr vert="horz" wrap="square" lIns="91440" tIns="45720" rIns="91440" bIns="45720" rtlCol="0">
            <a:spAutoFit/>
          </a:bodyPr>
          <a:lstStyle/>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然</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公職人員財產申報法</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第</a:t>
            </a:r>
            <a:r>
              <a:rPr lang="en-US" altLang="en-US" sz="1800" dirty="0" smtClean="0">
                <a:latin typeface="微軟正黑體" pitchFamily="34" charset="-120"/>
                <a:ea typeface="微軟正黑體" pitchFamily="34" charset="-120"/>
              </a:rPr>
              <a:t>5</a:t>
            </a:r>
            <a:r>
              <a:rPr lang="zh-TW" altLang="en-US" sz="1800" dirty="0" smtClean="0">
                <a:latin typeface="微軟正黑體" pitchFamily="34" charset="-120"/>
                <a:ea typeface="微軟正黑體" pitchFamily="34" charset="-120"/>
              </a:rPr>
              <a:t>條第</a:t>
            </a:r>
            <a:r>
              <a:rPr lang="en-US" altLang="en-US"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項規定：「公職人員之配偶及未成年子女所有之前項財產，應一併申報。」，參照臺北高等行政法院</a:t>
            </a:r>
            <a:r>
              <a:rPr lang="en-US" altLang="en-US" sz="1800" dirty="0" smtClean="0">
                <a:latin typeface="微軟正黑體" pitchFamily="34" charset="-120"/>
                <a:ea typeface="微軟正黑體" pitchFamily="34" charset="-120"/>
              </a:rPr>
              <a:t>101</a:t>
            </a:r>
            <a:r>
              <a:rPr lang="zh-TW" altLang="en-US" sz="1800" dirty="0" smtClean="0">
                <a:latin typeface="微軟正黑體" pitchFamily="34" charset="-120"/>
                <a:ea typeface="微軟正黑體" pitchFamily="34" charset="-120"/>
              </a:rPr>
              <a:t>年簡字判決意旨，財產申報義務僅要求公職人員誠實申報財產，未干涉個人財產之管理、處分權，亦與夫妻財產制度無關，是公職人員與其配偶，即使各自有私人財產且自行管理，仍應據實申報，至申報人「對配偶財產無法查證」之問題，衡諸公職人員財產申報法之立法目的與「夫妻間財產查詢之便利性、可能性」，原則上應由申報人自行解決。</a:t>
            </a:r>
            <a:endParaRPr lang="en-US" altLang="zh-TW" sz="1800" dirty="0" smtClean="0">
              <a:latin typeface="微軟正黑體" pitchFamily="34" charset="-120"/>
              <a:ea typeface="微軟正黑體" pitchFamily="34" charset="-120"/>
            </a:endParaRPr>
          </a:p>
          <a:p>
            <a:pPr marL="0" lvl="0" indent="444500" algn="just">
              <a:buNone/>
            </a:pPr>
            <a:endParaRPr lang="en-US" altLang="zh-TW" sz="1800" dirty="0" smtClean="0">
              <a:solidFill>
                <a:schemeClr val="accent4">
                  <a:lumMod val="75000"/>
                </a:schemeClr>
              </a:solidFill>
              <a:latin typeface="微軟正黑體" pitchFamily="34" charset="-120"/>
              <a:ea typeface="微軟正黑體" pitchFamily="34" charset="-120"/>
            </a:endParaRPr>
          </a:p>
          <a:p>
            <a:pPr marL="0" lvl="0" indent="444500" algn="just">
              <a:buNone/>
            </a:pPr>
            <a:r>
              <a:rPr lang="zh-TW" altLang="en-US" sz="1800" dirty="0" smtClean="0">
                <a:latin typeface="微軟正黑體" pitchFamily="34" charset="-120"/>
                <a:ea typeface="微軟正黑體" pitchFamily="34" charset="-120"/>
              </a:rPr>
              <a:t>因此，本案例中，老吳依法就配偶的財產仍負有申報義務，但若因與配偶感情不睦等原因，確有無法申報的正當事由，應依「公職人員財產申報表填表說明」貳、個別事項第</a:t>
            </a:r>
            <a:r>
              <a:rPr lang="en-US" altLang="zh-TW" sz="1800" dirty="0" smtClean="0">
                <a:latin typeface="微軟正黑體" pitchFamily="34" charset="-120"/>
                <a:ea typeface="微軟正黑體" pitchFamily="34" charset="-120"/>
              </a:rPr>
              <a:t>21</a:t>
            </a:r>
            <a:r>
              <a:rPr lang="zh-TW" altLang="en-US" sz="1800" dirty="0" smtClean="0">
                <a:latin typeface="微軟正黑體" pitchFamily="34" charset="-120"/>
                <a:ea typeface="微軟正黑體" pitchFamily="34" charset="-120"/>
              </a:rPr>
              <a:t>點，於申報表備註欄敘明理由，並在受理財產申報機關（構）實質審核時提出具體事證。</a:t>
            </a:r>
            <a:endParaRPr lang="en-US" altLang="zh-TW" sz="1800" dirty="0" smtClean="0">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8" name="文字方塊 7"/>
          <p:cNvSpPr txBox="1"/>
          <p:nvPr/>
        </p:nvSpPr>
        <p:spPr>
          <a:xfrm>
            <a:off x="8501090" y="6000768"/>
            <a:ext cx="418704" cy="369332"/>
          </a:xfrm>
          <a:prstGeom prst="rect">
            <a:avLst/>
          </a:prstGeom>
          <a:noFill/>
        </p:spPr>
        <p:txBody>
          <a:bodyPr wrap="none" rtlCol="0">
            <a:spAutoFit/>
          </a:bodyPr>
          <a:lstStyle/>
          <a:p>
            <a:r>
              <a:rPr lang="en-US" altLang="zh-TW" dirty="0" smtClean="0"/>
              <a:t>26</a:t>
            </a:r>
            <a:endParaRPr lang="zh-TW" altLang="en-US" dirty="0"/>
          </a:p>
        </p:txBody>
      </p:sp>
      <p:grpSp>
        <p:nvGrpSpPr>
          <p:cNvPr id="9" name="群組 8"/>
          <p:cNvGrpSpPr/>
          <p:nvPr/>
        </p:nvGrpSpPr>
        <p:grpSpPr>
          <a:xfrm>
            <a:off x="-1916747" y="3645024"/>
            <a:ext cx="6912768" cy="3827440"/>
            <a:chOff x="-1916747" y="4055639"/>
            <a:chExt cx="6912768" cy="3827440"/>
          </a:xfrm>
        </p:grpSpPr>
        <p:pic>
          <p:nvPicPr>
            <p:cNvPr id="10"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427" y="4055639"/>
              <a:ext cx="1109663" cy="1444625"/>
            </a:xfrm>
            <a:prstGeom prst="rect">
              <a:avLst/>
            </a:prstGeom>
            <a:noFill/>
            <a:scene3d>
              <a:camera prst="orthographicFront">
                <a:rot lat="0" lon="10799999" rev="0"/>
              </a:camera>
              <a:lightRig rig="threePt" dir="t"/>
            </a:scene3d>
          </p:spPr>
        </p:pic>
        <p:sp>
          <p:nvSpPr>
            <p:cNvPr id="11" name="手繪多邊形: 圖案 7">
              <a:extLst>
                <a:ext uri="{FF2B5EF4-FFF2-40B4-BE49-F238E27FC236}">
                  <a16:creationId xmlns:a16="http://schemas.microsoft.com/office/drawing/2014/main" id="{249FD60D-0617-42B3-80DA-2F24CAEA420E}"/>
                </a:ext>
              </a:extLst>
            </p:cNvPr>
            <p:cNvSpPr/>
            <p:nvPr/>
          </p:nvSpPr>
          <p:spPr>
            <a:xfrm rot="19802754">
              <a:off x="254505" y="4900325"/>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文字方塊 11"/>
            <p:cNvSpPr txBox="1"/>
            <p:nvPr/>
          </p:nvSpPr>
          <p:spPr>
            <a:xfrm>
              <a:off x="229149" y="5839403"/>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4</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916747" y="6338076"/>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bg1"/>
                  </a:solidFill>
                  <a:latin typeface="微軟正黑體" pitchFamily="34" charset="-120"/>
                  <a:ea typeface="微軟正黑體" pitchFamily="34" charset="-120"/>
                </a:rPr>
                <a:t>夫妻本是一家人，</a:t>
              </a:r>
              <a:r>
                <a:rPr lang="zh-TW" altLang="en-US" sz="2000" b="1" dirty="0" smtClean="0">
                  <a:solidFill>
                    <a:schemeClr val="accent1">
                      <a:lumMod val="50000"/>
                    </a:schemeClr>
                  </a:solidFill>
                  <a:latin typeface="微軟正黑體" pitchFamily="34" charset="-120"/>
                  <a:ea typeface="微軟正黑體" pitchFamily="34" charset="-120"/>
                </a:rPr>
                <a:t>你的就是我的？</a:t>
              </a:r>
              <a:endParaRPr lang="zh-TW" altLang="en-US" sz="2000" b="1" dirty="0">
                <a:solidFill>
                  <a:schemeClr val="accent1">
                    <a:lumMod val="50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a:xfrm>
            <a:off x="457200" y="-99392"/>
            <a:ext cx="8229600" cy="1143000"/>
          </a:xfrm>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15718" y="363907"/>
            <a:ext cx="6304076" cy="5576911"/>
          </a:xfrm>
        </p:spPr>
        <p:txBody>
          <a:bodyPr vert="horz" wrap="square" lIns="91440" tIns="45720" rIns="91440" bIns="45720" rtlCol="0">
            <a:spAutoFit/>
          </a:bodyPr>
          <a:lstStyle/>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en-US" altLang="zh-TW" sz="1800" b="1" dirty="0">
                <a:solidFill>
                  <a:schemeClr val="accent3">
                    <a:lumMod val="75000"/>
                  </a:schemeClr>
                </a:solidFill>
                <a:latin typeface="微軟正黑體" pitchFamily="34" charset="-120"/>
                <a:ea typeface="微軟正黑體" pitchFamily="34" charset="-120"/>
              </a:rPr>
              <a:t>《CEDAW》</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en-US" sz="1800" b="1" dirty="0" smtClean="0">
                <a:solidFill>
                  <a:schemeClr val="accent3">
                    <a:lumMod val="75000"/>
                  </a:schemeClr>
                </a:solidFill>
                <a:latin typeface="微軟正黑體" pitchFamily="34" charset="-120"/>
                <a:ea typeface="微軟正黑體" pitchFamily="34" charset="-120"/>
              </a:rPr>
              <a:t>2</a:t>
            </a:r>
            <a:r>
              <a:rPr lang="zh-TW" altLang="en-US" sz="1800" b="1" dirty="0" smtClean="0">
                <a:solidFill>
                  <a:schemeClr val="accent3">
                    <a:lumMod val="75000"/>
                  </a:schemeClr>
                </a:solidFill>
                <a:latin typeface="微軟正黑體" pitchFamily="34" charset="-120"/>
                <a:ea typeface="微軟正黑體" pitchFamily="34" charset="-120"/>
              </a:rPr>
              <a:t>條第</a:t>
            </a:r>
            <a:r>
              <a:rPr lang="en-US" altLang="en-US" sz="1800" b="1" dirty="0" smtClean="0">
                <a:solidFill>
                  <a:schemeClr val="accent3">
                    <a:lumMod val="75000"/>
                  </a:schemeClr>
                </a:solidFill>
                <a:latin typeface="微軟正黑體" pitchFamily="34" charset="-120"/>
                <a:ea typeface="微軟正黑體" pitchFamily="34" charset="-120"/>
              </a:rPr>
              <a:t>(a)</a:t>
            </a:r>
            <a:r>
              <a:rPr lang="zh-TW" altLang="en-US" sz="1800" b="1" dirty="0" smtClean="0">
                <a:solidFill>
                  <a:schemeClr val="accent3">
                    <a:lumMod val="75000"/>
                  </a:schemeClr>
                </a:solidFill>
                <a:latin typeface="微軟正黑體" pitchFamily="34" charset="-120"/>
                <a:ea typeface="微軟正黑體" pitchFamily="34" charset="-120"/>
              </a:rPr>
              <a:t>、</a:t>
            </a:r>
            <a:r>
              <a:rPr lang="en-US" altLang="en-US" sz="1800" b="1" dirty="0" smtClean="0">
                <a:solidFill>
                  <a:schemeClr val="accent3">
                    <a:lumMod val="75000"/>
                  </a:schemeClr>
                </a:solidFill>
                <a:latin typeface="微軟正黑體" pitchFamily="34" charset="-120"/>
                <a:ea typeface="微軟正黑體" pitchFamily="34" charset="-120"/>
              </a:rPr>
              <a:t>(f)</a:t>
            </a:r>
            <a:r>
              <a:rPr lang="zh-TW" altLang="en-US" sz="1800" b="1" dirty="0" smtClean="0">
                <a:solidFill>
                  <a:schemeClr val="accent3">
                    <a:lumMod val="75000"/>
                  </a:schemeClr>
                </a:solidFill>
                <a:latin typeface="微軟正黑體" pitchFamily="34" charset="-120"/>
                <a:ea typeface="微軟正黑體" pitchFamily="34" charset="-120"/>
              </a:rPr>
              <a:t>款</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男女平等的原則如尚未列入本國憲法或其他有關法律者，應將其列入，並以法律或其他適當方法，保證實現這項原則。</a:t>
            </a: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採取一切適當措施，包括制定法律，以修改或廢除構成對婦女歧視的現行法律、規章、習俗和慣例。</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en-US" altLang="zh-TW" sz="1800" b="1" dirty="0">
                <a:solidFill>
                  <a:schemeClr val="accent3">
                    <a:lumMod val="75000"/>
                  </a:schemeClr>
                </a:solidFill>
                <a:latin typeface="微軟正黑體" pitchFamily="34" charset="-120"/>
                <a:ea typeface="微軟正黑體" pitchFamily="34" charset="-120"/>
              </a:rPr>
              <a:t>《CEDAW》</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zh-TW" sz="1800" b="1" dirty="0" smtClean="0">
                <a:solidFill>
                  <a:schemeClr val="accent3">
                    <a:lumMod val="75000"/>
                  </a:schemeClr>
                </a:solidFill>
                <a:latin typeface="微軟正黑體" pitchFamily="34" charset="-120"/>
                <a:ea typeface="微軟正黑體" pitchFamily="34" charset="-120"/>
              </a:rPr>
              <a:t>3</a:t>
            </a:r>
            <a:r>
              <a:rPr lang="zh-TW" altLang="en-US" sz="1800" b="1" dirty="0" smtClean="0">
                <a:solidFill>
                  <a:schemeClr val="accent3">
                    <a:lumMod val="75000"/>
                  </a:schemeClr>
                </a:solidFill>
                <a:latin typeface="微軟正黑體" pitchFamily="34" charset="-120"/>
                <a:ea typeface="微軟正黑體" pitchFamily="34" charset="-120"/>
              </a:rPr>
              <a:t>、</a:t>
            </a:r>
            <a:r>
              <a:rPr lang="en-US" altLang="zh-TW" sz="1800" b="1" dirty="0" smtClean="0">
                <a:solidFill>
                  <a:schemeClr val="accent3">
                    <a:lumMod val="75000"/>
                  </a:schemeClr>
                </a:solidFill>
                <a:latin typeface="微軟正黑體" pitchFamily="34" charset="-120"/>
                <a:ea typeface="微軟正黑體" pitchFamily="34" charset="-120"/>
              </a:rPr>
              <a:t>5</a:t>
            </a:r>
            <a:r>
              <a:rPr lang="zh-TW" altLang="en-US" sz="1800" b="1" dirty="0" smtClean="0">
                <a:solidFill>
                  <a:schemeClr val="accent3">
                    <a:lumMod val="75000"/>
                  </a:schemeClr>
                </a:solidFill>
                <a:latin typeface="微軟正黑體" pitchFamily="34" charset="-120"/>
                <a:ea typeface="微軟正黑體" pitchFamily="34" charset="-120"/>
              </a:rPr>
              <a:t>條</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保證婦女得到充分發展和進步，以確保 婦女在與男子平等的基礎上，行使和享有人權和基本自由。改變男女的社會和文化行為模式，以消除基於性別而分尊卑觀念或 基於男女任務定型所產生的偏見、習俗和一切其他做法。</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a:latin typeface="微軟正黑體" pitchFamily="34" charset="-120"/>
              <a:ea typeface="微軟正黑體" pitchFamily="34" charset="-120"/>
            </a:endParaRPr>
          </a:p>
          <a:p>
            <a:pPr marL="0" indent="266700" algn="just">
              <a:buNone/>
            </a:pPr>
            <a:r>
              <a:rPr lang="en-US" altLang="zh-TW" sz="1800" b="1" dirty="0" smtClean="0">
                <a:solidFill>
                  <a:schemeClr val="accent3">
                    <a:lumMod val="75000"/>
                  </a:schemeClr>
                </a:solidFill>
                <a:latin typeface="微軟正黑體" pitchFamily="34" charset="-120"/>
                <a:ea typeface="微軟正黑體" pitchFamily="34" charset="-120"/>
              </a:rPr>
              <a:t>《CEDAW》</a:t>
            </a:r>
            <a:r>
              <a:rPr lang="zh-TW" altLang="en-US" sz="1800" b="1" dirty="0">
                <a:solidFill>
                  <a:schemeClr val="accent3">
                    <a:lumMod val="75000"/>
                  </a:schemeClr>
                </a:solidFill>
                <a:latin typeface="微軟正黑體" pitchFamily="34" charset="-120"/>
                <a:ea typeface="微軟正黑體" pitchFamily="34" charset="-120"/>
              </a:rPr>
              <a:t>第</a:t>
            </a:r>
            <a:r>
              <a:rPr lang="en-US" altLang="zh-TW" sz="1800" b="1" dirty="0">
                <a:solidFill>
                  <a:schemeClr val="accent3">
                    <a:lumMod val="75000"/>
                  </a:schemeClr>
                </a:solidFill>
                <a:latin typeface="微軟正黑體" pitchFamily="34" charset="-120"/>
                <a:ea typeface="微軟正黑體" pitchFamily="34" charset="-120"/>
              </a:rPr>
              <a:t>29</a:t>
            </a:r>
            <a:r>
              <a:rPr lang="zh-TW" altLang="en-US" sz="1800" b="1" dirty="0">
                <a:solidFill>
                  <a:schemeClr val="accent3">
                    <a:lumMod val="75000"/>
                  </a:schemeClr>
                </a:solidFill>
                <a:latin typeface="微軟正黑體" pitchFamily="34" charset="-120"/>
                <a:ea typeface="微軟正黑體" pitchFamily="34" charset="-120"/>
              </a:rPr>
              <a:t>號一般性</a:t>
            </a:r>
            <a:r>
              <a:rPr lang="zh-TW" altLang="en-US" sz="1800" b="1" dirty="0" smtClean="0">
                <a:solidFill>
                  <a:schemeClr val="accent3">
                    <a:lumMod val="75000"/>
                  </a:schemeClr>
                </a:solidFill>
                <a:latin typeface="微軟正黑體" pitchFamily="34" charset="-120"/>
                <a:ea typeface="微軟正黑體" pitchFamily="34" charset="-120"/>
              </a:rPr>
              <a:t>建議</a:t>
            </a:r>
            <a:endParaRPr lang="en-US" altLang="zh-TW" sz="1800" b="1" dirty="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a:latin typeface="微軟正黑體" pitchFamily="34" charset="-120"/>
                <a:ea typeface="微軟正黑體" pitchFamily="34" charset="-120"/>
              </a:rPr>
              <a:t>締約國應向配偶雙方提供享有婚姻財產的平等機會和管理財產的平等行為能力。締約國應確保在擁有、獲取、管理、經營和享有單獨或非婚姻財產方面，婦女享有與男子同等的權利。</a:t>
            </a:r>
            <a:endParaRPr lang="en-US" altLang="zh-TW" sz="1800" dirty="0">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8" name="文字方塊 7"/>
          <p:cNvSpPr txBox="1"/>
          <p:nvPr/>
        </p:nvSpPr>
        <p:spPr>
          <a:xfrm>
            <a:off x="8501090" y="6000768"/>
            <a:ext cx="418704" cy="369332"/>
          </a:xfrm>
          <a:prstGeom prst="rect">
            <a:avLst/>
          </a:prstGeom>
          <a:noFill/>
        </p:spPr>
        <p:txBody>
          <a:bodyPr wrap="none" rtlCol="0">
            <a:spAutoFit/>
          </a:bodyPr>
          <a:lstStyle/>
          <a:p>
            <a:r>
              <a:rPr lang="en-US" altLang="zh-TW" dirty="0" smtClean="0"/>
              <a:t>27</a:t>
            </a:r>
            <a:endParaRPr lang="zh-TW" altLang="en-US" dirty="0"/>
          </a:p>
        </p:txBody>
      </p:sp>
      <p:grpSp>
        <p:nvGrpSpPr>
          <p:cNvPr id="9" name="群組 8"/>
          <p:cNvGrpSpPr/>
          <p:nvPr/>
        </p:nvGrpSpPr>
        <p:grpSpPr>
          <a:xfrm>
            <a:off x="-1916747" y="3645024"/>
            <a:ext cx="6912768" cy="3827440"/>
            <a:chOff x="-1916747" y="4055639"/>
            <a:chExt cx="6912768" cy="3827440"/>
          </a:xfrm>
        </p:grpSpPr>
        <p:pic>
          <p:nvPicPr>
            <p:cNvPr id="10"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427" y="4055639"/>
              <a:ext cx="1109663" cy="1444625"/>
            </a:xfrm>
            <a:prstGeom prst="rect">
              <a:avLst/>
            </a:prstGeom>
            <a:noFill/>
            <a:scene3d>
              <a:camera prst="orthographicFront">
                <a:rot lat="0" lon="10799999" rev="0"/>
              </a:camera>
              <a:lightRig rig="threePt" dir="t"/>
            </a:scene3d>
          </p:spPr>
        </p:pic>
        <p:sp>
          <p:nvSpPr>
            <p:cNvPr id="11" name="手繪多邊形: 圖案 7">
              <a:extLst>
                <a:ext uri="{FF2B5EF4-FFF2-40B4-BE49-F238E27FC236}">
                  <a16:creationId xmlns:a16="http://schemas.microsoft.com/office/drawing/2014/main" id="{249FD60D-0617-42B3-80DA-2F24CAEA420E}"/>
                </a:ext>
              </a:extLst>
            </p:cNvPr>
            <p:cNvSpPr/>
            <p:nvPr/>
          </p:nvSpPr>
          <p:spPr>
            <a:xfrm rot="19802754">
              <a:off x="254505" y="4900325"/>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文字方塊 11"/>
            <p:cNvSpPr txBox="1"/>
            <p:nvPr/>
          </p:nvSpPr>
          <p:spPr>
            <a:xfrm>
              <a:off x="229149" y="5839403"/>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4</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916747" y="6338076"/>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bg1"/>
                  </a:solidFill>
                  <a:latin typeface="微軟正黑體" pitchFamily="34" charset="-120"/>
                  <a:ea typeface="微軟正黑體" pitchFamily="34" charset="-120"/>
                </a:rPr>
                <a:t>夫妻本是一家人，</a:t>
              </a:r>
              <a:r>
                <a:rPr lang="zh-TW" altLang="en-US" sz="2000" b="1" dirty="0" smtClean="0">
                  <a:solidFill>
                    <a:schemeClr val="accent1">
                      <a:lumMod val="50000"/>
                    </a:schemeClr>
                  </a:solidFill>
                  <a:latin typeface="微軟正黑體" pitchFamily="34" charset="-120"/>
                  <a:ea typeface="微軟正黑體" pitchFamily="34" charset="-120"/>
                </a:rPr>
                <a:t>你的就是我的？</a:t>
              </a:r>
              <a:endParaRPr lang="zh-TW" altLang="en-US" sz="2000" b="1" dirty="0">
                <a:solidFill>
                  <a:schemeClr val="accent1">
                    <a:lumMod val="50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a:xfrm>
            <a:off x="457200" y="116632"/>
            <a:ext cx="8229600" cy="1143000"/>
          </a:xfrm>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延伸思考</a:t>
            </a:r>
            <a:endParaRPr lang="zh-TW" altLang="en-US" sz="2000" b="1" dirty="0">
              <a:solidFill>
                <a:schemeClr val="accent4">
                  <a:lumMod val="50000"/>
                </a:schemeClr>
              </a:solidFill>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8" name="內容版面配置區 6"/>
          <p:cNvSpPr txBox="1">
            <a:spLocks/>
          </p:cNvSpPr>
          <p:nvPr/>
        </p:nvSpPr>
        <p:spPr>
          <a:xfrm>
            <a:off x="2666988" y="908720"/>
            <a:ext cx="5900750" cy="5466112"/>
          </a:xfrm>
          <a:prstGeom prst="rect">
            <a:avLst/>
          </a:prstGeom>
        </p:spPr>
        <p:txBody>
          <a:bodyPr vert="horz" wrap="square" lIns="91440" tIns="45720" rIns="91440" bIns="45720" rtlCol="0">
            <a:spAutoFit/>
          </a:bodyPr>
          <a:lstStyle/>
          <a:p>
            <a:pPr lvl="0" indent="444500" algn="just">
              <a:spcBef>
                <a:spcPct val="20000"/>
              </a:spcBef>
            </a:pPr>
            <a:r>
              <a:rPr lang="zh-TW" altLang="en-US" sz="2000" b="1" dirty="0" smtClean="0">
                <a:solidFill>
                  <a:schemeClr val="accent2"/>
                </a:solidFill>
                <a:latin typeface="微軟正黑體" pitchFamily="34" charset="-120"/>
                <a:ea typeface="微軟正黑體" pitchFamily="34" charset="-120"/>
              </a:rPr>
              <a:t>── </a:t>
            </a:r>
            <a:r>
              <a:rPr lang="en-US" altLang="zh-TW" sz="2000" b="1" dirty="0" smtClean="0">
                <a:solidFill>
                  <a:schemeClr val="accent2"/>
                </a:solidFill>
                <a:latin typeface="微軟正黑體" pitchFamily="34" charset="-120"/>
                <a:ea typeface="微軟正黑體" pitchFamily="34" charset="-120"/>
              </a:rPr>
              <a:t>《</a:t>
            </a:r>
            <a:r>
              <a:rPr lang="zh-TW" altLang="en-US" sz="2000" b="1" dirty="0" smtClean="0">
                <a:solidFill>
                  <a:schemeClr val="accent2"/>
                </a:solidFill>
                <a:latin typeface="微軟正黑體" pitchFamily="34" charset="-120"/>
                <a:ea typeface="微軟正黑體" pitchFamily="34" charset="-120"/>
              </a:rPr>
              <a:t>民法</a:t>
            </a:r>
            <a:r>
              <a:rPr lang="en-US" altLang="zh-TW" sz="2000" b="1" dirty="0" smtClean="0">
                <a:solidFill>
                  <a:schemeClr val="accent2"/>
                </a:solidFill>
                <a:latin typeface="微軟正黑體" pitchFamily="34" charset="-120"/>
                <a:ea typeface="微軟正黑體" pitchFamily="34" charset="-120"/>
              </a:rPr>
              <a:t>》</a:t>
            </a:r>
            <a:r>
              <a:rPr lang="zh-TW" altLang="en-US" sz="2000" b="1" dirty="0" smtClean="0">
                <a:solidFill>
                  <a:schemeClr val="accent2"/>
                </a:solidFill>
                <a:latin typeface="微軟正黑體" pitchFamily="34" charset="-120"/>
                <a:ea typeface="微軟正黑體" pitchFamily="34" charset="-120"/>
              </a:rPr>
              <a:t>為保障男女平等 修正夫妻財產制</a:t>
            </a:r>
            <a:endParaRPr lang="en-US" altLang="zh-TW" sz="2000" b="1" dirty="0" smtClean="0">
              <a:solidFill>
                <a:schemeClr val="accent2"/>
              </a:solidFill>
              <a:latin typeface="微軟正黑體" pitchFamily="34" charset="-120"/>
              <a:ea typeface="微軟正黑體" pitchFamily="34" charset="-120"/>
            </a:endParaRPr>
          </a:p>
          <a:p>
            <a:pPr lvl="0" indent="444500" algn="just">
              <a:spcBef>
                <a:spcPct val="20000"/>
              </a:spcBef>
            </a:pP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釋字第</a:t>
            </a:r>
            <a:r>
              <a:rPr lang="en-US" dirty="0" smtClean="0">
                <a:solidFill>
                  <a:schemeClr val="accent2">
                    <a:lumMod val="50000"/>
                  </a:schemeClr>
                </a:solidFill>
                <a:latin typeface="微軟正黑體" pitchFamily="34" charset="-120"/>
                <a:ea typeface="微軟正黑體" pitchFamily="34" charset="-120"/>
              </a:rPr>
              <a:t>410</a:t>
            </a:r>
            <a:r>
              <a:rPr lang="zh-TW" altLang="en-US" dirty="0" smtClean="0">
                <a:solidFill>
                  <a:schemeClr val="accent2">
                    <a:lumMod val="50000"/>
                  </a:schemeClr>
                </a:solidFill>
                <a:latin typeface="微軟正黑體" pitchFamily="34" charset="-120"/>
                <a:ea typeface="微軟正黑體" pitchFamily="34" charset="-120"/>
              </a:rPr>
              <a:t>號節錄</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關於夫妻聯合財產制之規定，</a:t>
            </a:r>
            <a:r>
              <a:rPr lang="en-US" dirty="0" smtClean="0">
                <a:solidFill>
                  <a:schemeClr val="accent2">
                    <a:lumMod val="50000"/>
                  </a:schemeClr>
                </a:solidFill>
                <a:latin typeface="微軟正黑體" pitchFamily="34" charset="-120"/>
                <a:ea typeface="微軟正黑體" pitchFamily="34" charset="-120"/>
              </a:rPr>
              <a:t>74</a:t>
            </a:r>
            <a:r>
              <a:rPr lang="zh-TW" altLang="en-US" dirty="0" smtClean="0">
                <a:solidFill>
                  <a:schemeClr val="accent2">
                    <a:lumMod val="50000"/>
                  </a:schemeClr>
                </a:solidFill>
                <a:latin typeface="微軟正黑體" pitchFamily="34" charset="-120"/>
                <a:ea typeface="微軟正黑體" pitchFamily="34" charset="-120"/>
              </a:rPr>
              <a:t>年</a:t>
            </a:r>
            <a:r>
              <a:rPr lang="en-US" dirty="0" smtClean="0">
                <a:solidFill>
                  <a:schemeClr val="accent2">
                    <a:lumMod val="50000"/>
                  </a:schemeClr>
                </a:solidFill>
                <a:latin typeface="微軟正黑體" pitchFamily="34" charset="-120"/>
                <a:ea typeface="微軟正黑體" pitchFamily="34" charset="-120"/>
              </a:rPr>
              <a:t>6</a:t>
            </a:r>
            <a:r>
              <a:rPr lang="zh-TW" altLang="en-US" dirty="0" smtClean="0">
                <a:solidFill>
                  <a:schemeClr val="accent2">
                    <a:lumMod val="50000"/>
                  </a:schemeClr>
                </a:solidFill>
                <a:latin typeface="微軟正黑體" pitchFamily="34" charset="-120"/>
                <a:ea typeface="微軟正黑體" pitchFamily="34" charset="-120"/>
              </a:rPr>
              <a:t>月</a:t>
            </a:r>
            <a:r>
              <a:rPr lang="en-US" dirty="0" smtClean="0">
                <a:solidFill>
                  <a:schemeClr val="accent2">
                    <a:lumMod val="50000"/>
                  </a:schemeClr>
                </a:solidFill>
                <a:latin typeface="微軟正黑體" pitchFamily="34" charset="-120"/>
                <a:ea typeface="微軟正黑體" pitchFamily="34" charset="-120"/>
              </a:rPr>
              <a:t>3</a:t>
            </a:r>
            <a:r>
              <a:rPr lang="zh-TW" altLang="en-US" dirty="0" smtClean="0">
                <a:solidFill>
                  <a:schemeClr val="accent2">
                    <a:lumMod val="50000"/>
                  </a:schemeClr>
                </a:solidFill>
                <a:latin typeface="微軟正黑體" pitchFamily="34" charset="-120"/>
                <a:ea typeface="微軟正黑體" pitchFamily="34" charset="-120"/>
              </a:rPr>
              <a:t>日修正前</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民法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第</a:t>
            </a:r>
            <a:r>
              <a:rPr lang="en-US" dirty="0" smtClean="0">
                <a:solidFill>
                  <a:schemeClr val="accent2">
                    <a:lumMod val="50000"/>
                  </a:schemeClr>
                </a:solidFill>
                <a:latin typeface="微軟正黑體" pitchFamily="34" charset="-120"/>
                <a:ea typeface="微軟正黑體" pitchFamily="34" charset="-120"/>
              </a:rPr>
              <a:t>1017</a:t>
            </a:r>
            <a:r>
              <a:rPr lang="zh-TW" altLang="en-US" dirty="0" smtClean="0">
                <a:solidFill>
                  <a:schemeClr val="accent2">
                    <a:lumMod val="50000"/>
                  </a:schemeClr>
                </a:solidFill>
                <a:latin typeface="微軟正黑體" pitchFamily="34" charset="-120"/>
                <a:ea typeface="微軟正黑體" pitchFamily="34" charset="-120"/>
              </a:rPr>
              <a:t>條第</a:t>
            </a:r>
            <a:r>
              <a:rPr lang="en-US" dirty="0" smtClean="0">
                <a:solidFill>
                  <a:schemeClr val="accent2">
                    <a:lumMod val="50000"/>
                  </a:schemeClr>
                </a:solidFill>
                <a:latin typeface="微軟正黑體" pitchFamily="34" charset="-120"/>
                <a:ea typeface="微軟正黑體" pitchFamily="34" charset="-120"/>
              </a:rPr>
              <a:t>1</a:t>
            </a:r>
            <a:r>
              <a:rPr lang="zh-TW" altLang="en-US" dirty="0" smtClean="0">
                <a:solidFill>
                  <a:schemeClr val="accent2">
                    <a:lumMod val="50000"/>
                  </a:schemeClr>
                </a:solidFill>
                <a:latin typeface="微軟正黑體" pitchFamily="34" charset="-120"/>
                <a:ea typeface="微軟正黑體" pitchFamily="34" charset="-120"/>
              </a:rPr>
              <a:t>項規定：「聯合財產中，妻於結婚時所有之財產，及婚姻關係存續中因繼承或其他無償取得之財產，為妻之原有財產，保有其所有權」，同條第</a:t>
            </a:r>
            <a:r>
              <a:rPr lang="en-US" dirty="0" smtClean="0">
                <a:solidFill>
                  <a:schemeClr val="accent2">
                    <a:lumMod val="50000"/>
                  </a:schemeClr>
                </a:solidFill>
                <a:latin typeface="微軟正黑體" pitchFamily="34" charset="-120"/>
                <a:ea typeface="微軟正黑體" pitchFamily="34" charset="-120"/>
              </a:rPr>
              <a:t>2</a:t>
            </a:r>
            <a:r>
              <a:rPr lang="zh-TW" altLang="en-US" dirty="0" smtClean="0">
                <a:solidFill>
                  <a:schemeClr val="accent2">
                    <a:lumMod val="50000"/>
                  </a:schemeClr>
                </a:solidFill>
                <a:latin typeface="微軟正黑體" pitchFamily="34" charset="-120"/>
                <a:ea typeface="微軟正黑體" pitchFamily="34" charset="-120"/>
              </a:rPr>
              <a:t>項規定：「聯合財產中，夫之原有財產及不屬於妻之原有財產部分，為夫所有」，第</a:t>
            </a:r>
            <a:r>
              <a:rPr lang="en-US" dirty="0" smtClean="0">
                <a:solidFill>
                  <a:schemeClr val="accent2">
                    <a:lumMod val="50000"/>
                  </a:schemeClr>
                </a:solidFill>
                <a:latin typeface="微軟正黑體" pitchFamily="34" charset="-120"/>
                <a:ea typeface="微軟正黑體" pitchFamily="34" charset="-120"/>
              </a:rPr>
              <a:t>3</a:t>
            </a:r>
            <a:r>
              <a:rPr lang="zh-TW" altLang="en-US" dirty="0" smtClean="0">
                <a:solidFill>
                  <a:schemeClr val="accent2">
                    <a:lumMod val="50000"/>
                  </a:schemeClr>
                </a:solidFill>
                <a:latin typeface="微軟正黑體" pitchFamily="34" charset="-120"/>
                <a:ea typeface="微軟正黑體" pitchFamily="34" charset="-120"/>
              </a:rPr>
              <a:t>項規定：「由妻之原有財產所生之孳息，其所有權歸屬於夫」，及最高法院</a:t>
            </a:r>
            <a:r>
              <a:rPr lang="en-US" dirty="0" smtClean="0">
                <a:solidFill>
                  <a:schemeClr val="accent2">
                    <a:lumMod val="50000"/>
                  </a:schemeClr>
                </a:solidFill>
                <a:latin typeface="微軟正黑體" pitchFamily="34" charset="-120"/>
                <a:ea typeface="微軟正黑體" pitchFamily="34" charset="-120"/>
              </a:rPr>
              <a:t>55</a:t>
            </a:r>
            <a:r>
              <a:rPr lang="zh-TW" altLang="en-US" dirty="0" smtClean="0">
                <a:solidFill>
                  <a:schemeClr val="accent2">
                    <a:lumMod val="50000"/>
                  </a:schemeClr>
                </a:solidFill>
                <a:latin typeface="微軟正黑體" pitchFamily="34" charset="-120"/>
                <a:ea typeface="微軟正黑體" pitchFamily="34" charset="-120"/>
              </a:rPr>
              <a:t>年度台抗字第</a:t>
            </a:r>
            <a:r>
              <a:rPr lang="en-US" dirty="0" smtClean="0">
                <a:solidFill>
                  <a:schemeClr val="accent2">
                    <a:lumMod val="50000"/>
                  </a:schemeClr>
                </a:solidFill>
                <a:latin typeface="微軟正黑體" pitchFamily="34" charset="-120"/>
                <a:ea typeface="微軟正黑體" pitchFamily="34" charset="-120"/>
              </a:rPr>
              <a:t>161</a:t>
            </a:r>
            <a:r>
              <a:rPr lang="zh-TW" altLang="en-US" dirty="0" smtClean="0">
                <a:solidFill>
                  <a:schemeClr val="accent2">
                    <a:lumMod val="50000"/>
                  </a:schemeClr>
                </a:solidFill>
                <a:latin typeface="微軟正黑體" pitchFamily="34" charset="-120"/>
                <a:ea typeface="微軟正黑體" pitchFamily="34" charset="-120"/>
              </a:rPr>
              <a:t>號判例謂「妻於婚姻關係存續中始行取得之財產，如不能證明其為特有或原有財產，依</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民法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第</a:t>
            </a:r>
            <a:r>
              <a:rPr lang="en-US" dirty="0" smtClean="0">
                <a:solidFill>
                  <a:schemeClr val="accent2">
                    <a:lumMod val="50000"/>
                  </a:schemeClr>
                </a:solidFill>
                <a:latin typeface="微軟正黑體" pitchFamily="34" charset="-120"/>
                <a:ea typeface="微軟正黑體" pitchFamily="34" charset="-120"/>
              </a:rPr>
              <a:t>1016</a:t>
            </a:r>
            <a:r>
              <a:rPr lang="zh-TW" altLang="en-US" dirty="0" smtClean="0">
                <a:solidFill>
                  <a:schemeClr val="accent2">
                    <a:lumMod val="50000"/>
                  </a:schemeClr>
                </a:solidFill>
                <a:latin typeface="微軟正黑體" pitchFamily="34" charset="-120"/>
                <a:ea typeface="微軟正黑體" pitchFamily="34" charset="-120"/>
              </a:rPr>
              <a:t>條及第</a:t>
            </a:r>
            <a:r>
              <a:rPr lang="en-US" dirty="0" smtClean="0">
                <a:solidFill>
                  <a:schemeClr val="accent2">
                    <a:lumMod val="50000"/>
                  </a:schemeClr>
                </a:solidFill>
                <a:latin typeface="微軟正黑體" pitchFamily="34" charset="-120"/>
                <a:ea typeface="微軟正黑體" pitchFamily="34" charset="-120"/>
              </a:rPr>
              <a:t>1017</a:t>
            </a:r>
            <a:r>
              <a:rPr lang="zh-TW" altLang="en-US" dirty="0" smtClean="0">
                <a:solidFill>
                  <a:schemeClr val="accent2">
                    <a:lumMod val="50000"/>
                  </a:schemeClr>
                </a:solidFill>
                <a:latin typeface="微軟正黑體" pitchFamily="34" charset="-120"/>
                <a:ea typeface="微軟正黑體" pitchFamily="34" charset="-120"/>
              </a:rPr>
              <a:t>條第</a:t>
            </a:r>
            <a:r>
              <a:rPr lang="en-US" dirty="0" smtClean="0">
                <a:solidFill>
                  <a:schemeClr val="accent2">
                    <a:lumMod val="50000"/>
                  </a:schemeClr>
                </a:solidFill>
                <a:latin typeface="微軟正黑體" pitchFamily="34" charset="-120"/>
                <a:ea typeface="微軟正黑體" pitchFamily="34" charset="-120"/>
              </a:rPr>
              <a:t>2</a:t>
            </a:r>
            <a:r>
              <a:rPr lang="zh-TW" altLang="en-US" dirty="0" smtClean="0">
                <a:solidFill>
                  <a:schemeClr val="accent2">
                    <a:lumMod val="50000"/>
                  </a:schemeClr>
                </a:solidFill>
                <a:latin typeface="微軟正黑體" pitchFamily="34" charset="-120"/>
                <a:ea typeface="微軟正黑體" pitchFamily="34" charset="-120"/>
              </a:rPr>
              <a:t>項之規定，即屬聯合財產，其所有權應屬於夫」，基於憲法第</a:t>
            </a:r>
            <a:r>
              <a:rPr lang="en-US" dirty="0" smtClean="0">
                <a:solidFill>
                  <a:schemeClr val="accent2">
                    <a:lumMod val="50000"/>
                  </a:schemeClr>
                </a:solidFill>
                <a:latin typeface="微軟正黑體" pitchFamily="34" charset="-120"/>
                <a:ea typeface="微軟正黑體" pitchFamily="34" charset="-120"/>
              </a:rPr>
              <a:t>7</a:t>
            </a:r>
            <a:r>
              <a:rPr lang="zh-TW" altLang="en-US" dirty="0" smtClean="0">
                <a:solidFill>
                  <a:schemeClr val="accent2">
                    <a:lumMod val="50000"/>
                  </a:schemeClr>
                </a:solidFill>
                <a:latin typeface="微軟正黑體" pitchFamily="34" charset="-120"/>
                <a:ea typeface="微軟正黑體" pitchFamily="34" charset="-120"/>
              </a:rPr>
              <a:t>條男女平等原則之考量，</a:t>
            </a:r>
            <a:r>
              <a:rPr lang="en-US" altLang="zh-TW" dirty="0" smtClean="0">
                <a:solidFill>
                  <a:schemeClr val="accent2">
                    <a:lumMod val="50000"/>
                  </a:schemeClr>
                </a:solidFill>
                <a:latin typeface="微軟正黑體" pitchFamily="34" charset="-120"/>
                <a:ea typeface="微軟正黑體" pitchFamily="34" charset="-120"/>
              </a:rPr>
              <a:t> 《</a:t>
            </a:r>
            <a:r>
              <a:rPr lang="zh-TW" altLang="en-US" dirty="0" smtClean="0">
                <a:solidFill>
                  <a:schemeClr val="accent2">
                    <a:lumMod val="50000"/>
                  </a:schemeClr>
                </a:solidFill>
                <a:latin typeface="微軟正黑體" pitchFamily="34" charset="-120"/>
                <a:ea typeface="微軟正黑體" pitchFamily="34" charset="-120"/>
              </a:rPr>
              <a:t>民法</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第</a:t>
            </a:r>
            <a:r>
              <a:rPr lang="en-US" dirty="0" smtClean="0">
                <a:solidFill>
                  <a:schemeClr val="accent2">
                    <a:lumMod val="50000"/>
                  </a:schemeClr>
                </a:solidFill>
                <a:latin typeface="微軟正黑體" pitchFamily="34" charset="-120"/>
                <a:ea typeface="微軟正黑體" pitchFamily="34" charset="-120"/>
              </a:rPr>
              <a:t>1017</a:t>
            </a:r>
            <a:r>
              <a:rPr lang="zh-TW" altLang="en-US" dirty="0" smtClean="0">
                <a:solidFill>
                  <a:schemeClr val="accent2">
                    <a:lumMod val="50000"/>
                  </a:schemeClr>
                </a:solidFill>
                <a:latin typeface="微軟正黑體" pitchFamily="34" charset="-120"/>
                <a:ea typeface="微軟正黑體" pitchFamily="34" charset="-120"/>
              </a:rPr>
              <a:t>條已於</a:t>
            </a:r>
            <a:r>
              <a:rPr lang="en-US" dirty="0" smtClean="0">
                <a:solidFill>
                  <a:schemeClr val="accent2">
                    <a:lumMod val="50000"/>
                  </a:schemeClr>
                </a:solidFill>
                <a:latin typeface="微軟正黑體" pitchFamily="34" charset="-120"/>
                <a:ea typeface="微軟正黑體" pitchFamily="34" charset="-120"/>
              </a:rPr>
              <a:t>74</a:t>
            </a:r>
            <a:r>
              <a:rPr lang="zh-TW" altLang="en-US" dirty="0" smtClean="0">
                <a:solidFill>
                  <a:schemeClr val="accent2">
                    <a:lumMod val="50000"/>
                  </a:schemeClr>
                </a:solidFill>
                <a:latin typeface="微軟正黑體" pitchFamily="34" charset="-120"/>
                <a:ea typeface="微軟正黑體" pitchFamily="34" charset="-120"/>
              </a:rPr>
              <a:t>年</a:t>
            </a:r>
            <a:r>
              <a:rPr lang="en-US" dirty="0" smtClean="0">
                <a:solidFill>
                  <a:schemeClr val="accent2">
                    <a:lumMod val="50000"/>
                  </a:schemeClr>
                </a:solidFill>
                <a:latin typeface="微軟正黑體" pitchFamily="34" charset="-120"/>
                <a:ea typeface="微軟正黑體" pitchFamily="34" charset="-120"/>
              </a:rPr>
              <a:t>6</a:t>
            </a:r>
            <a:r>
              <a:rPr lang="zh-TW" altLang="en-US" dirty="0" smtClean="0">
                <a:solidFill>
                  <a:schemeClr val="accent2">
                    <a:lumMod val="50000"/>
                  </a:schemeClr>
                </a:solidFill>
                <a:latin typeface="微軟正黑體" pitchFamily="34" charset="-120"/>
                <a:ea typeface="微軟正黑體" pitchFamily="34" charset="-120"/>
              </a:rPr>
              <a:t>月</a:t>
            </a:r>
            <a:r>
              <a:rPr lang="en-US" dirty="0" smtClean="0">
                <a:solidFill>
                  <a:schemeClr val="accent2">
                    <a:lumMod val="50000"/>
                  </a:schemeClr>
                </a:solidFill>
                <a:latin typeface="微軟正黑體" pitchFamily="34" charset="-120"/>
                <a:ea typeface="微軟正黑體" pitchFamily="34" charset="-120"/>
              </a:rPr>
              <a:t>3</a:t>
            </a:r>
            <a:r>
              <a:rPr lang="zh-TW" altLang="en-US" dirty="0" smtClean="0">
                <a:solidFill>
                  <a:schemeClr val="accent2">
                    <a:lumMod val="50000"/>
                  </a:schemeClr>
                </a:solidFill>
                <a:latin typeface="微軟正黑體" pitchFamily="34" charset="-120"/>
                <a:ea typeface="微軟正黑體" pitchFamily="34" charset="-120"/>
              </a:rPr>
              <a:t>日予以修正，上開最高法院判例亦因適用修正後之</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民法</a:t>
            </a:r>
            <a:r>
              <a:rPr lang="en-US" altLang="zh-TW" dirty="0" smtClean="0">
                <a:solidFill>
                  <a:schemeClr val="accent2">
                    <a:lumMod val="50000"/>
                  </a:schemeClr>
                </a:solidFill>
                <a:latin typeface="微軟正黑體" pitchFamily="34" charset="-120"/>
                <a:ea typeface="微軟正黑體" pitchFamily="34" charset="-120"/>
              </a:rPr>
              <a:t>》 </a:t>
            </a:r>
            <a:r>
              <a:rPr lang="zh-TW" altLang="en-US" dirty="0" smtClean="0">
                <a:solidFill>
                  <a:schemeClr val="accent2">
                    <a:lumMod val="50000"/>
                  </a:schemeClr>
                </a:solidFill>
                <a:latin typeface="微軟正黑體" pitchFamily="34" charset="-120"/>
                <a:ea typeface="微軟正黑體" pitchFamily="34" charset="-120"/>
              </a:rPr>
              <a:t>，而不再援用。</a:t>
            </a:r>
            <a:r>
              <a:rPr lang="en-US" altLang="zh-TW" dirty="0" smtClean="0">
                <a:solidFill>
                  <a:schemeClr val="accent2">
                    <a:lumMod val="50000"/>
                  </a:schemeClr>
                </a:solidFill>
                <a:latin typeface="微軟正黑體" pitchFamily="34" charset="-120"/>
                <a:ea typeface="微軟正黑體" pitchFamily="34" charset="-120"/>
              </a:rPr>
              <a:t> ‧‧‧‧‧‧</a:t>
            </a:r>
            <a:r>
              <a:rPr lang="zh-TW" altLang="en-US" dirty="0" smtClean="0">
                <a:solidFill>
                  <a:schemeClr val="accent2">
                    <a:lumMod val="50000"/>
                  </a:schemeClr>
                </a:solidFill>
                <a:latin typeface="微軟正黑體" pitchFamily="34" charset="-120"/>
                <a:ea typeface="微軟正黑體" pitchFamily="34" charset="-120"/>
              </a:rPr>
              <a:t>致使在修正前已發生現尚存在之聯合財產，仍適用修正前之規定，由夫繼續享有權利，未能貫徹憲法保障男女平等之意旨。</a:t>
            </a:r>
            <a:r>
              <a:rPr lang="en-US" altLang="zh-TW" dirty="0" smtClean="0">
                <a:solidFill>
                  <a:schemeClr val="accent2">
                    <a:lumMod val="50000"/>
                  </a:schemeClr>
                </a:solidFill>
                <a:latin typeface="微軟正黑體" pitchFamily="34" charset="-120"/>
                <a:ea typeface="微軟正黑體" pitchFamily="34" charset="-120"/>
              </a:rPr>
              <a:t>‧‧‧‧‧‧</a:t>
            </a:r>
            <a:r>
              <a:rPr lang="zh-TW" altLang="en-US" dirty="0" smtClean="0">
                <a:solidFill>
                  <a:schemeClr val="accent2">
                    <a:lumMod val="50000"/>
                  </a:schemeClr>
                </a:solidFill>
                <a:latin typeface="微軟正黑體" pitchFamily="34" charset="-120"/>
                <a:ea typeface="微軟正黑體" pitchFamily="34" charset="-120"/>
              </a:rPr>
              <a:t>有關機關應儘速於民法親屬編施行法之相關規定檢討修正。</a:t>
            </a:r>
            <a:endParaRPr lang="en-US" altLang="en-US" dirty="0" smtClean="0">
              <a:solidFill>
                <a:schemeClr val="accent2">
                  <a:lumMod val="50000"/>
                </a:schemeClr>
              </a:solidFill>
              <a:latin typeface="微軟正黑體" pitchFamily="34" charset="-120"/>
              <a:ea typeface="微軟正黑體" pitchFamily="34" charset="-120"/>
            </a:endParaRPr>
          </a:p>
          <a:p>
            <a:pPr indent="444500" algn="just">
              <a:spcBef>
                <a:spcPct val="20000"/>
              </a:spcBef>
            </a:pPr>
            <a:r>
              <a:rPr lang="en-US" altLang="en-US" dirty="0" smtClean="0">
                <a:latin typeface="微軟正黑體" pitchFamily="34" charset="-120"/>
                <a:ea typeface="微軟正黑體" pitchFamily="34" charset="-120"/>
              </a:rPr>
              <a:t>  </a:t>
            </a:r>
            <a:endParaRPr lang="zh-TW" altLang="en-US" dirty="0" smtClean="0">
              <a:latin typeface="微軟正黑體" pitchFamily="34" charset="-120"/>
              <a:ea typeface="微軟正黑體" pitchFamily="34" charset="-120"/>
            </a:endParaRPr>
          </a:p>
        </p:txBody>
      </p:sp>
      <p:sp>
        <p:nvSpPr>
          <p:cNvPr id="7" name="文字方塊 6"/>
          <p:cNvSpPr txBox="1"/>
          <p:nvPr/>
        </p:nvSpPr>
        <p:spPr>
          <a:xfrm>
            <a:off x="8501090" y="6000768"/>
            <a:ext cx="418704" cy="369332"/>
          </a:xfrm>
          <a:prstGeom prst="rect">
            <a:avLst/>
          </a:prstGeom>
          <a:noFill/>
        </p:spPr>
        <p:txBody>
          <a:bodyPr wrap="none" rtlCol="0">
            <a:spAutoFit/>
          </a:bodyPr>
          <a:lstStyle/>
          <a:p>
            <a:r>
              <a:rPr lang="en-US" altLang="zh-TW" dirty="0" smtClean="0"/>
              <a:t>28</a:t>
            </a:r>
            <a:endParaRPr lang="zh-TW" altLang="en-US" dirty="0"/>
          </a:p>
        </p:txBody>
      </p:sp>
      <p:grpSp>
        <p:nvGrpSpPr>
          <p:cNvPr id="9" name="群組 8"/>
          <p:cNvGrpSpPr/>
          <p:nvPr/>
        </p:nvGrpSpPr>
        <p:grpSpPr>
          <a:xfrm>
            <a:off x="-1916747" y="3645024"/>
            <a:ext cx="6912768" cy="3827440"/>
            <a:chOff x="-1916747" y="4055639"/>
            <a:chExt cx="6912768" cy="3827440"/>
          </a:xfrm>
        </p:grpSpPr>
        <p:pic>
          <p:nvPicPr>
            <p:cNvPr id="10" name="Picture 5" descr="F:\(7)綜合業務\法務部法制司交辦\兩公約\02.兩公約師資培訓\授課講義\圖檔\爭點.p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427" y="4055639"/>
              <a:ext cx="1109663" cy="1444625"/>
            </a:xfrm>
            <a:prstGeom prst="rect">
              <a:avLst/>
            </a:prstGeom>
            <a:noFill/>
            <a:scene3d>
              <a:camera prst="orthographicFront">
                <a:rot lat="0" lon="10799999" rev="0"/>
              </a:camera>
              <a:lightRig rig="threePt" dir="t"/>
            </a:scene3d>
          </p:spPr>
        </p:pic>
        <p:sp>
          <p:nvSpPr>
            <p:cNvPr id="11" name="手繪多邊形: 圖案 7">
              <a:extLst>
                <a:ext uri="{FF2B5EF4-FFF2-40B4-BE49-F238E27FC236}">
                  <a16:creationId xmlns:a16="http://schemas.microsoft.com/office/drawing/2014/main" id="{249FD60D-0617-42B3-80DA-2F24CAEA420E}"/>
                </a:ext>
              </a:extLst>
            </p:cNvPr>
            <p:cNvSpPr/>
            <p:nvPr/>
          </p:nvSpPr>
          <p:spPr>
            <a:xfrm rot="19802754">
              <a:off x="254505" y="4900325"/>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文字方塊 11"/>
            <p:cNvSpPr txBox="1"/>
            <p:nvPr/>
          </p:nvSpPr>
          <p:spPr>
            <a:xfrm>
              <a:off x="229149" y="5839403"/>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4</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916747" y="6338076"/>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bg1"/>
                  </a:solidFill>
                  <a:latin typeface="微軟正黑體" pitchFamily="34" charset="-120"/>
                  <a:ea typeface="微軟正黑體" pitchFamily="34" charset="-120"/>
                </a:rPr>
                <a:t>夫妻本是一家人，</a:t>
              </a:r>
              <a:r>
                <a:rPr lang="zh-TW" altLang="en-US" sz="2000" b="1" dirty="0" smtClean="0">
                  <a:solidFill>
                    <a:schemeClr val="accent1">
                      <a:lumMod val="50000"/>
                    </a:schemeClr>
                  </a:solidFill>
                  <a:latin typeface="微軟正黑體" pitchFamily="34" charset="-120"/>
                  <a:ea typeface="微軟正黑體" pitchFamily="34" charset="-120"/>
                </a:rPr>
                <a:t>你的就是我的？</a:t>
              </a:r>
              <a:endParaRPr lang="zh-TW" altLang="en-US" sz="2000" b="1" dirty="0">
                <a:solidFill>
                  <a:schemeClr val="accent1">
                    <a:lumMod val="50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srcRect/>
          <a:stretch>
            <a:fillRect/>
          </a:stretch>
        </p:blipFill>
        <p:spPr bwMode="auto">
          <a:xfrm rot="10800000">
            <a:off x="0" y="0"/>
            <a:ext cx="9144000" cy="6907386"/>
          </a:xfrm>
          <a:prstGeom prst="rect">
            <a:avLst/>
          </a:prstGeom>
          <a:noFill/>
        </p:spPr>
      </p:pic>
      <p:sp>
        <p:nvSpPr>
          <p:cNvPr id="7" name="橢圓 6"/>
          <p:cNvSpPr/>
          <p:nvPr/>
        </p:nvSpPr>
        <p:spPr>
          <a:xfrm>
            <a:off x="3778244" y="1954202"/>
            <a:ext cx="857256" cy="857256"/>
          </a:xfrm>
          <a:prstGeom prst="ellipse">
            <a:avLst/>
          </a:prstGeom>
          <a:solidFill>
            <a:srgbClr val="E5F6D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1601026" y="1925205"/>
            <a:ext cx="7571304" cy="1308050"/>
          </a:xfrm>
          <a:prstGeom prst="rect">
            <a:avLst/>
          </a:prstGeom>
          <a:noFill/>
        </p:spPr>
        <p:txBody>
          <a:bodyPr wrap="none" rtlCol="0">
            <a:spAutoFit/>
          </a:bodyPr>
          <a:lstStyle/>
          <a:p>
            <a:pPr algn="ctr">
              <a:spcAft>
                <a:spcPts val="1800"/>
              </a:spcAft>
            </a:pPr>
            <a:r>
              <a:rPr lang="zh-TW" altLang="en-US" sz="2800" dirty="0" smtClean="0">
                <a:solidFill>
                  <a:schemeClr val="tx1">
                    <a:lumMod val="75000"/>
                    <a:lumOff val="25000"/>
                  </a:schemeClr>
                </a:solidFill>
                <a:latin typeface="微軟正黑體" pitchFamily="34" charset="-120"/>
                <a:ea typeface="微軟正黑體" pitchFamily="34" charset="-120"/>
              </a:rPr>
              <a:t>案例五</a:t>
            </a:r>
            <a:endParaRPr lang="en-US" altLang="zh-TW" sz="2800" dirty="0" smtClean="0">
              <a:solidFill>
                <a:schemeClr val="tx1">
                  <a:lumMod val="75000"/>
                  <a:lumOff val="25000"/>
                </a:schemeClr>
              </a:solidFill>
              <a:latin typeface="微軟正黑體" pitchFamily="34" charset="-120"/>
              <a:ea typeface="微軟正黑體" pitchFamily="34" charset="-120"/>
            </a:endParaRPr>
          </a:p>
          <a:p>
            <a:pPr algn="ctr"/>
            <a:r>
              <a:rPr lang="zh-TW" altLang="en-US" sz="3600" dirty="0" smtClean="0">
                <a:solidFill>
                  <a:schemeClr val="tx1">
                    <a:lumMod val="75000"/>
                    <a:lumOff val="25000"/>
                  </a:schemeClr>
                </a:solidFill>
                <a:latin typeface="微軟正黑體" pitchFamily="34" charset="-120"/>
                <a:ea typeface="微軟正黑體" pitchFamily="34" charset="-120"/>
              </a:rPr>
              <a:t>參與決策有機會，性別比例應保障？</a:t>
            </a:r>
            <a:endParaRPr lang="zh-TW" altLang="en-US" sz="3600" dirty="0">
              <a:solidFill>
                <a:schemeClr val="tx1">
                  <a:lumMod val="75000"/>
                  <a:lumOff val="25000"/>
                </a:schemeClr>
              </a:solidFill>
              <a:latin typeface="微軟正黑體" pitchFamily="34" charset="-120"/>
              <a:ea typeface="微軟正黑體" pitchFamily="34" charset="-120"/>
            </a:endParaRPr>
          </a:p>
        </p:txBody>
      </p:sp>
      <p:grpSp>
        <p:nvGrpSpPr>
          <p:cNvPr id="8" name="群組 7">
            <a:extLst>
              <a:ext uri="{FF2B5EF4-FFF2-40B4-BE49-F238E27FC236}">
                <a16:creationId xmlns:a16="http://schemas.microsoft.com/office/drawing/2014/main" id="{97333015-B97A-469B-930C-05A65D53EB5E}"/>
              </a:ext>
            </a:extLst>
          </p:cNvPr>
          <p:cNvGrpSpPr/>
          <p:nvPr/>
        </p:nvGrpSpPr>
        <p:grpSpPr>
          <a:xfrm rot="6502108">
            <a:off x="-4270666" y="2110316"/>
            <a:ext cx="7074522" cy="6804000"/>
            <a:chOff x="2520755" y="86451"/>
            <a:chExt cx="7074522" cy="6804000"/>
          </a:xfrm>
        </p:grpSpPr>
        <p:sp>
          <p:nvSpPr>
            <p:cNvPr id="9" name="橢圓 8">
              <a:extLst>
                <a:ext uri="{FF2B5EF4-FFF2-40B4-BE49-F238E27FC236}">
                  <a16:creationId xmlns:a16="http://schemas.microsoft.com/office/drawing/2014/main" id="{5A75612E-9104-40F2-9057-898E4B67B637}"/>
                </a:ext>
              </a:extLst>
            </p:cNvPr>
            <p:cNvSpPr/>
            <p:nvPr/>
          </p:nvSpPr>
          <p:spPr>
            <a:xfrm>
              <a:off x="3108000" y="441000"/>
              <a:ext cx="5976000" cy="59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0" name="手繪多邊形: 圖案 3">
              <a:extLst>
                <a:ext uri="{FF2B5EF4-FFF2-40B4-BE49-F238E27FC236}">
                  <a16:creationId xmlns:a16="http://schemas.microsoft.com/office/drawing/2014/main" id="{4B80747F-96B2-42B6-89BD-7EBD24C4EC5B}"/>
                </a:ext>
              </a:extLst>
            </p:cNvPr>
            <p:cNvSpPr/>
            <p:nvPr/>
          </p:nvSpPr>
          <p:spPr>
            <a:xfrm>
              <a:off x="6152008" y="41013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手繪多邊形: 圖案 4">
              <a:extLst>
                <a:ext uri="{FF2B5EF4-FFF2-40B4-BE49-F238E27FC236}">
                  <a16:creationId xmlns:a16="http://schemas.microsoft.com/office/drawing/2014/main" id="{B2F0A1A6-B4C7-4DFB-833A-5692B1440A86}"/>
                </a:ext>
              </a:extLst>
            </p:cNvPr>
            <p:cNvSpPr/>
            <p:nvPr/>
          </p:nvSpPr>
          <p:spPr>
            <a:xfrm rot="3600000">
              <a:off x="6818768" y="236791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2" name="手繪多邊形: 圖案 5">
              <a:extLst>
                <a:ext uri="{FF2B5EF4-FFF2-40B4-BE49-F238E27FC236}">
                  <a16:creationId xmlns:a16="http://schemas.microsoft.com/office/drawing/2014/main" id="{770117A0-1E5D-4E37-81DA-EBFDC7BCDB22}"/>
                </a:ext>
              </a:extLst>
            </p:cNvPr>
            <p:cNvSpPr/>
            <p:nvPr/>
          </p:nvSpPr>
          <p:spPr>
            <a:xfrm rot="7200000">
              <a:off x="5470225" y="394464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3" name="手繪多邊形: 圖案 6">
              <a:extLst>
                <a:ext uri="{FF2B5EF4-FFF2-40B4-BE49-F238E27FC236}">
                  <a16:creationId xmlns:a16="http://schemas.microsoft.com/office/drawing/2014/main" id="{2E515901-5806-4869-9AF5-14C10F450ACD}"/>
                </a:ext>
              </a:extLst>
            </p:cNvPr>
            <p:cNvSpPr/>
            <p:nvPr/>
          </p:nvSpPr>
          <p:spPr>
            <a:xfrm rot="10800000">
              <a:off x="3434473" y="3552284"/>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14" name="手繪多邊形: 圖案 7">
              <a:extLst>
                <a:ext uri="{FF2B5EF4-FFF2-40B4-BE49-F238E27FC236}">
                  <a16:creationId xmlns:a16="http://schemas.microsoft.com/office/drawing/2014/main" id="{249FD60D-0617-42B3-80DA-2F24CAEA420E}"/>
                </a:ext>
              </a:extLst>
            </p:cNvPr>
            <p:cNvSpPr/>
            <p:nvPr/>
          </p:nvSpPr>
          <p:spPr>
            <a:xfrm rot="14400000">
              <a:off x="2727000" y="1606603"/>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5" name="手繪多邊形: 圖案 8">
              <a:extLst>
                <a:ext uri="{FF2B5EF4-FFF2-40B4-BE49-F238E27FC236}">
                  <a16:creationId xmlns:a16="http://schemas.microsoft.com/office/drawing/2014/main" id="{E10040AC-5195-40EC-BF94-4D76FA8861EE}"/>
                </a:ext>
              </a:extLst>
            </p:cNvPr>
            <p:cNvSpPr/>
            <p:nvPr/>
          </p:nvSpPr>
          <p:spPr>
            <a:xfrm rot="18000000">
              <a:off x="4083479" y="4286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6" name="橢圓 15">
              <a:extLst>
                <a:ext uri="{FF2B5EF4-FFF2-40B4-BE49-F238E27FC236}">
                  <a16:creationId xmlns:a16="http://schemas.microsoft.com/office/drawing/2014/main" id="{CA8EBCFF-5CE2-4AB4-88EC-551D5A6A563B}"/>
                </a:ext>
              </a:extLst>
            </p:cNvPr>
            <p:cNvSpPr>
              <a:spLocks noChangeAspect="1"/>
            </p:cNvSpPr>
            <p:nvPr/>
          </p:nvSpPr>
          <p:spPr>
            <a:xfrm>
              <a:off x="5211223" y="2619474"/>
              <a:ext cx="1606035" cy="1606035"/>
            </a:xfrm>
            <a:prstGeom prst="ellipse">
              <a:avLst/>
            </a:prstGeom>
            <a:solidFill>
              <a:schemeClr val="accent1">
                <a:lumMod val="5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案例名稱</a:t>
              </a:r>
              <a:endParaRPr kumimoji="0" lang="zh-TW" altLang="en-US" sz="2800"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endParaRPr>
            </a:p>
          </p:txBody>
        </p:sp>
        <p:sp>
          <p:nvSpPr>
            <p:cNvPr id="17" name="圓形: 空心 10">
              <a:extLst>
                <a:ext uri="{FF2B5EF4-FFF2-40B4-BE49-F238E27FC236}">
                  <a16:creationId xmlns:a16="http://schemas.microsoft.com/office/drawing/2014/main" id="{B5312DE5-F3EC-426A-A4A8-DD8F4EE19597}"/>
                </a:ext>
              </a:extLst>
            </p:cNvPr>
            <p:cNvSpPr/>
            <p:nvPr/>
          </p:nvSpPr>
          <p:spPr>
            <a:xfrm>
              <a:off x="2662298" y="86451"/>
              <a:ext cx="6804000" cy="6804000"/>
            </a:xfrm>
            <a:prstGeom prst="donut">
              <a:avLst>
                <a:gd name="adj" fmla="val 305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8" name="文字方塊 17">
              <a:extLst>
                <a:ext uri="{FF2B5EF4-FFF2-40B4-BE49-F238E27FC236}">
                  <a16:creationId xmlns:a16="http://schemas.microsoft.com/office/drawing/2014/main" id="{0096C264-D031-4EE7-9A47-E3948032B2D2}"/>
                </a:ext>
              </a:extLst>
            </p:cNvPr>
            <p:cNvSpPr txBox="1"/>
            <p:nvPr/>
          </p:nvSpPr>
          <p:spPr>
            <a:xfrm rot="17684498">
              <a:off x="6259439" y="1126820"/>
              <a:ext cx="1910405"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rPr>
                <a:t>案例內容</a:t>
              </a:r>
              <a:endPar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故事</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爭點</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解析及規範</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19" name="文字方塊 18">
              <a:extLst>
                <a:ext uri="{FF2B5EF4-FFF2-40B4-BE49-F238E27FC236}">
                  <a16:creationId xmlns:a16="http://schemas.microsoft.com/office/drawing/2014/main" id="{3D4076AC-2153-4DE4-AC2E-46F3885523B8}"/>
                </a:ext>
              </a:extLst>
            </p:cNvPr>
            <p:cNvSpPr txBox="1"/>
            <p:nvPr/>
          </p:nvSpPr>
          <p:spPr>
            <a:xfrm rot="21599999">
              <a:off x="7437140" y="3008255"/>
              <a:ext cx="191040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1.</a:t>
              </a:r>
              <a:r>
                <a:rPr kumimoji="0" lang="zh-TW" altLang="en-US"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懷孕婦女受調查，該一視同仁嗎</a:t>
              </a: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0" name="文字方塊 19">
              <a:extLst>
                <a:ext uri="{FF2B5EF4-FFF2-40B4-BE49-F238E27FC236}">
                  <a16:creationId xmlns:a16="http://schemas.microsoft.com/office/drawing/2014/main" id="{2A031700-1B04-449C-8780-E2826236EC3D}"/>
                </a:ext>
              </a:extLst>
            </p:cNvPr>
            <p:cNvSpPr txBox="1"/>
            <p:nvPr/>
          </p:nvSpPr>
          <p:spPr>
            <a:xfrm rot="2454133">
              <a:off x="6203075" y="4790047"/>
              <a:ext cx="1865100" cy="11079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搜索婦女身體，誰都可以嗎</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1" name="文字方塊 20">
              <a:extLst>
                <a:ext uri="{FF2B5EF4-FFF2-40B4-BE49-F238E27FC236}">
                  <a16:creationId xmlns:a16="http://schemas.microsoft.com/office/drawing/2014/main" id="{FECCCAB3-FE7C-4395-BAAA-8BFC62FF6543}"/>
                </a:ext>
              </a:extLst>
            </p:cNvPr>
            <p:cNvSpPr txBox="1"/>
            <p:nvPr/>
          </p:nvSpPr>
          <p:spPr>
            <a:xfrm rot="6341056">
              <a:off x="4152142" y="5070267"/>
              <a:ext cx="188788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3.</a:t>
              </a:r>
              <a:r>
                <a:rPr kumimoji="0" lang="zh-TW" altLang="en-US"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女生沒力氣，男生會生氣</a:t>
              </a: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2" name="文字方塊 21">
              <a:extLst>
                <a:ext uri="{FF2B5EF4-FFF2-40B4-BE49-F238E27FC236}">
                  <a16:creationId xmlns:a16="http://schemas.microsoft.com/office/drawing/2014/main" id="{B263C47D-27F3-4C8D-886C-CFA5E860A655}"/>
                </a:ext>
              </a:extLst>
            </p:cNvPr>
            <p:cNvSpPr txBox="1"/>
            <p:nvPr/>
          </p:nvSpPr>
          <p:spPr>
            <a:xfrm rot="10434283">
              <a:off x="3014241" y="3016308"/>
              <a:ext cx="1770170"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4.</a:t>
              </a: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夫妻本一家，你的就是我的</a:t>
              </a: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23" name="文字方塊 22">
              <a:extLst>
                <a:ext uri="{FF2B5EF4-FFF2-40B4-BE49-F238E27FC236}">
                  <a16:creationId xmlns:a16="http://schemas.microsoft.com/office/drawing/2014/main" id="{320BDE32-62FB-45C9-9F30-3073506DAB2E}"/>
                </a:ext>
              </a:extLst>
            </p:cNvPr>
            <p:cNvSpPr txBox="1"/>
            <p:nvPr/>
          </p:nvSpPr>
          <p:spPr>
            <a:xfrm rot="14400000">
              <a:off x="4147665" y="1076175"/>
              <a:ext cx="1828236"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a:t>
              </a:r>
              <a:r>
                <a:rPr lang="zh-TW" altLang="en-US" sz="2200" b="1" noProof="0" dirty="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參</a:t>
              </a:r>
              <a:r>
                <a:rPr lang="zh-TW" altLang="en-US"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與決策有機會，性別比例應保障</a:t>
              </a: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24" name="手繪多邊形: 圖案 17">
              <a:extLst>
                <a:ext uri="{FF2B5EF4-FFF2-40B4-BE49-F238E27FC236}">
                  <a16:creationId xmlns:a16="http://schemas.microsoft.com/office/drawing/2014/main" id="{F9ED8F19-F943-423E-974E-0E67D3E90121}"/>
                </a:ext>
              </a:extLst>
            </p:cNvPr>
            <p:cNvSpPr/>
            <p:nvPr/>
          </p:nvSpPr>
          <p:spPr>
            <a:xfrm>
              <a:off x="6394928" y="4194109"/>
              <a:ext cx="401625" cy="516375"/>
            </a:xfrm>
            <a:custGeom>
              <a:avLst/>
              <a:gdLst>
                <a:gd name="connsiteX0" fmla="*/ 41438 w 401625"/>
                <a:gd name="connsiteY0" fmla="*/ 474938 h 516375"/>
                <a:gd name="connsiteX1" fmla="*/ 41438 w 401625"/>
                <a:gd name="connsiteY1" fmla="*/ 41438 h 516375"/>
                <a:gd name="connsiteX2" fmla="*/ 200813 w 401625"/>
                <a:gd name="connsiteY2" fmla="*/ 41438 h 516375"/>
                <a:gd name="connsiteX3" fmla="*/ 200813 w 401625"/>
                <a:gd name="connsiteY3" fmla="*/ 175313 h 516375"/>
                <a:gd name="connsiteX4" fmla="*/ 360188 w 401625"/>
                <a:gd name="connsiteY4" fmla="*/ 175313 h 516375"/>
                <a:gd name="connsiteX5" fmla="*/ 360188 w 401625"/>
                <a:gd name="connsiteY5" fmla="*/ 474938 h 516375"/>
                <a:gd name="connsiteX6" fmla="*/ 41438 w 401625"/>
                <a:gd name="connsiteY6" fmla="*/ 474938 h 516375"/>
                <a:gd name="connsiteX7" fmla="*/ 239063 w 401625"/>
                <a:gd name="connsiteY7" fmla="*/ 57375 h 516375"/>
                <a:gd name="connsiteX8" fmla="*/ 318750 w 401625"/>
                <a:gd name="connsiteY8" fmla="*/ 137063 h 516375"/>
                <a:gd name="connsiteX9" fmla="*/ 239063 w 401625"/>
                <a:gd name="connsiteY9" fmla="*/ 137063 h 516375"/>
                <a:gd name="connsiteX10" fmla="*/ 239063 w 401625"/>
                <a:gd name="connsiteY10" fmla="*/ 57375 h 516375"/>
                <a:gd name="connsiteX11" fmla="*/ 239063 w 401625"/>
                <a:gd name="connsiteY11" fmla="*/ 3188 h 516375"/>
                <a:gd name="connsiteX12" fmla="*/ 3188 w 401625"/>
                <a:gd name="connsiteY12" fmla="*/ 3188 h 516375"/>
                <a:gd name="connsiteX13" fmla="*/ 3188 w 401625"/>
                <a:gd name="connsiteY13" fmla="*/ 513188 h 516375"/>
                <a:gd name="connsiteX14" fmla="*/ 398438 w 401625"/>
                <a:gd name="connsiteY14" fmla="*/ 513188 h 516375"/>
                <a:gd name="connsiteX15" fmla="*/ 398438 w 401625"/>
                <a:gd name="connsiteY15" fmla="*/ 143438 h 516375"/>
                <a:gd name="connsiteX16" fmla="*/ 239063 w 401625"/>
                <a:gd name="connsiteY16" fmla="*/ 3188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1625" h="516375">
                  <a:moveTo>
                    <a:pt x="41438" y="474938"/>
                  </a:moveTo>
                  <a:lnTo>
                    <a:pt x="41438" y="41438"/>
                  </a:lnTo>
                  <a:lnTo>
                    <a:pt x="200813" y="41438"/>
                  </a:lnTo>
                  <a:lnTo>
                    <a:pt x="200813" y="175313"/>
                  </a:lnTo>
                  <a:lnTo>
                    <a:pt x="360188" y="175313"/>
                  </a:lnTo>
                  <a:lnTo>
                    <a:pt x="360188" y="474938"/>
                  </a:lnTo>
                  <a:lnTo>
                    <a:pt x="41438" y="474938"/>
                  </a:lnTo>
                  <a:close/>
                  <a:moveTo>
                    <a:pt x="239063" y="57375"/>
                  </a:moveTo>
                  <a:lnTo>
                    <a:pt x="318750" y="137063"/>
                  </a:lnTo>
                  <a:lnTo>
                    <a:pt x="239063" y="137063"/>
                  </a:lnTo>
                  <a:lnTo>
                    <a:pt x="239063" y="57375"/>
                  </a:lnTo>
                  <a:close/>
                  <a:moveTo>
                    <a:pt x="239063" y="3188"/>
                  </a:moveTo>
                  <a:lnTo>
                    <a:pt x="3188" y="3188"/>
                  </a:lnTo>
                  <a:lnTo>
                    <a:pt x="3188" y="513188"/>
                  </a:lnTo>
                  <a:lnTo>
                    <a:pt x="398438" y="513188"/>
                  </a:lnTo>
                  <a:lnTo>
                    <a:pt x="398438" y="143438"/>
                  </a:lnTo>
                  <a:lnTo>
                    <a:pt x="239063" y="31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5" name="手繪多邊形: 圖案 18">
              <a:extLst>
                <a:ext uri="{FF2B5EF4-FFF2-40B4-BE49-F238E27FC236}">
                  <a16:creationId xmlns:a16="http://schemas.microsoft.com/office/drawing/2014/main" id="{D53AA0D7-FD6E-4700-A075-08D592A8A642}"/>
                </a:ext>
              </a:extLst>
            </p:cNvPr>
            <p:cNvSpPr/>
            <p:nvPr/>
          </p:nvSpPr>
          <p:spPr>
            <a:xfrm>
              <a:off x="6471428" y="4429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6" name="手繪多邊形: 圖案 19">
              <a:extLst>
                <a:ext uri="{FF2B5EF4-FFF2-40B4-BE49-F238E27FC236}">
                  <a16:creationId xmlns:a16="http://schemas.microsoft.com/office/drawing/2014/main" id="{44845DEF-50DE-4B6E-A87C-FFAB0E9B5EC6}"/>
                </a:ext>
              </a:extLst>
            </p:cNvPr>
            <p:cNvSpPr/>
            <p:nvPr/>
          </p:nvSpPr>
          <p:spPr>
            <a:xfrm>
              <a:off x="6471428" y="4378984"/>
              <a:ext cx="89250" cy="31875"/>
            </a:xfrm>
            <a:custGeom>
              <a:avLst/>
              <a:gdLst>
                <a:gd name="connsiteX0" fmla="*/ 3188 w 89250"/>
                <a:gd name="connsiteY0" fmla="*/ 3188 h 31875"/>
                <a:gd name="connsiteX1" fmla="*/ 86063 w 89250"/>
                <a:gd name="connsiteY1" fmla="*/ 3188 h 31875"/>
                <a:gd name="connsiteX2" fmla="*/ 86063 w 89250"/>
                <a:gd name="connsiteY2" fmla="*/ 28688 h 31875"/>
                <a:gd name="connsiteX3" fmla="*/ 3188 w 892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89250" h="31875">
                  <a:moveTo>
                    <a:pt x="3188" y="3188"/>
                  </a:moveTo>
                  <a:lnTo>
                    <a:pt x="86063" y="3188"/>
                  </a:lnTo>
                  <a:lnTo>
                    <a:pt x="860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7" name="手繪多邊形: 圖案 20">
              <a:extLst>
                <a:ext uri="{FF2B5EF4-FFF2-40B4-BE49-F238E27FC236}">
                  <a16:creationId xmlns:a16="http://schemas.microsoft.com/office/drawing/2014/main" id="{CDE34B5C-B742-4BBB-9973-43AE3A54078A}"/>
                </a:ext>
              </a:extLst>
            </p:cNvPr>
            <p:cNvSpPr/>
            <p:nvPr/>
          </p:nvSpPr>
          <p:spPr>
            <a:xfrm>
              <a:off x="6471428" y="4480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8" name="手繪多邊形: 圖案 21">
              <a:extLst>
                <a:ext uri="{FF2B5EF4-FFF2-40B4-BE49-F238E27FC236}">
                  <a16:creationId xmlns:a16="http://schemas.microsoft.com/office/drawing/2014/main" id="{FF6FDC2B-64DA-4C01-A71F-BBCE0BBD2514}"/>
                </a:ext>
              </a:extLst>
            </p:cNvPr>
            <p:cNvSpPr/>
            <p:nvPr/>
          </p:nvSpPr>
          <p:spPr>
            <a:xfrm>
              <a:off x="6471428" y="4531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29" name="手繪多邊形: 圖案 22">
              <a:extLst>
                <a:ext uri="{FF2B5EF4-FFF2-40B4-BE49-F238E27FC236}">
                  <a16:creationId xmlns:a16="http://schemas.microsoft.com/office/drawing/2014/main" id="{602AF33D-D8E0-4984-A772-C6A7D6CB047D}"/>
                </a:ext>
              </a:extLst>
            </p:cNvPr>
            <p:cNvSpPr/>
            <p:nvPr/>
          </p:nvSpPr>
          <p:spPr>
            <a:xfrm>
              <a:off x="6471428" y="4582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0" name="手繪多邊形: 圖案 23">
              <a:extLst>
                <a:ext uri="{FF2B5EF4-FFF2-40B4-BE49-F238E27FC236}">
                  <a16:creationId xmlns:a16="http://schemas.microsoft.com/office/drawing/2014/main" id="{75BA9C2D-ED88-4578-82B0-EBE7826DBB05}"/>
                </a:ext>
              </a:extLst>
            </p:cNvPr>
            <p:cNvSpPr/>
            <p:nvPr/>
          </p:nvSpPr>
          <p:spPr>
            <a:xfrm>
              <a:off x="5400574" y="2176378"/>
              <a:ext cx="82875" cy="108375"/>
            </a:xfrm>
            <a:custGeom>
              <a:avLst/>
              <a:gdLst>
                <a:gd name="connsiteX0" fmla="*/ 55781 w 82875"/>
                <a:gd name="connsiteY0" fmla="*/ 106781 h 108375"/>
                <a:gd name="connsiteX1" fmla="*/ 30281 w 82875"/>
                <a:gd name="connsiteY1" fmla="*/ 106781 h 108375"/>
                <a:gd name="connsiteX2" fmla="*/ 4781 w 82875"/>
                <a:gd name="connsiteY2" fmla="*/ 81281 h 108375"/>
                <a:gd name="connsiteX3" fmla="*/ 4781 w 82875"/>
                <a:gd name="connsiteY3" fmla="*/ 30281 h 108375"/>
                <a:gd name="connsiteX4" fmla="*/ 30281 w 82875"/>
                <a:gd name="connsiteY4" fmla="*/ 4781 h 108375"/>
                <a:gd name="connsiteX5" fmla="*/ 55781 w 82875"/>
                <a:gd name="connsiteY5" fmla="*/ 4781 h 108375"/>
                <a:gd name="connsiteX6" fmla="*/ 81281 w 82875"/>
                <a:gd name="connsiteY6" fmla="*/ 30281 h 108375"/>
                <a:gd name="connsiteX7" fmla="*/ 81281 w 82875"/>
                <a:gd name="connsiteY7" fmla="*/ 81281 h 108375"/>
                <a:gd name="connsiteX8" fmla="*/ 55781 w 82875"/>
                <a:gd name="connsiteY8" fmla="*/ 106781 h 10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75" h="108375">
                  <a:moveTo>
                    <a:pt x="55781" y="106781"/>
                  </a:moveTo>
                  <a:lnTo>
                    <a:pt x="30281" y="106781"/>
                  </a:lnTo>
                  <a:cubicBezTo>
                    <a:pt x="16256" y="106781"/>
                    <a:pt x="4781" y="95306"/>
                    <a:pt x="4781" y="81281"/>
                  </a:cubicBezTo>
                  <a:lnTo>
                    <a:pt x="4781" y="30281"/>
                  </a:lnTo>
                  <a:cubicBezTo>
                    <a:pt x="4781" y="16256"/>
                    <a:pt x="16256" y="4781"/>
                    <a:pt x="30281" y="4781"/>
                  </a:cubicBezTo>
                  <a:lnTo>
                    <a:pt x="55781" y="4781"/>
                  </a:lnTo>
                  <a:cubicBezTo>
                    <a:pt x="69806" y="4781"/>
                    <a:pt x="81281" y="16256"/>
                    <a:pt x="81281" y="30281"/>
                  </a:cubicBezTo>
                  <a:lnTo>
                    <a:pt x="81281" y="81281"/>
                  </a:lnTo>
                  <a:cubicBezTo>
                    <a:pt x="81281" y="95306"/>
                    <a:pt x="69806" y="106781"/>
                    <a:pt x="55781" y="106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1" name="手繪多邊形: 圖案 24">
              <a:extLst>
                <a:ext uri="{FF2B5EF4-FFF2-40B4-BE49-F238E27FC236}">
                  <a16:creationId xmlns:a16="http://schemas.microsoft.com/office/drawing/2014/main" id="{D1917B2B-A89B-4D9C-88C7-2C46E08CEE77}"/>
                </a:ext>
              </a:extLst>
            </p:cNvPr>
            <p:cNvSpPr/>
            <p:nvPr/>
          </p:nvSpPr>
          <p:spPr>
            <a:xfrm>
              <a:off x="5183824" y="2252878"/>
              <a:ext cx="516375" cy="363375"/>
            </a:xfrm>
            <a:custGeom>
              <a:avLst/>
              <a:gdLst>
                <a:gd name="connsiteX0" fmla="*/ 463781 w 516375"/>
                <a:gd name="connsiteY0" fmla="*/ 157781 h 363375"/>
                <a:gd name="connsiteX1" fmla="*/ 310781 w 516375"/>
                <a:gd name="connsiteY1" fmla="*/ 157781 h 363375"/>
                <a:gd name="connsiteX2" fmla="*/ 310781 w 516375"/>
                <a:gd name="connsiteY2" fmla="*/ 132281 h 363375"/>
                <a:gd name="connsiteX3" fmla="*/ 463781 w 516375"/>
                <a:gd name="connsiteY3" fmla="*/ 132281 h 363375"/>
                <a:gd name="connsiteX4" fmla="*/ 463781 w 516375"/>
                <a:gd name="connsiteY4" fmla="*/ 157781 h 363375"/>
                <a:gd name="connsiteX5" fmla="*/ 463781 w 516375"/>
                <a:gd name="connsiteY5" fmla="*/ 234281 h 363375"/>
                <a:gd name="connsiteX6" fmla="*/ 310781 w 516375"/>
                <a:gd name="connsiteY6" fmla="*/ 234281 h 363375"/>
                <a:gd name="connsiteX7" fmla="*/ 310781 w 516375"/>
                <a:gd name="connsiteY7" fmla="*/ 208781 h 363375"/>
                <a:gd name="connsiteX8" fmla="*/ 463781 w 516375"/>
                <a:gd name="connsiteY8" fmla="*/ 208781 h 363375"/>
                <a:gd name="connsiteX9" fmla="*/ 463781 w 516375"/>
                <a:gd name="connsiteY9" fmla="*/ 234281 h 363375"/>
                <a:gd name="connsiteX10" fmla="*/ 463781 w 516375"/>
                <a:gd name="connsiteY10" fmla="*/ 310781 h 363375"/>
                <a:gd name="connsiteX11" fmla="*/ 310781 w 516375"/>
                <a:gd name="connsiteY11" fmla="*/ 310781 h 363375"/>
                <a:gd name="connsiteX12" fmla="*/ 310781 w 516375"/>
                <a:gd name="connsiteY12" fmla="*/ 285281 h 363375"/>
                <a:gd name="connsiteX13" fmla="*/ 463781 w 516375"/>
                <a:gd name="connsiteY13" fmla="*/ 285281 h 363375"/>
                <a:gd name="connsiteX14" fmla="*/ 463781 w 516375"/>
                <a:gd name="connsiteY14" fmla="*/ 310781 h 363375"/>
                <a:gd name="connsiteX15" fmla="*/ 259781 w 516375"/>
                <a:gd name="connsiteY15" fmla="*/ 310781 h 363375"/>
                <a:gd name="connsiteX16" fmla="*/ 55781 w 516375"/>
                <a:gd name="connsiteY16" fmla="*/ 310781 h 363375"/>
                <a:gd name="connsiteX17" fmla="*/ 55781 w 516375"/>
                <a:gd name="connsiteY17" fmla="*/ 259781 h 363375"/>
                <a:gd name="connsiteX18" fmla="*/ 65981 w 516375"/>
                <a:gd name="connsiteY18" fmla="*/ 239381 h 363375"/>
                <a:gd name="connsiteX19" fmla="*/ 115706 w 516375"/>
                <a:gd name="connsiteY19" fmla="*/ 215156 h 363375"/>
                <a:gd name="connsiteX20" fmla="*/ 157781 w 516375"/>
                <a:gd name="connsiteY20" fmla="*/ 208781 h 363375"/>
                <a:gd name="connsiteX21" fmla="*/ 199856 w 516375"/>
                <a:gd name="connsiteY21" fmla="*/ 215156 h 363375"/>
                <a:gd name="connsiteX22" fmla="*/ 249581 w 516375"/>
                <a:gd name="connsiteY22" fmla="*/ 239381 h 363375"/>
                <a:gd name="connsiteX23" fmla="*/ 259781 w 516375"/>
                <a:gd name="connsiteY23" fmla="*/ 259781 h 363375"/>
                <a:gd name="connsiteX24" fmla="*/ 259781 w 516375"/>
                <a:gd name="connsiteY24" fmla="*/ 310781 h 363375"/>
                <a:gd name="connsiteX25" fmla="*/ 157781 w 516375"/>
                <a:gd name="connsiteY25" fmla="*/ 94031 h 363375"/>
                <a:gd name="connsiteX26" fmla="*/ 208781 w 516375"/>
                <a:gd name="connsiteY26" fmla="*/ 145031 h 363375"/>
                <a:gd name="connsiteX27" fmla="*/ 157781 w 516375"/>
                <a:gd name="connsiteY27" fmla="*/ 196031 h 363375"/>
                <a:gd name="connsiteX28" fmla="*/ 106781 w 516375"/>
                <a:gd name="connsiteY28" fmla="*/ 145031 h 363375"/>
                <a:gd name="connsiteX29" fmla="*/ 157781 w 516375"/>
                <a:gd name="connsiteY29" fmla="*/ 94031 h 363375"/>
                <a:gd name="connsiteX30" fmla="*/ 489281 w 516375"/>
                <a:gd name="connsiteY30" fmla="*/ 4781 h 363375"/>
                <a:gd name="connsiteX31" fmla="*/ 323531 w 516375"/>
                <a:gd name="connsiteY31" fmla="*/ 4781 h 363375"/>
                <a:gd name="connsiteX32" fmla="*/ 272531 w 516375"/>
                <a:gd name="connsiteY32" fmla="*/ 55781 h 363375"/>
                <a:gd name="connsiteX33" fmla="*/ 247031 w 516375"/>
                <a:gd name="connsiteY33" fmla="*/ 55781 h 363375"/>
                <a:gd name="connsiteX34" fmla="*/ 196031 w 516375"/>
                <a:gd name="connsiteY34" fmla="*/ 4781 h 363375"/>
                <a:gd name="connsiteX35" fmla="*/ 30281 w 516375"/>
                <a:gd name="connsiteY35" fmla="*/ 4781 h 363375"/>
                <a:gd name="connsiteX36" fmla="*/ 4781 w 516375"/>
                <a:gd name="connsiteY36" fmla="*/ 30281 h 363375"/>
                <a:gd name="connsiteX37" fmla="*/ 4781 w 516375"/>
                <a:gd name="connsiteY37" fmla="*/ 336281 h 363375"/>
                <a:gd name="connsiteX38" fmla="*/ 30281 w 516375"/>
                <a:gd name="connsiteY38" fmla="*/ 361781 h 363375"/>
                <a:gd name="connsiteX39" fmla="*/ 489281 w 516375"/>
                <a:gd name="connsiteY39" fmla="*/ 361781 h 363375"/>
                <a:gd name="connsiteX40" fmla="*/ 514781 w 516375"/>
                <a:gd name="connsiteY40" fmla="*/ 336281 h 363375"/>
                <a:gd name="connsiteX41" fmla="*/ 514781 w 516375"/>
                <a:gd name="connsiteY41" fmla="*/ 30281 h 363375"/>
                <a:gd name="connsiteX42" fmla="*/ 489281 w 516375"/>
                <a:gd name="connsiteY42" fmla="*/ 4781 h 36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16375" h="363375">
                  <a:moveTo>
                    <a:pt x="463781" y="157781"/>
                  </a:moveTo>
                  <a:lnTo>
                    <a:pt x="310781" y="157781"/>
                  </a:lnTo>
                  <a:lnTo>
                    <a:pt x="310781" y="132281"/>
                  </a:lnTo>
                  <a:lnTo>
                    <a:pt x="463781" y="132281"/>
                  </a:lnTo>
                  <a:lnTo>
                    <a:pt x="463781" y="157781"/>
                  </a:lnTo>
                  <a:close/>
                  <a:moveTo>
                    <a:pt x="463781" y="234281"/>
                  </a:moveTo>
                  <a:lnTo>
                    <a:pt x="310781" y="234281"/>
                  </a:lnTo>
                  <a:lnTo>
                    <a:pt x="310781" y="208781"/>
                  </a:lnTo>
                  <a:lnTo>
                    <a:pt x="463781" y="208781"/>
                  </a:lnTo>
                  <a:lnTo>
                    <a:pt x="463781" y="234281"/>
                  </a:lnTo>
                  <a:close/>
                  <a:moveTo>
                    <a:pt x="463781" y="310781"/>
                  </a:moveTo>
                  <a:lnTo>
                    <a:pt x="310781" y="310781"/>
                  </a:lnTo>
                  <a:lnTo>
                    <a:pt x="310781" y="285281"/>
                  </a:lnTo>
                  <a:lnTo>
                    <a:pt x="463781" y="285281"/>
                  </a:lnTo>
                  <a:lnTo>
                    <a:pt x="463781" y="310781"/>
                  </a:lnTo>
                  <a:close/>
                  <a:moveTo>
                    <a:pt x="259781" y="310781"/>
                  </a:moveTo>
                  <a:lnTo>
                    <a:pt x="55781" y="310781"/>
                  </a:lnTo>
                  <a:lnTo>
                    <a:pt x="55781" y="259781"/>
                  </a:lnTo>
                  <a:cubicBezTo>
                    <a:pt x="55781" y="252131"/>
                    <a:pt x="59606" y="244481"/>
                    <a:pt x="65981" y="239381"/>
                  </a:cubicBezTo>
                  <a:cubicBezTo>
                    <a:pt x="80006" y="229181"/>
                    <a:pt x="97856" y="220256"/>
                    <a:pt x="115706" y="215156"/>
                  </a:cubicBezTo>
                  <a:cubicBezTo>
                    <a:pt x="129731" y="211331"/>
                    <a:pt x="143756" y="208781"/>
                    <a:pt x="157781" y="208781"/>
                  </a:cubicBezTo>
                  <a:cubicBezTo>
                    <a:pt x="173081" y="208781"/>
                    <a:pt x="187106" y="211331"/>
                    <a:pt x="199856" y="215156"/>
                  </a:cubicBezTo>
                  <a:cubicBezTo>
                    <a:pt x="217706" y="220256"/>
                    <a:pt x="235556" y="227906"/>
                    <a:pt x="249581" y="239381"/>
                  </a:cubicBezTo>
                  <a:cubicBezTo>
                    <a:pt x="255956" y="244481"/>
                    <a:pt x="259781" y="252131"/>
                    <a:pt x="259781" y="259781"/>
                  </a:cubicBezTo>
                  <a:lnTo>
                    <a:pt x="259781" y="310781"/>
                  </a:lnTo>
                  <a:close/>
                  <a:moveTo>
                    <a:pt x="157781" y="94031"/>
                  </a:moveTo>
                  <a:cubicBezTo>
                    <a:pt x="185831" y="94031"/>
                    <a:pt x="208781" y="116981"/>
                    <a:pt x="208781" y="145031"/>
                  </a:cubicBezTo>
                  <a:cubicBezTo>
                    <a:pt x="208781" y="173081"/>
                    <a:pt x="185831" y="196031"/>
                    <a:pt x="157781" y="196031"/>
                  </a:cubicBezTo>
                  <a:cubicBezTo>
                    <a:pt x="129731" y="196031"/>
                    <a:pt x="106781" y="173081"/>
                    <a:pt x="106781" y="145031"/>
                  </a:cubicBezTo>
                  <a:cubicBezTo>
                    <a:pt x="106781" y="116981"/>
                    <a:pt x="129731" y="94031"/>
                    <a:pt x="157781" y="94031"/>
                  </a:cubicBezTo>
                  <a:close/>
                  <a:moveTo>
                    <a:pt x="489281" y="4781"/>
                  </a:moveTo>
                  <a:lnTo>
                    <a:pt x="323531" y="4781"/>
                  </a:lnTo>
                  <a:cubicBezTo>
                    <a:pt x="323531" y="32831"/>
                    <a:pt x="300581" y="55781"/>
                    <a:pt x="272531" y="55781"/>
                  </a:cubicBezTo>
                  <a:lnTo>
                    <a:pt x="247031" y="55781"/>
                  </a:lnTo>
                  <a:cubicBezTo>
                    <a:pt x="218981" y="55781"/>
                    <a:pt x="196031" y="32831"/>
                    <a:pt x="196031" y="4781"/>
                  </a:cubicBezTo>
                  <a:lnTo>
                    <a:pt x="30281" y="4781"/>
                  </a:lnTo>
                  <a:cubicBezTo>
                    <a:pt x="16256" y="4781"/>
                    <a:pt x="4781" y="16256"/>
                    <a:pt x="4781" y="30281"/>
                  </a:cubicBezTo>
                  <a:lnTo>
                    <a:pt x="4781" y="336281"/>
                  </a:lnTo>
                  <a:cubicBezTo>
                    <a:pt x="4781" y="350306"/>
                    <a:pt x="16256" y="361781"/>
                    <a:pt x="30281" y="361781"/>
                  </a:cubicBezTo>
                  <a:lnTo>
                    <a:pt x="489281" y="361781"/>
                  </a:lnTo>
                  <a:cubicBezTo>
                    <a:pt x="503306" y="361781"/>
                    <a:pt x="514781" y="350306"/>
                    <a:pt x="514781" y="336281"/>
                  </a:cubicBezTo>
                  <a:lnTo>
                    <a:pt x="514781" y="30281"/>
                  </a:lnTo>
                  <a:cubicBezTo>
                    <a:pt x="514781" y="16256"/>
                    <a:pt x="503306" y="4781"/>
                    <a:pt x="489281" y="4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2" name="手繪多邊形: 圖案 25">
              <a:extLst>
                <a:ext uri="{FF2B5EF4-FFF2-40B4-BE49-F238E27FC236}">
                  <a16:creationId xmlns:a16="http://schemas.microsoft.com/office/drawing/2014/main" id="{76D2D209-CCC9-4EA2-B3FC-BFB6A77AE891}"/>
                </a:ext>
              </a:extLst>
            </p:cNvPr>
            <p:cNvSpPr/>
            <p:nvPr/>
          </p:nvSpPr>
          <p:spPr>
            <a:xfrm>
              <a:off x="466798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3" name="手繪多邊形: 圖案 26">
              <a:extLst>
                <a:ext uri="{FF2B5EF4-FFF2-40B4-BE49-F238E27FC236}">
                  <a16:creationId xmlns:a16="http://schemas.microsoft.com/office/drawing/2014/main" id="{D7CDD3EF-1C36-4F43-9921-A8A2F87425E6}"/>
                </a:ext>
              </a:extLst>
            </p:cNvPr>
            <p:cNvSpPr/>
            <p:nvPr/>
          </p:nvSpPr>
          <p:spPr>
            <a:xfrm>
              <a:off x="4591481" y="3415047"/>
              <a:ext cx="439875" cy="286875"/>
            </a:xfrm>
            <a:custGeom>
              <a:avLst/>
              <a:gdLst>
                <a:gd name="connsiteX0" fmla="*/ 43031 w 439875"/>
                <a:gd name="connsiteY0" fmla="*/ 196031 h 286875"/>
                <a:gd name="connsiteX1" fmla="*/ 145031 w 439875"/>
                <a:gd name="connsiteY1" fmla="*/ 196031 h 286875"/>
                <a:gd name="connsiteX2" fmla="*/ 145031 w 439875"/>
                <a:gd name="connsiteY2" fmla="*/ 247031 h 286875"/>
                <a:gd name="connsiteX3" fmla="*/ 43031 w 439875"/>
                <a:gd name="connsiteY3" fmla="*/ 247031 h 286875"/>
                <a:gd name="connsiteX4" fmla="*/ 43031 w 439875"/>
                <a:gd name="connsiteY4" fmla="*/ 196031 h 286875"/>
                <a:gd name="connsiteX5" fmla="*/ 43031 w 439875"/>
                <a:gd name="connsiteY5" fmla="*/ 119531 h 286875"/>
                <a:gd name="connsiteX6" fmla="*/ 145031 w 439875"/>
                <a:gd name="connsiteY6" fmla="*/ 119531 h 286875"/>
                <a:gd name="connsiteX7" fmla="*/ 145031 w 439875"/>
                <a:gd name="connsiteY7" fmla="*/ 170531 h 286875"/>
                <a:gd name="connsiteX8" fmla="*/ 43031 w 439875"/>
                <a:gd name="connsiteY8" fmla="*/ 170531 h 286875"/>
                <a:gd name="connsiteX9" fmla="*/ 43031 w 439875"/>
                <a:gd name="connsiteY9" fmla="*/ 119531 h 286875"/>
                <a:gd name="connsiteX10" fmla="*/ 43031 w 439875"/>
                <a:gd name="connsiteY10" fmla="*/ 43031 h 286875"/>
                <a:gd name="connsiteX11" fmla="*/ 145031 w 439875"/>
                <a:gd name="connsiteY11" fmla="*/ 43031 h 286875"/>
                <a:gd name="connsiteX12" fmla="*/ 145031 w 439875"/>
                <a:gd name="connsiteY12" fmla="*/ 94031 h 286875"/>
                <a:gd name="connsiteX13" fmla="*/ 43031 w 439875"/>
                <a:gd name="connsiteY13" fmla="*/ 94031 h 286875"/>
                <a:gd name="connsiteX14" fmla="*/ 43031 w 439875"/>
                <a:gd name="connsiteY14" fmla="*/ 43031 h 286875"/>
                <a:gd name="connsiteX15" fmla="*/ 272531 w 439875"/>
                <a:gd name="connsiteY15" fmla="*/ 43031 h 286875"/>
                <a:gd name="connsiteX16" fmla="*/ 272531 w 439875"/>
                <a:gd name="connsiteY16" fmla="*/ 94031 h 286875"/>
                <a:gd name="connsiteX17" fmla="*/ 170531 w 439875"/>
                <a:gd name="connsiteY17" fmla="*/ 94031 h 286875"/>
                <a:gd name="connsiteX18" fmla="*/ 170531 w 439875"/>
                <a:gd name="connsiteY18" fmla="*/ 43031 h 286875"/>
                <a:gd name="connsiteX19" fmla="*/ 272531 w 439875"/>
                <a:gd name="connsiteY19" fmla="*/ 43031 h 286875"/>
                <a:gd name="connsiteX20" fmla="*/ 400031 w 439875"/>
                <a:gd name="connsiteY20" fmla="*/ 43031 h 286875"/>
                <a:gd name="connsiteX21" fmla="*/ 400031 w 439875"/>
                <a:gd name="connsiteY21" fmla="*/ 94031 h 286875"/>
                <a:gd name="connsiteX22" fmla="*/ 298031 w 439875"/>
                <a:gd name="connsiteY22" fmla="*/ 94031 h 286875"/>
                <a:gd name="connsiteX23" fmla="*/ 298031 w 439875"/>
                <a:gd name="connsiteY23" fmla="*/ 43031 h 286875"/>
                <a:gd name="connsiteX24" fmla="*/ 400031 w 439875"/>
                <a:gd name="connsiteY24" fmla="*/ 43031 h 286875"/>
                <a:gd name="connsiteX25" fmla="*/ 400031 w 439875"/>
                <a:gd name="connsiteY25" fmla="*/ 170531 h 286875"/>
                <a:gd name="connsiteX26" fmla="*/ 298031 w 439875"/>
                <a:gd name="connsiteY26" fmla="*/ 170531 h 286875"/>
                <a:gd name="connsiteX27" fmla="*/ 298031 w 439875"/>
                <a:gd name="connsiteY27" fmla="*/ 119531 h 286875"/>
                <a:gd name="connsiteX28" fmla="*/ 400031 w 439875"/>
                <a:gd name="connsiteY28" fmla="*/ 119531 h 286875"/>
                <a:gd name="connsiteX29" fmla="*/ 400031 w 439875"/>
                <a:gd name="connsiteY29" fmla="*/ 170531 h 286875"/>
                <a:gd name="connsiteX30" fmla="*/ 400031 w 439875"/>
                <a:gd name="connsiteY30" fmla="*/ 247031 h 286875"/>
                <a:gd name="connsiteX31" fmla="*/ 298031 w 439875"/>
                <a:gd name="connsiteY31" fmla="*/ 247031 h 286875"/>
                <a:gd name="connsiteX32" fmla="*/ 298031 w 439875"/>
                <a:gd name="connsiteY32" fmla="*/ 196031 h 286875"/>
                <a:gd name="connsiteX33" fmla="*/ 400031 w 439875"/>
                <a:gd name="connsiteY33" fmla="*/ 196031 h 286875"/>
                <a:gd name="connsiteX34" fmla="*/ 400031 w 439875"/>
                <a:gd name="connsiteY34" fmla="*/ 247031 h 286875"/>
                <a:gd name="connsiteX35" fmla="*/ 170531 w 439875"/>
                <a:gd name="connsiteY35" fmla="*/ 170531 h 286875"/>
                <a:gd name="connsiteX36" fmla="*/ 170531 w 439875"/>
                <a:gd name="connsiteY36" fmla="*/ 119531 h 286875"/>
                <a:gd name="connsiteX37" fmla="*/ 272531 w 439875"/>
                <a:gd name="connsiteY37" fmla="*/ 119531 h 286875"/>
                <a:gd name="connsiteX38" fmla="*/ 272531 w 439875"/>
                <a:gd name="connsiteY38" fmla="*/ 170531 h 286875"/>
                <a:gd name="connsiteX39" fmla="*/ 170531 w 439875"/>
                <a:gd name="connsiteY39" fmla="*/ 170531 h 286875"/>
                <a:gd name="connsiteX40" fmla="*/ 170531 w 439875"/>
                <a:gd name="connsiteY40" fmla="*/ 247031 h 286875"/>
                <a:gd name="connsiteX41" fmla="*/ 170531 w 439875"/>
                <a:gd name="connsiteY41" fmla="*/ 196031 h 286875"/>
                <a:gd name="connsiteX42" fmla="*/ 272531 w 439875"/>
                <a:gd name="connsiteY42" fmla="*/ 196031 h 286875"/>
                <a:gd name="connsiteX43" fmla="*/ 272531 w 439875"/>
                <a:gd name="connsiteY43" fmla="*/ 247031 h 286875"/>
                <a:gd name="connsiteX44" fmla="*/ 170531 w 439875"/>
                <a:gd name="connsiteY44" fmla="*/ 247031 h 286875"/>
                <a:gd name="connsiteX45" fmla="*/ 4781 w 439875"/>
                <a:gd name="connsiteY45" fmla="*/ 285281 h 286875"/>
                <a:gd name="connsiteX46" fmla="*/ 438281 w 439875"/>
                <a:gd name="connsiteY46" fmla="*/ 285281 h 286875"/>
                <a:gd name="connsiteX47" fmla="*/ 438281 w 439875"/>
                <a:gd name="connsiteY47" fmla="*/ 4781 h 286875"/>
                <a:gd name="connsiteX48" fmla="*/ 4781 w 439875"/>
                <a:gd name="connsiteY48" fmla="*/ 4781 h 286875"/>
                <a:gd name="connsiteX49" fmla="*/ 4781 w 439875"/>
                <a:gd name="connsiteY49" fmla="*/ 285281 h 28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39875" h="286875">
                  <a:moveTo>
                    <a:pt x="43031" y="196031"/>
                  </a:moveTo>
                  <a:lnTo>
                    <a:pt x="145031" y="196031"/>
                  </a:lnTo>
                  <a:lnTo>
                    <a:pt x="145031" y="247031"/>
                  </a:lnTo>
                  <a:lnTo>
                    <a:pt x="43031" y="247031"/>
                  </a:lnTo>
                  <a:lnTo>
                    <a:pt x="43031" y="196031"/>
                  </a:lnTo>
                  <a:close/>
                  <a:moveTo>
                    <a:pt x="43031" y="119531"/>
                  </a:moveTo>
                  <a:lnTo>
                    <a:pt x="145031" y="119531"/>
                  </a:lnTo>
                  <a:lnTo>
                    <a:pt x="145031" y="170531"/>
                  </a:lnTo>
                  <a:lnTo>
                    <a:pt x="43031" y="170531"/>
                  </a:lnTo>
                  <a:lnTo>
                    <a:pt x="43031" y="119531"/>
                  </a:lnTo>
                  <a:close/>
                  <a:moveTo>
                    <a:pt x="43031" y="43031"/>
                  </a:moveTo>
                  <a:lnTo>
                    <a:pt x="145031" y="43031"/>
                  </a:lnTo>
                  <a:lnTo>
                    <a:pt x="145031" y="94031"/>
                  </a:lnTo>
                  <a:lnTo>
                    <a:pt x="43031" y="94031"/>
                  </a:lnTo>
                  <a:lnTo>
                    <a:pt x="43031" y="43031"/>
                  </a:lnTo>
                  <a:close/>
                  <a:moveTo>
                    <a:pt x="272531" y="43031"/>
                  </a:moveTo>
                  <a:lnTo>
                    <a:pt x="272531" y="94031"/>
                  </a:lnTo>
                  <a:lnTo>
                    <a:pt x="170531" y="94031"/>
                  </a:lnTo>
                  <a:lnTo>
                    <a:pt x="170531" y="43031"/>
                  </a:lnTo>
                  <a:lnTo>
                    <a:pt x="272531" y="43031"/>
                  </a:lnTo>
                  <a:close/>
                  <a:moveTo>
                    <a:pt x="400031" y="43031"/>
                  </a:moveTo>
                  <a:lnTo>
                    <a:pt x="400031" y="94031"/>
                  </a:lnTo>
                  <a:lnTo>
                    <a:pt x="298031" y="94031"/>
                  </a:lnTo>
                  <a:lnTo>
                    <a:pt x="298031" y="43031"/>
                  </a:lnTo>
                  <a:lnTo>
                    <a:pt x="400031" y="43031"/>
                  </a:lnTo>
                  <a:close/>
                  <a:moveTo>
                    <a:pt x="400031" y="170531"/>
                  </a:moveTo>
                  <a:lnTo>
                    <a:pt x="298031" y="170531"/>
                  </a:lnTo>
                  <a:lnTo>
                    <a:pt x="298031" y="119531"/>
                  </a:lnTo>
                  <a:lnTo>
                    <a:pt x="400031" y="119531"/>
                  </a:lnTo>
                  <a:lnTo>
                    <a:pt x="400031" y="170531"/>
                  </a:lnTo>
                  <a:close/>
                  <a:moveTo>
                    <a:pt x="400031" y="247031"/>
                  </a:moveTo>
                  <a:lnTo>
                    <a:pt x="298031" y="247031"/>
                  </a:lnTo>
                  <a:lnTo>
                    <a:pt x="298031" y="196031"/>
                  </a:lnTo>
                  <a:lnTo>
                    <a:pt x="400031" y="196031"/>
                  </a:lnTo>
                  <a:lnTo>
                    <a:pt x="400031" y="247031"/>
                  </a:lnTo>
                  <a:close/>
                  <a:moveTo>
                    <a:pt x="170531" y="170531"/>
                  </a:moveTo>
                  <a:lnTo>
                    <a:pt x="170531" y="119531"/>
                  </a:lnTo>
                  <a:lnTo>
                    <a:pt x="272531" y="119531"/>
                  </a:lnTo>
                  <a:lnTo>
                    <a:pt x="272531" y="170531"/>
                  </a:lnTo>
                  <a:lnTo>
                    <a:pt x="170531" y="170531"/>
                  </a:lnTo>
                  <a:close/>
                  <a:moveTo>
                    <a:pt x="170531" y="247031"/>
                  </a:moveTo>
                  <a:lnTo>
                    <a:pt x="170531" y="196031"/>
                  </a:lnTo>
                  <a:lnTo>
                    <a:pt x="272531" y="196031"/>
                  </a:lnTo>
                  <a:lnTo>
                    <a:pt x="272531" y="247031"/>
                  </a:lnTo>
                  <a:lnTo>
                    <a:pt x="170531" y="247031"/>
                  </a:lnTo>
                  <a:close/>
                  <a:moveTo>
                    <a:pt x="4781" y="285281"/>
                  </a:moveTo>
                  <a:lnTo>
                    <a:pt x="438281" y="285281"/>
                  </a:lnTo>
                  <a:lnTo>
                    <a:pt x="438281" y="4781"/>
                  </a:lnTo>
                  <a:lnTo>
                    <a:pt x="4781" y="4781"/>
                  </a:lnTo>
                  <a:lnTo>
                    <a:pt x="4781" y="285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4" name="手繪多邊形: 圖案 27">
              <a:extLst>
                <a:ext uri="{FF2B5EF4-FFF2-40B4-BE49-F238E27FC236}">
                  <a16:creationId xmlns:a16="http://schemas.microsoft.com/office/drawing/2014/main" id="{2665F189-78E2-4F98-86BC-051491113DED}"/>
                </a:ext>
              </a:extLst>
            </p:cNvPr>
            <p:cNvSpPr/>
            <p:nvPr/>
          </p:nvSpPr>
          <p:spPr>
            <a:xfrm>
              <a:off x="491023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5" name="手繪多邊形: 圖案 28">
              <a:extLst>
                <a:ext uri="{FF2B5EF4-FFF2-40B4-BE49-F238E27FC236}">
                  <a16:creationId xmlns:a16="http://schemas.microsoft.com/office/drawing/2014/main" id="{802046FE-F24F-4BAE-8EA1-DC7F84E8948A}"/>
                </a:ext>
              </a:extLst>
            </p:cNvPr>
            <p:cNvSpPr/>
            <p:nvPr/>
          </p:nvSpPr>
          <p:spPr>
            <a:xfrm>
              <a:off x="4591481" y="3300297"/>
              <a:ext cx="439875" cy="95625"/>
            </a:xfrm>
            <a:custGeom>
              <a:avLst/>
              <a:gdLst>
                <a:gd name="connsiteX0" fmla="*/ 387281 w 439875"/>
                <a:gd name="connsiteY0" fmla="*/ 4781 h 95625"/>
                <a:gd name="connsiteX1" fmla="*/ 387281 w 439875"/>
                <a:gd name="connsiteY1" fmla="*/ 23906 h 95625"/>
                <a:gd name="connsiteX2" fmla="*/ 342656 w 439875"/>
                <a:gd name="connsiteY2" fmla="*/ 68531 h 95625"/>
                <a:gd name="connsiteX3" fmla="*/ 298031 w 439875"/>
                <a:gd name="connsiteY3" fmla="*/ 23906 h 95625"/>
                <a:gd name="connsiteX4" fmla="*/ 298031 w 439875"/>
                <a:gd name="connsiteY4" fmla="*/ 4781 h 95625"/>
                <a:gd name="connsiteX5" fmla="*/ 145031 w 439875"/>
                <a:gd name="connsiteY5" fmla="*/ 4781 h 95625"/>
                <a:gd name="connsiteX6" fmla="*/ 145031 w 439875"/>
                <a:gd name="connsiteY6" fmla="*/ 23906 h 95625"/>
                <a:gd name="connsiteX7" fmla="*/ 100406 w 439875"/>
                <a:gd name="connsiteY7" fmla="*/ 68531 h 95625"/>
                <a:gd name="connsiteX8" fmla="*/ 55781 w 439875"/>
                <a:gd name="connsiteY8" fmla="*/ 23906 h 95625"/>
                <a:gd name="connsiteX9" fmla="*/ 55781 w 439875"/>
                <a:gd name="connsiteY9" fmla="*/ 4781 h 95625"/>
                <a:gd name="connsiteX10" fmla="*/ 4781 w 439875"/>
                <a:gd name="connsiteY10" fmla="*/ 4781 h 95625"/>
                <a:gd name="connsiteX11" fmla="*/ 4781 w 439875"/>
                <a:gd name="connsiteY11" fmla="*/ 94031 h 95625"/>
                <a:gd name="connsiteX12" fmla="*/ 438281 w 439875"/>
                <a:gd name="connsiteY12" fmla="*/ 94031 h 95625"/>
                <a:gd name="connsiteX13" fmla="*/ 438281 w 439875"/>
                <a:gd name="connsiteY13" fmla="*/ 4781 h 95625"/>
                <a:gd name="connsiteX14" fmla="*/ 387281 w 439875"/>
                <a:gd name="connsiteY14" fmla="*/ 4781 h 9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9875" h="95625">
                  <a:moveTo>
                    <a:pt x="387281" y="4781"/>
                  </a:moveTo>
                  <a:lnTo>
                    <a:pt x="387281" y="23906"/>
                  </a:lnTo>
                  <a:cubicBezTo>
                    <a:pt x="387281" y="48769"/>
                    <a:pt x="367519" y="68531"/>
                    <a:pt x="342656" y="68531"/>
                  </a:cubicBezTo>
                  <a:cubicBezTo>
                    <a:pt x="317794" y="68531"/>
                    <a:pt x="298031" y="48769"/>
                    <a:pt x="298031" y="23906"/>
                  </a:cubicBezTo>
                  <a:lnTo>
                    <a:pt x="298031" y="4781"/>
                  </a:lnTo>
                  <a:lnTo>
                    <a:pt x="145031" y="4781"/>
                  </a:lnTo>
                  <a:lnTo>
                    <a:pt x="145031" y="23906"/>
                  </a:lnTo>
                  <a:cubicBezTo>
                    <a:pt x="145031" y="48769"/>
                    <a:pt x="125269" y="68531"/>
                    <a:pt x="100406" y="68531"/>
                  </a:cubicBezTo>
                  <a:cubicBezTo>
                    <a:pt x="75544" y="68531"/>
                    <a:pt x="55781" y="48769"/>
                    <a:pt x="55781" y="23906"/>
                  </a:cubicBezTo>
                  <a:lnTo>
                    <a:pt x="55781" y="4781"/>
                  </a:lnTo>
                  <a:lnTo>
                    <a:pt x="4781" y="4781"/>
                  </a:lnTo>
                  <a:lnTo>
                    <a:pt x="4781" y="94031"/>
                  </a:lnTo>
                  <a:lnTo>
                    <a:pt x="438281" y="94031"/>
                  </a:lnTo>
                  <a:lnTo>
                    <a:pt x="438281" y="4781"/>
                  </a:lnTo>
                  <a:lnTo>
                    <a:pt x="387281" y="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6" name="手繪多邊形: 圖案 29">
              <a:extLst>
                <a:ext uri="{FF2B5EF4-FFF2-40B4-BE49-F238E27FC236}">
                  <a16:creationId xmlns:a16="http://schemas.microsoft.com/office/drawing/2014/main" id="{64A815D8-A8B3-46F1-9303-74D1EBCB0B60}"/>
                </a:ext>
              </a:extLst>
            </p:cNvPr>
            <p:cNvSpPr/>
            <p:nvPr/>
          </p:nvSpPr>
          <p:spPr>
            <a:xfrm>
              <a:off x="6927594" y="3263732"/>
              <a:ext cx="401625" cy="516375"/>
            </a:xfrm>
            <a:custGeom>
              <a:avLst/>
              <a:gdLst>
                <a:gd name="connsiteX0" fmla="*/ 43031 w 401625"/>
                <a:gd name="connsiteY0" fmla="*/ 43031 h 516375"/>
                <a:gd name="connsiteX1" fmla="*/ 361781 w 401625"/>
                <a:gd name="connsiteY1" fmla="*/ 43031 h 516375"/>
                <a:gd name="connsiteX2" fmla="*/ 361781 w 401625"/>
                <a:gd name="connsiteY2" fmla="*/ 476531 h 516375"/>
                <a:gd name="connsiteX3" fmla="*/ 43031 w 401625"/>
                <a:gd name="connsiteY3" fmla="*/ 476531 h 516375"/>
                <a:gd name="connsiteX4" fmla="*/ 43031 w 401625"/>
                <a:gd name="connsiteY4" fmla="*/ 43031 h 516375"/>
                <a:gd name="connsiteX5" fmla="*/ 4781 w 401625"/>
                <a:gd name="connsiteY5" fmla="*/ 514781 h 516375"/>
                <a:gd name="connsiteX6" fmla="*/ 400031 w 401625"/>
                <a:gd name="connsiteY6" fmla="*/ 514781 h 516375"/>
                <a:gd name="connsiteX7" fmla="*/ 400031 w 401625"/>
                <a:gd name="connsiteY7" fmla="*/ 4781 h 516375"/>
                <a:gd name="connsiteX8" fmla="*/ 4781 w 401625"/>
                <a:gd name="connsiteY8" fmla="*/ 4781 h 516375"/>
                <a:gd name="connsiteX9" fmla="*/ 4781 w 401625"/>
                <a:gd name="connsiteY9" fmla="*/ 514781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25" h="516375">
                  <a:moveTo>
                    <a:pt x="43031" y="43031"/>
                  </a:moveTo>
                  <a:lnTo>
                    <a:pt x="361781" y="43031"/>
                  </a:lnTo>
                  <a:lnTo>
                    <a:pt x="361781" y="476531"/>
                  </a:lnTo>
                  <a:lnTo>
                    <a:pt x="43031" y="476531"/>
                  </a:lnTo>
                  <a:lnTo>
                    <a:pt x="43031" y="43031"/>
                  </a:lnTo>
                  <a:close/>
                  <a:moveTo>
                    <a:pt x="4781" y="514781"/>
                  </a:moveTo>
                  <a:lnTo>
                    <a:pt x="400031" y="514781"/>
                  </a:lnTo>
                  <a:lnTo>
                    <a:pt x="400031" y="4781"/>
                  </a:lnTo>
                  <a:lnTo>
                    <a:pt x="4781" y="4781"/>
                  </a:lnTo>
                  <a:lnTo>
                    <a:pt x="4781" y="51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7" name="手繪多邊形: 圖案 30">
              <a:extLst>
                <a:ext uri="{FF2B5EF4-FFF2-40B4-BE49-F238E27FC236}">
                  <a16:creationId xmlns:a16="http://schemas.microsoft.com/office/drawing/2014/main" id="{565D65DF-F57D-44AC-89F6-7D7A44FB5B79}"/>
                </a:ext>
              </a:extLst>
            </p:cNvPr>
            <p:cNvSpPr/>
            <p:nvPr/>
          </p:nvSpPr>
          <p:spPr>
            <a:xfrm>
              <a:off x="7137969" y="3359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8" name="手繪多邊形: 圖案 31">
              <a:extLst>
                <a:ext uri="{FF2B5EF4-FFF2-40B4-BE49-F238E27FC236}">
                  <a16:creationId xmlns:a16="http://schemas.microsoft.com/office/drawing/2014/main" id="{AE4EBDB8-CE8F-4B44-B3CB-E1B610838CAA}"/>
                </a:ext>
              </a:extLst>
            </p:cNvPr>
            <p:cNvSpPr/>
            <p:nvPr/>
          </p:nvSpPr>
          <p:spPr>
            <a:xfrm>
              <a:off x="7137969" y="3461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39" name="手繪多邊形: 圖案 32">
              <a:extLst>
                <a:ext uri="{FF2B5EF4-FFF2-40B4-BE49-F238E27FC236}">
                  <a16:creationId xmlns:a16="http://schemas.microsoft.com/office/drawing/2014/main" id="{57E4682B-7294-4D36-8091-F6779CA162F5}"/>
                </a:ext>
              </a:extLst>
            </p:cNvPr>
            <p:cNvSpPr/>
            <p:nvPr/>
          </p:nvSpPr>
          <p:spPr>
            <a:xfrm>
              <a:off x="7137969" y="3665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0" name="手繪多邊形: 圖案 33">
              <a:extLst>
                <a:ext uri="{FF2B5EF4-FFF2-40B4-BE49-F238E27FC236}">
                  <a16:creationId xmlns:a16="http://schemas.microsoft.com/office/drawing/2014/main" id="{1C3CF452-A781-4914-AD17-9AFCD450F292}"/>
                </a:ext>
              </a:extLst>
            </p:cNvPr>
            <p:cNvSpPr/>
            <p:nvPr/>
          </p:nvSpPr>
          <p:spPr>
            <a:xfrm>
              <a:off x="7137969" y="3563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1" name="手繪多邊形: 圖案 34">
              <a:extLst>
                <a:ext uri="{FF2B5EF4-FFF2-40B4-BE49-F238E27FC236}">
                  <a16:creationId xmlns:a16="http://schemas.microsoft.com/office/drawing/2014/main" id="{74660F63-E682-4783-A8CB-573ADCAADCD3}"/>
                </a:ext>
              </a:extLst>
            </p:cNvPr>
            <p:cNvSpPr/>
            <p:nvPr/>
          </p:nvSpPr>
          <p:spPr>
            <a:xfrm>
              <a:off x="7004094" y="3327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2" name="手繪多邊形: 圖案 35">
              <a:extLst>
                <a:ext uri="{FF2B5EF4-FFF2-40B4-BE49-F238E27FC236}">
                  <a16:creationId xmlns:a16="http://schemas.microsoft.com/office/drawing/2014/main" id="{75BE6876-303E-4CB0-8FD7-18AACEEED97F}"/>
                </a:ext>
              </a:extLst>
            </p:cNvPr>
            <p:cNvSpPr/>
            <p:nvPr/>
          </p:nvSpPr>
          <p:spPr>
            <a:xfrm>
              <a:off x="7004094" y="3429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3" name="手繪多邊形: 圖案 36">
              <a:extLst>
                <a:ext uri="{FF2B5EF4-FFF2-40B4-BE49-F238E27FC236}">
                  <a16:creationId xmlns:a16="http://schemas.microsoft.com/office/drawing/2014/main" id="{A8EE3FDD-0CA1-433F-A7BC-952EE581A256}"/>
                </a:ext>
              </a:extLst>
            </p:cNvPr>
            <p:cNvSpPr/>
            <p:nvPr/>
          </p:nvSpPr>
          <p:spPr>
            <a:xfrm>
              <a:off x="7004094" y="3531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4" name="手繪多邊形: 圖案 37">
              <a:extLst>
                <a:ext uri="{FF2B5EF4-FFF2-40B4-BE49-F238E27FC236}">
                  <a16:creationId xmlns:a16="http://schemas.microsoft.com/office/drawing/2014/main" id="{6BE57355-FEE1-4438-8274-602FCFF52F15}"/>
                </a:ext>
              </a:extLst>
            </p:cNvPr>
            <p:cNvSpPr/>
            <p:nvPr/>
          </p:nvSpPr>
          <p:spPr>
            <a:xfrm>
              <a:off x="7004094" y="3632207"/>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5" name="手繪多邊形: 圖案 38">
              <a:extLst>
                <a:ext uri="{FF2B5EF4-FFF2-40B4-BE49-F238E27FC236}">
                  <a16:creationId xmlns:a16="http://schemas.microsoft.com/office/drawing/2014/main" id="{66A53F78-67B3-4789-9E9E-0C5FF865D80E}"/>
                </a:ext>
              </a:extLst>
            </p:cNvPr>
            <p:cNvSpPr/>
            <p:nvPr/>
          </p:nvSpPr>
          <p:spPr>
            <a:xfrm>
              <a:off x="5242060" y="4226950"/>
              <a:ext cx="439875" cy="439875"/>
            </a:xfrm>
            <a:custGeom>
              <a:avLst/>
              <a:gdLst>
                <a:gd name="connsiteX0" fmla="*/ 398438 w 439875"/>
                <a:gd name="connsiteY0" fmla="*/ 385688 h 439875"/>
                <a:gd name="connsiteX1" fmla="*/ 385688 w 439875"/>
                <a:gd name="connsiteY1" fmla="*/ 398438 h 439875"/>
                <a:gd name="connsiteX2" fmla="*/ 372938 w 439875"/>
                <a:gd name="connsiteY2" fmla="*/ 385688 h 439875"/>
                <a:gd name="connsiteX3" fmla="*/ 372938 w 439875"/>
                <a:gd name="connsiteY3" fmla="*/ 79688 h 439875"/>
                <a:gd name="connsiteX4" fmla="*/ 398438 w 439875"/>
                <a:gd name="connsiteY4" fmla="*/ 79688 h 439875"/>
                <a:gd name="connsiteX5" fmla="*/ 398438 w 439875"/>
                <a:gd name="connsiteY5" fmla="*/ 385688 h 439875"/>
                <a:gd name="connsiteX6" fmla="*/ 54188 w 439875"/>
                <a:gd name="connsiteY6" fmla="*/ 398438 h 439875"/>
                <a:gd name="connsiteX7" fmla="*/ 41438 w 439875"/>
                <a:gd name="connsiteY7" fmla="*/ 385688 h 439875"/>
                <a:gd name="connsiteX8" fmla="*/ 41438 w 439875"/>
                <a:gd name="connsiteY8" fmla="*/ 41438 h 439875"/>
                <a:gd name="connsiteX9" fmla="*/ 334688 w 439875"/>
                <a:gd name="connsiteY9" fmla="*/ 41438 h 439875"/>
                <a:gd name="connsiteX10" fmla="*/ 334688 w 439875"/>
                <a:gd name="connsiteY10" fmla="*/ 385688 h 439875"/>
                <a:gd name="connsiteX11" fmla="*/ 336600 w 439875"/>
                <a:gd name="connsiteY11" fmla="*/ 398438 h 439875"/>
                <a:gd name="connsiteX12" fmla="*/ 54188 w 439875"/>
                <a:gd name="connsiteY12" fmla="*/ 398438 h 439875"/>
                <a:gd name="connsiteX13" fmla="*/ 372938 w 439875"/>
                <a:gd name="connsiteY13" fmla="*/ 41438 h 439875"/>
                <a:gd name="connsiteX14" fmla="*/ 372938 w 439875"/>
                <a:gd name="connsiteY14" fmla="*/ 3188 h 439875"/>
                <a:gd name="connsiteX15" fmla="*/ 3188 w 439875"/>
                <a:gd name="connsiteY15" fmla="*/ 3188 h 439875"/>
                <a:gd name="connsiteX16" fmla="*/ 3188 w 439875"/>
                <a:gd name="connsiteY16" fmla="*/ 385688 h 439875"/>
                <a:gd name="connsiteX17" fmla="*/ 54188 w 439875"/>
                <a:gd name="connsiteY17" fmla="*/ 436688 h 439875"/>
                <a:gd name="connsiteX18" fmla="*/ 385688 w 439875"/>
                <a:gd name="connsiteY18" fmla="*/ 436688 h 439875"/>
                <a:gd name="connsiteX19" fmla="*/ 436688 w 439875"/>
                <a:gd name="connsiteY19" fmla="*/ 385688 h 439875"/>
                <a:gd name="connsiteX20" fmla="*/ 436688 w 439875"/>
                <a:gd name="connsiteY20" fmla="*/ 41438 h 439875"/>
                <a:gd name="connsiteX21" fmla="*/ 372938 w 439875"/>
                <a:gd name="connsiteY21" fmla="*/ 41438 h 43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9875" h="439875">
                  <a:moveTo>
                    <a:pt x="398438" y="385688"/>
                  </a:moveTo>
                  <a:cubicBezTo>
                    <a:pt x="398438" y="392700"/>
                    <a:pt x="392700" y="398438"/>
                    <a:pt x="385688" y="398438"/>
                  </a:cubicBezTo>
                  <a:cubicBezTo>
                    <a:pt x="378675" y="398438"/>
                    <a:pt x="372938" y="392700"/>
                    <a:pt x="372938" y="385688"/>
                  </a:cubicBezTo>
                  <a:lnTo>
                    <a:pt x="372938" y="79688"/>
                  </a:lnTo>
                  <a:lnTo>
                    <a:pt x="398438" y="79688"/>
                  </a:lnTo>
                  <a:lnTo>
                    <a:pt x="398438" y="385688"/>
                  </a:lnTo>
                  <a:close/>
                  <a:moveTo>
                    <a:pt x="54188" y="398438"/>
                  </a:moveTo>
                  <a:cubicBezTo>
                    <a:pt x="47175" y="398438"/>
                    <a:pt x="41438" y="392700"/>
                    <a:pt x="41438" y="385688"/>
                  </a:cubicBezTo>
                  <a:lnTo>
                    <a:pt x="41438" y="41438"/>
                  </a:lnTo>
                  <a:lnTo>
                    <a:pt x="334688" y="41438"/>
                  </a:lnTo>
                  <a:lnTo>
                    <a:pt x="334688" y="385688"/>
                  </a:lnTo>
                  <a:cubicBezTo>
                    <a:pt x="334688" y="390150"/>
                    <a:pt x="335325" y="394613"/>
                    <a:pt x="336600" y="398438"/>
                  </a:cubicBezTo>
                  <a:lnTo>
                    <a:pt x="54188" y="398438"/>
                  </a:lnTo>
                  <a:close/>
                  <a:moveTo>
                    <a:pt x="372938" y="41438"/>
                  </a:moveTo>
                  <a:lnTo>
                    <a:pt x="372938" y="3188"/>
                  </a:lnTo>
                  <a:lnTo>
                    <a:pt x="3188" y="3188"/>
                  </a:lnTo>
                  <a:lnTo>
                    <a:pt x="3188" y="385688"/>
                  </a:lnTo>
                  <a:cubicBezTo>
                    <a:pt x="3188" y="413738"/>
                    <a:pt x="26138" y="436688"/>
                    <a:pt x="54188" y="436688"/>
                  </a:cubicBezTo>
                  <a:lnTo>
                    <a:pt x="385688" y="436688"/>
                  </a:lnTo>
                  <a:cubicBezTo>
                    <a:pt x="413738" y="436688"/>
                    <a:pt x="436688" y="413738"/>
                    <a:pt x="436688" y="385688"/>
                  </a:cubicBezTo>
                  <a:lnTo>
                    <a:pt x="436688" y="41438"/>
                  </a:lnTo>
                  <a:lnTo>
                    <a:pt x="372938" y="4143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6" name="手繪多邊形: 圖案 39">
              <a:extLst>
                <a:ext uri="{FF2B5EF4-FFF2-40B4-BE49-F238E27FC236}">
                  <a16:creationId xmlns:a16="http://schemas.microsoft.com/office/drawing/2014/main" id="{4CE8A74C-7A43-4FE6-A7E0-B0B7DBB9968D}"/>
                </a:ext>
              </a:extLst>
            </p:cNvPr>
            <p:cNvSpPr/>
            <p:nvPr/>
          </p:nvSpPr>
          <p:spPr>
            <a:xfrm>
              <a:off x="5305810" y="4303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7" name="手繪多邊形: 圖案 40">
              <a:extLst>
                <a:ext uri="{FF2B5EF4-FFF2-40B4-BE49-F238E27FC236}">
                  <a16:creationId xmlns:a16="http://schemas.microsoft.com/office/drawing/2014/main" id="{105AE5C5-D0B1-4D85-9403-3F03266E4E0F}"/>
                </a:ext>
              </a:extLst>
            </p:cNvPr>
            <p:cNvSpPr/>
            <p:nvPr/>
          </p:nvSpPr>
          <p:spPr>
            <a:xfrm>
              <a:off x="5439685" y="4354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8" name="手繪多邊形: 圖案 41">
              <a:extLst>
                <a:ext uri="{FF2B5EF4-FFF2-40B4-BE49-F238E27FC236}">
                  <a16:creationId xmlns:a16="http://schemas.microsoft.com/office/drawing/2014/main" id="{A87585DC-18DF-4F8F-8146-8AE7CB140D9E}"/>
                </a:ext>
              </a:extLst>
            </p:cNvPr>
            <p:cNvSpPr/>
            <p:nvPr/>
          </p:nvSpPr>
          <p:spPr>
            <a:xfrm>
              <a:off x="5439685" y="4405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49" name="手繪多邊形: 圖案 42">
              <a:extLst>
                <a:ext uri="{FF2B5EF4-FFF2-40B4-BE49-F238E27FC236}">
                  <a16:creationId xmlns:a16="http://schemas.microsoft.com/office/drawing/2014/main" id="{0276DC33-3D0C-4DDC-A17D-17B98863FE14}"/>
                </a:ext>
              </a:extLst>
            </p:cNvPr>
            <p:cNvSpPr/>
            <p:nvPr/>
          </p:nvSpPr>
          <p:spPr>
            <a:xfrm>
              <a:off x="5305810" y="4354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0" name="手繪多邊形: 圖案 43">
              <a:extLst>
                <a:ext uri="{FF2B5EF4-FFF2-40B4-BE49-F238E27FC236}">
                  <a16:creationId xmlns:a16="http://schemas.microsoft.com/office/drawing/2014/main" id="{B7CE9834-A112-4836-ADA9-A4244E9F32C2}"/>
                </a:ext>
              </a:extLst>
            </p:cNvPr>
            <p:cNvSpPr/>
            <p:nvPr/>
          </p:nvSpPr>
          <p:spPr>
            <a:xfrm>
              <a:off x="5305810" y="4456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1" name="手繪多邊形: 圖案 44">
              <a:extLst>
                <a:ext uri="{FF2B5EF4-FFF2-40B4-BE49-F238E27FC236}">
                  <a16:creationId xmlns:a16="http://schemas.microsoft.com/office/drawing/2014/main" id="{06FF473B-980D-4389-8D04-275207ABE465}"/>
                </a:ext>
              </a:extLst>
            </p:cNvPr>
            <p:cNvSpPr/>
            <p:nvPr/>
          </p:nvSpPr>
          <p:spPr>
            <a:xfrm>
              <a:off x="5439685" y="4507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2" name="手繪多邊形: 圖案 45">
              <a:extLst>
                <a:ext uri="{FF2B5EF4-FFF2-40B4-BE49-F238E27FC236}">
                  <a16:creationId xmlns:a16="http://schemas.microsoft.com/office/drawing/2014/main" id="{0EB24411-BE77-4060-BC50-AD601AA0A6BA}"/>
                </a:ext>
              </a:extLst>
            </p:cNvPr>
            <p:cNvSpPr/>
            <p:nvPr/>
          </p:nvSpPr>
          <p:spPr>
            <a:xfrm>
              <a:off x="5305810" y="4507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3" name="手繪多邊形: 圖案 46">
              <a:extLst>
                <a:ext uri="{FF2B5EF4-FFF2-40B4-BE49-F238E27FC236}">
                  <a16:creationId xmlns:a16="http://schemas.microsoft.com/office/drawing/2014/main" id="{1AF701A1-854C-4CC6-B82C-6EFECD332766}"/>
                </a:ext>
              </a:extLst>
            </p:cNvPr>
            <p:cNvSpPr/>
            <p:nvPr/>
          </p:nvSpPr>
          <p:spPr>
            <a:xfrm>
              <a:off x="5305810" y="4558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4" name="手繪多邊形: 圖案 47">
              <a:extLst>
                <a:ext uri="{FF2B5EF4-FFF2-40B4-BE49-F238E27FC236}">
                  <a16:creationId xmlns:a16="http://schemas.microsoft.com/office/drawing/2014/main" id="{85A48071-740C-44F7-8284-717931AF151A}"/>
                </a:ext>
              </a:extLst>
            </p:cNvPr>
            <p:cNvSpPr/>
            <p:nvPr/>
          </p:nvSpPr>
          <p:spPr>
            <a:xfrm>
              <a:off x="6427452" y="2195151"/>
              <a:ext cx="516375" cy="427125"/>
            </a:xfrm>
            <a:custGeom>
              <a:avLst/>
              <a:gdLst>
                <a:gd name="connsiteX0" fmla="*/ 258188 w 516375"/>
                <a:gd name="connsiteY0" fmla="*/ 372938 h 427125"/>
                <a:gd name="connsiteX1" fmla="*/ 143438 w 516375"/>
                <a:gd name="connsiteY1" fmla="*/ 258188 h 427125"/>
                <a:gd name="connsiteX2" fmla="*/ 258188 w 516375"/>
                <a:gd name="connsiteY2" fmla="*/ 143438 h 427125"/>
                <a:gd name="connsiteX3" fmla="*/ 372938 w 516375"/>
                <a:gd name="connsiteY3" fmla="*/ 258188 h 427125"/>
                <a:gd name="connsiteX4" fmla="*/ 258188 w 516375"/>
                <a:gd name="connsiteY4" fmla="*/ 372938 h 427125"/>
                <a:gd name="connsiteX5" fmla="*/ 130688 w 516375"/>
                <a:gd name="connsiteY5" fmla="*/ 168938 h 427125"/>
                <a:gd name="connsiteX6" fmla="*/ 54188 w 516375"/>
                <a:gd name="connsiteY6" fmla="*/ 168938 h 427125"/>
                <a:gd name="connsiteX7" fmla="*/ 54188 w 516375"/>
                <a:gd name="connsiteY7" fmla="*/ 117938 h 427125"/>
                <a:gd name="connsiteX8" fmla="*/ 130688 w 516375"/>
                <a:gd name="connsiteY8" fmla="*/ 117938 h 427125"/>
                <a:gd name="connsiteX9" fmla="*/ 130688 w 516375"/>
                <a:gd name="connsiteY9" fmla="*/ 168938 h 427125"/>
                <a:gd name="connsiteX10" fmla="*/ 487688 w 516375"/>
                <a:gd name="connsiteY10" fmla="*/ 66938 h 427125"/>
                <a:gd name="connsiteX11" fmla="*/ 360188 w 516375"/>
                <a:gd name="connsiteY11" fmla="*/ 66938 h 427125"/>
                <a:gd name="connsiteX12" fmla="*/ 321938 w 516375"/>
                <a:gd name="connsiteY12" fmla="*/ 3188 h 427125"/>
                <a:gd name="connsiteX13" fmla="*/ 194438 w 516375"/>
                <a:gd name="connsiteY13" fmla="*/ 3188 h 427125"/>
                <a:gd name="connsiteX14" fmla="*/ 156188 w 516375"/>
                <a:gd name="connsiteY14" fmla="*/ 66938 h 427125"/>
                <a:gd name="connsiteX15" fmla="*/ 28688 w 516375"/>
                <a:gd name="connsiteY15" fmla="*/ 66938 h 427125"/>
                <a:gd name="connsiteX16" fmla="*/ 3188 w 516375"/>
                <a:gd name="connsiteY16" fmla="*/ 92438 h 427125"/>
                <a:gd name="connsiteX17" fmla="*/ 3188 w 516375"/>
                <a:gd name="connsiteY17" fmla="*/ 398438 h 427125"/>
                <a:gd name="connsiteX18" fmla="*/ 28688 w 516375"/>
                <a:gd name="connsiteY18" fmla="*/ 423938 h 427125"/>
                <a:gd name="connsiteX19" fmla="*/ 487688 w 516375"/>
                <a:gd name="connsiteY19" fmla="*/ 423938 h 427125"/>
                <a:gd name="connsiteX20" fmla="*/ 513188 w 516375"/>
                <a:gd name="connsiteY20" fmla="*/ 398438 h 427125"/>
                <a:gd name="connsiteX21" fmla="*/ 513188 w 516375"/>
                <a:gd name="connsiteY21" fmla="*/ 92438 h 427125"/>
                <a:gd name="connsiteX22" fmla="*/ 487688 w 516375"/>
                <a:gd name="connsiteY22" fmla="*/ 66938 h 42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16375" h="427125">
                  <a:moveTo>
                    <a:pt x="258188" y="372938"/>
                  </a:moveTo>
                  <a:cubicBezTo>
                    <a:pt x="194438" y="372938"/>
                    <a:pt x="143438" y="321938"/>
                    <a:pt x="143438" y="258188"/>
                  </a:cubicBezTo>
                  <a:cubicBezTo>
                    <a:pt x="143438" y="194438"/>
                    <a:pt x="194438" y="143438"/>
                    <a:pt x="258188" y="143438"/>
                  </a:cubicBezTo>
                  <a:cubicBezTo>
                    <a:pt x="321938" y="143438"/>
                    <a:pt x="372938" y="194438"/>
                    <a:pt x="372938" y="258188"/>
                  </a:cubicBezTo>
                  <a:cubicBezTo>
                    <a:pt x="372938" y="321938"/>
                    <a:pt x="321938" y="372938"/>
                    <a:pt x="258188" y="372938"/>
                  </a:cubicBezTo>
                  <a:close/>
                  <a:moveTo>
                    <a:pt x="130688" y="168938"/>
                  </a:moveTo>
                  <a:lnTo>
                    <a:pt x="54188" y="168938"/>
                  </a:lnTo>
                  <a:lnTo>
                    <a:pt x="54188" y="117938"/>
                  </a:lnTo>
                  <a:lnTo>
                    <a:pt x="130688" y="117938"/>
                  </a:lnTo>
                  <a:lnTo>
                    <a:pt x="130688" y="168938"/>
                  </a:lnTo>
                  <a:close/>
                  <a:moveTo>
                    <a:pt x="487688" y="66938"/>
                  </a:moveTo>
                  <a:lnTo>
                    <a:pt x="360188" y="66938"/>
                  </a:lnTo>
                  <a:lnTo>
                    <a:pt x="321938" y="3188"/>
                  </a:lnTo>
                  <a:lnTo>
                    <a:pt x="194438" y="3188"/>
                  </a:lnTo>
                  <a:lnTo>
                    <a:pt x="156188" y="66938"/>
                  </a:lnTo>
                  <a:lnTo>
                    <a:pt x="28688" y="66938"/>
                  </a:lnTo>
                  <a:cubicBezTo>
                    <a:pt x="14663" y="66938"/>
                    <a:pt x="3188" y="78412"/>
                    <a:pt x="3188" y="92438"/>
                  </a:cubicBezTo>
                  <a:lnTo>
                    <a:pt x="3188" y="398438"/>
                  </a:lnTo>
                  <a:cubicBezTo>
                    <a:pt x="3188" y="412462"/>
                    <a:pt x="14663" y="423938"/>
                    <a:pt x="28688" y="423938"/>
                  </a:cubicBezTo>
                  <a:lnTo>
                    <a:pt x="487688" y="423938"/>
                  </a:lnTo>
                  <a:cubicBezTo>
                    <a:pt x="501712" y="423938"/>
                    <a:pt x="513188" y="412462"/>
                    <a:pt x="513188" y="398438"/>
                  </a:cubicBezTo>
                  <a:lnTo>
                    <a:pt x="513188" y="92438"/>
                  </a:lnTo>
                  <a:cubicBezTo>
                    <a:pt x="513188" y="78412"/>
                    <a:pt x="501712" y="66938"/>
                    <a:pt x="487688" y="6693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55" name="手繪多邊形: 圖案 48">
              <a:extLst>
                <a:ext uri="{FF2B5EF4-FFF2-40B4-BE49-F238E27FC236}">
                  <a16:creationId xmlns:a16="http://schemas.microsoft.com/office/drawing/2014/main" id="{457CB565-EC43-43CE-8E51-39A4883354C2}"/>
                </a:ext>
              </a:extLst>
            </p:cNvPr>
            <p:cNvSpPr/>
            <p:nvPr/>
          </p:nvSpPr>
          <p:spPr>
            <a:xfrm>
              <a:off x="6593202" y="2360901"/>
              <a:ext cx="184875" cy="184875"/>
            </a:xfrm>
            <a:custGeom>
              <a:avLst/>
              <a:gdLst>
                <a:gd name="connsiteX0" fmla="*/ 92438 w 184875"/>
                <a:gd name="connsiteY0" fmla="*/ 28688 h 184875"/>
                <a:gd name="connsiteX1" fmla="*/ 28688 w 184875"/>
                <a:gd name="connsiteY1" fmla="*/ 92438 h 184875"/>
                <a:gd name="connsiteX2" fmla="*/ 92438 w 184875"/>
                <a:gd name="connsiteY2" fmla="*/ 156188 h 184875"/>
                <a:gd name="connsiteX3" fmla="*/ 156188 w 184875"/>
                <a:gd name="connsiteY3" fmla="*/ 92438 h 184875"/>
                <a:gd name="connsiteX4" fmla="*/ 92438 w 184875"/>
                <a:gd name="connsiteY4" fmla="*/ 28688 h 184875"/>
                <a:gd name="connsiteX5" fmla="*/ 92438 w 184875"/>
                <a:gd name="connsiteY5" fmla="*/ 181688 h 184875"/>
                <a:gd name="connsiteX6" fmla="*/ 3188 w 184875"/>
                <a:gd name="connsiteY6" fmla="*/ 92438 h 184875"/>
                <a:gd name="connsiteX7" fmla="*/ 92438 w 184875"/>
                <a:gd name="connsiteY7" fmla="*/ 3188 h 184875"/>
                <a:gd name="connsiteX8" fmla="*/ 181688 w 184875"/>
                <a:gd name="connsiteY8" fmla="*/ 92438 h 184875"/>
                <a:gd name="connsiteX9" fmla="*/ 92438 w 184875"/>
                <a:gd name="connsiteY9" fmla="*/ 181688 h 18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875" h="184875">
                  <a:moveTo>
                    <a:pt x="92438" y="28688"/>
                  </a:moveTo>
                  <a:cubicBezTo>
                    <a:pt x="56738" y="28688"/>
                    <a:pt x="28688" y="56738"/>
                    <a:pt x="28688" y="92438"/>
                  </a:cubicBezTo>
                  <a:cubicBezTo>
                    <a:pt x="28688" y="128137"/>
                    <a:pt x="56738" y="156188"/>
                    <a:pt x="92438" y="156188"/>
                  </a:cubicBezTo>
                  <a:cubicBezTo>
                    <a:pt x="128137" y="156188"/>
                    <a:pt x="156188" y="128137"/>
                    <a:pt x="156188" y="92438"/>
                  </a:cubicBezTo>
                  <a:cubicBezTo>
                    <a:pt x="156188" y="56738"/>
                    <a:pt x="128137" y="28688"/>
                    <a:pt x="92438" y="28688"/>
                  </a:cubicBezTo>
                  <a:close/>
                  <a:moveTo>
                    <a:pt x="92438" y="181688"/>
                  </a:moveTo>
                  <a:cubicBezTo>
                    <a:pt x="42713" y="181688"/>
                    <a:pt x="3188" y="142163"/>
                    <a:pt x="3188" y="92438"/>
                  </a:cubicBezTo>
                  <a:cubicBezTo>
                    <a:pt x="3188" y="42713"/>
                    <a:pt x="42713" y="3188"/>
                    <a:pt x="92438" y="3188"/>
                  </a:cubicBezTo>
                  <a:cubicBezTo>
                    <a:pt x="142163" y="3188"/>
                    <a:pt x="181688" y="42713"/>
                    <a:pt x="181688" y="92438"/>
                  </a:cubicBezTo>
                  <a:cubicBezTo>
                    <a:pt x="181688" y="142163"/>
                    <a:pt x="142163" y="181688"/>
                    <a:pt x="92438" y="18168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0937 -3.7037E-6 L -0.3809 0.38727 " pathEditMode="relative" rAng="0" ptsTypes="AA">
                                      <p:cBhvr>
                                        <p:cTn id="6" dur="2000" fill="hold"/>
                                        <p:tgtEl>
                                          <p:spTgt spid="8"/>
                                        </p:tgtEl>
                                        <p:attrNameLst>
                                          <p:attrName>ppt_x</p:attrName>
                                          <p:attrName>ppt_y</p:attrName>
                                        </p:attrNameLst>
                                      </p:cBhvr>
                                      <p:rCtr x="-18576" y="19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rot="10800000">
            <a:off x="0" y="0"/>
            <a:ext cx="9144000" cy="6907386"/>
          </a:xfrm>
          <a:prstGeom prst="rect">
            <a:avLst/>
          </a:prstGeom>
          <a:noFill/>
        </p:spPr>
      </p:pic>
      <p:graphicFrame>
        <p:nvGraphicFramePr>
          <p:cNvPr id="6" name="內容版面配置區 5"/>
          <p:cNvGraphicFramePr>
            <a:graphicFrameLocks noGrp="1"/>
          </p:cNvGraphicFramePr>
          <p:nvPr>
            <p:ph idx="1"/>
            <p:extLst>
              <p:ext uri="{D42A27DB-BD31-4B8C-83A1-F6EECF244321}">
                <p14:modId xmlns:p14="http://schemas.microsoft.com/office/powerpoint/2010/main" val="2450731284"/>
              </p:ext>
            </p:extLst>
          </p:nvPr>
        </p:nvGraphicFramePr>
        <p:xfrm>
          <a:off x="0" y="1883965"/>
          <a:ext cx="9144000" cy="4569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標題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貳</a:t>
            </a:r>
            <a:r>
              <a:rPr lang="en-US" altLang="zh-TW"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.CEDAW</a:t>
            </a:r>
            <a:r>
              <a:rPr lang="zh-TW" altLang="en-US"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常設訓練</a:t>
            </a:r>
            <a:endParaRPr lang="zh-TW" altLang="en-US" sz="40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endParaRPr>
          </a:p>
        </p:txBody>
      </p:sp>
    </p:spTree>
    <p:extLst>
      <p:ext uri="{BB962C8B-B14F-4D97-AF65-F5344CB8AC3E}">
        <p14:creationId xmlns:p14="http://schemas.microsoft.com/office/powerpoint/2010/main" val="42792420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(page1)</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525698" y="1206500"/>
            <a:ext cx="6000792" cy="4191917"/>
          </a:xfrm>
        </p:spPr>
        <p:txBody>
          <a:bodyPr wrap="square">
            <a:spAutoFit/>
          </a:bodyPr>
          <a:lstStyle/>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老張是某主管機關政風機構主任，已經任職</a:t>
            </a:r>
            <a:r>
              <a:rPr lang="en-US" altLang="zh-TW" sz="1800" dirty="0" smtClean="0">
                <a:latin typeface="微軟正黑體" pitchFamily="34" charset="-120"/>
                <a:ea typeface="微軟正黑體" pitchFamily="34" charset="-120"/>
              </a:rPr>
              <a:t>3</a:t>
            </a:r>
            <a:r>
              <a:rPr lang="zh-TW" altLang="en-US" sz="1800" dirty="0" smtClean="0">
                <a:latin typeface="微軟正黑體" pitchFamily="34" charset="-120"/>
                <a:ea typeface="微軟正黑體" pitchFamily="34" charset="-120"/>
              </a:rPr>
              <a:t>年餘，深知主管機關政風機構及其所屬政風機構在組成考績委員會時，準用「考績委員會組織規程」的規定，委員至少</a:t>
            </a:r>
            <a:r>
              <a:rPr lang="en-US" altLang="zh-TW" sz="1800" dirty="0" smtClean="0">
                <a:latin typeface="微軟正黑體" pitchFamily="34" charset="-120"/>
                <a:ea typeface="微軟正黑體" pitchFamily="34" charset="-120"/>
              </a:rPr>
              <a:t>5</a:t>
            </a:r>
            <a:r>
              <a:rPr lang="zh-TW" altLang="en-US" sz="1800" dirty="0" smtClean="0">
                <a:latin typeface="微軟正黑體" pitchFamily="34" charset="-120"/>
                <a:ea typeface="微軟正黑體" pitchFamily="34" charset="-120"/>
              </a:rPr>
              <a:t>人，其中</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人應由受考人票選產生。而除了票選出的委員外，其餘委員皆由老張指定人員擔任，但他每年都為此感到相當煩惱。</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「包含所屬政風同仁在內，人數總共</a:t>
            </a:r>
            <a:r>
              <a:rPr lang="en-US" altLang="zh-TW" sz="1800" dirty="0" smtClean="0">
                <a:latin typeface="微軟正黑體" pitchFamily="34" charset="-120"/>
                <a:ea typeface="微軟正黑體" pitchFamily="34" charset="-120"/>
              </a:rPr>
              <a:t>15</a:t>
            </a:r>
            <a:r>
              <a:rPr lang="zh-TW" altLang="en-US" sz="1800" dirty="0" smtClean="0">
                <a:latin typeface="微軟正黑體" pitchFamily="34" charset="-120"/>
                <a:ea typeface="微軟正黑體" pitchFamily="34" charset="-120"/>
              </a:rPr>
              <a:t>人，女生只有區區</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人，比例還是這麼懸殊！不過今年考績委員會的組成倒是能符合規定了。」老張忍不住發起牢騷，引起剛新進同仁小敏的注意：「主任，組成考績委員會和性別有什麼關係呀？」</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p:txBody>
      </p:sp>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29</a:t>
            </a:r>
            <a:endParaRPr lang="zh-TW" altLang="en-US" dirty="0"/>
          </a:p>
        </p:txBody>
      </p:sp>
      <p:grpSp>
        <p:nvGrpSpPr>
          <p:cNvPr id="2" name="群組 1"/>
          <p:cNvGrpSpPr/>
          <p:nvPr/>
        </p:nvGrpSpPr>
        <p:grpSpPr>
          <a:xfrm>
            <a:off x="-1548680" y="4287736"/>
            <a:ext cx="6912768" cy="2570264"/>
            <a:chOff x="-1548680" y="4287736"/>
            <a:chExt cx="6912768" cy="2570264"/>
          </a:xfrm>
        </p:grpSpPr>
        <p:sp>
          <p:nvSpPr>
            <p:cNvPr id="8"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0" name="文字方塊 9"/>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1"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a:t>
            </a:r>
            <a:r>
              <a:rPr lang="en-US" altLang="zh-TW" sz="2000" b="1" dirty="0" smtClean="0">
                <a:solidFill>
                  <a:schemeClr val="accent4">
                    <a:lumMod val="50000"/>
                  </a:schemeClr>
                </a:solidFill>
                <a:latin typeface="微軟正黑體" pitchFamily="34" charset="-120"/>
                <a:ea typeface="微軟正黑體" pitchFamily="34" charset="-120"/>
              </a:rPr>
              <a:t>page2)</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525698" y="1206500"/>
            <a:ext cx="6000792" cy="3028521"/>
          </a:xfrm>
        </p:spPr>
        <p:txBody>
          <a:bodyPr wrap="square">
            <a:spAutoFit/>
          </a:bodyPr>
          <a:lstStyle/>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於是老張解釋道：「小敏，為了保障性別平等，考績委員會的委員任一性別比例不得低於三分之一哦！例如５名委員中，男女性都應該至少有２人，而且依照法規，還要有２人是票選產生</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」小敏忽然懂了：「主任，所以如果被票選到的</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人都是男生，那您就必定得勾選僅有的</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名女生當委員囉！」</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老張接著說：「沒錯！而且其中一位就是妳啊！快去認真瞭解相關規定，靠妳囉！」</a:t>
            </a:r>
            <a:endParaRPr lang="en-US" altLang="zh-TW" sz="1800" dirty="0" smtClean="0">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30</a:t>
            </a:r>
            <a:endParaRPr lang="zh-TW" altLang="en-US" dirty="0"/>
          </a:p>
        </p:txBody>
      </p:sp>
      <p:grpSp>
        <p:nvGrpSpPr>
          <p:cNvPr id="10" name="群組 9"/>
          <p:cNvGrpSpPr/>
          <p:nvPr/>
        </p:nvGrpSpPr>
        <p:grpSpPr>
          <a:xfrm>
            <a:off x="-1548680" y="4287736"/>
            <a:ext cx="6912768" cy="2570264"/>
            <a:chOff x="-1548680" y="4287736"/>
            <a:chExt cx="6912768" cy="2570264"/>
          </a:xfrm>
        </p:grpSpPr>
        <p:sp>
          <p:nvSpPr>
            <p:cNvPr id="11"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3" name="文字方塊 12"/>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4"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爭點</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895588" y="1600200"/>
            <a:ext cx="4772756" cy="1512722"/>
          </a:xfrm>
        </p:spPr>
        <p:txBody>
          <a:bodyPr wrap="square">
            <a:spAutoFit/>
          </a:bodyPr>
          <a:lstStyle/>
          <a:p>
            <a:pPr marL="0">
              <a:lnSpc>
                <a:spcPts val="3500"/>
              </a:lnSpc>
              <a:buNone/>
            </a:pPr>
            <a:r>
              <a:rPr lang="zh-TW" altLang="en-US" sz="2400" b="1" dirty="0" smtClean="0">
                <a:solidFill>
                  <a:schemeClr val="accent2">
                    <a:lumMod val="75000"/>
                  </a:schemeClr>
                </a:solidFill>
                <a:latin typeface="微軟正黑體" pitchFamily="34" charset="-120"/>
                <a:ea typeface="微軟正黑體" pitchFamily="34" charset="-120"/>
              </a:rPr>
              <a:t>考績委員會委員任一性別比例是否不得低於三分之一？</a:t>
            </a:r>
          </a:p>
          <a:p>
            <a:pPr marL="0">
              <a:lnSpc>
                <a:spcPts val="3500"/>
              </a:lnSpc>
            </a:pPr>
            <a:endParaRPr lang="zh-TW" altLang="en-US" sz="2400" b="1" dirty="0">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31</a:t>
            </a:r>
            <a:endParaRPr lang="zh-TW" altLang="en-US" dirty="0"/>
          </a:p>
        </p:txBody>
      </p:sp>
      <p:grpSp>
        <p:nvGrpSpPr>
          <p:cNvPr id="8" name="群組 7"/>
          <p:cNvGrpSpPr/>
          <p:nvPr/>
        </p:nvGrpSpPr>
        <p:grpSpPr>
          <a:xfrm>
            <a:off x="-1548680" y="4287736"/>
            <a:ext cx="6912768" cy="2570264"/>
            <a:chOff x="-1548680" y="4287736"/>
            <a:chExt cx="6912768" cy="2570264"/>
          </a:xfrm>
        </p:grpSpPr>
        <p:sp>
          <p:nvSpPr>
            <p:cNvPr id="10"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43174" y="1214422"/>
            <a:ext cx="5889266" cy="4801314"/>
          </a:xfrm>
        </p:spPr>
        <p:txBody>
          <a:bodyPr vert="horz" wrap="square" lIns="91440" tIns="45720" rIns="91440" bIns="45720" rtlCol="0">
            <a:spAutoFit/>
          </a:bodyPr>
          <a:lstStyle/>
          <a:p>
            <a:pPr marL="0" indent="266700" algn="just">
              <a:spcBef>
                <a:spcPts val="0"/>
              </a:spcBef>
              <a:buNone/>
            </a:pPr>
            <a:endParaRPr lang="en-US" altLang="zh-TW" sz="1800" dirty="0" smtClean="0">
              <a:latin typeface="微軟正黑體" pitchFamily="34" charset="-120"/>
              <a:ea typeface="微軟正黑體" pitchFamily="34" charset="-120"/>
            </a:endParaRPr>
          </a:p>
          <a:p>
            <a:pPr marL="0" indent="266700" algn="just">
              <a:buNone/>
            </a:pPr>
            <a:r>
              <a:rPr lang="en-US" altLang="zh-TW" sz="1800" dirty="0">
                <a:latin typeface="微軟正黑體" pitchFamily="34" charset="-120"/>
                <a:ea typeface="微軟正黑體" pitchFamily="34" charset="-120"/>
              </a:rPr>
              <a:t>《CEDAW》</a:t>
            </a:r>
            <a:r>
              <a:rPr lang="zh-TW" altLang="en-US" sz="1800" dirty="0">
                <a:latin typeface="微軟正黑體" pitchFamily="34" charset="-120"/>
                <a:ea typeface="微軟正黑體" pitchFamily="34" charset="-120"/>
              </a:rPr>
              <a:t>第</a:t>
            </a:r>
            <a:r>
              <a:rPr lang="en-US" altLang="zh-TW" sz="1800" dirty="0">
                <a:latin typeface="微軟正黑體" pitchFamily="34" charset="-120"/>
                <a:ea typeface="微軟正黑體" pitchFamily="34" charset="-120"/>
              </a:rPr>
              <a:t>7</a:t>
            </a:r>
            <a:r>
              <a:rPr lang="zh-TW" altLang="en-US" sz="1800" dirty="0">
                <a:latin typeface="微軟正黑體" pitchFamily="34" charset="-120"/>
                <a:ea typeface="微軟正黑體" pitchFamily="34" charset="-120"/>
              </a:rPr>
              <a:t>條規定</a:t>
            </a:r>
            <a:r>
              <a:rPr lang="zh-TW" altLang="en-US" sz="1800" dirty="0" smtClean="0">
                <a:latin typeface="微軟正黑體" pitchFamily="34" charset="-120"/>
                <a:ea typeface="微軟正黑體" pitchFamily="34" charset="-120"/>
              </a:rPr>
              <a:t>各締約國應採取一切適當措施，消除在政治和公共生活中對婦女的歧視，並確保婦女在政治和公共生活方面享有與男性平等的地位。</a:t>
            </a: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性別平等政策綱領</a:t>
            </a:r>
            <a:r>
              <a:rPr lang="en-US" altLang="zh-TW" sz="1800" dirty="0" smtClean="0">
                <a:latin typeface="微軟正黑體" pitchFamily="34" charset="-120"/>
                <a:ea typeface="微軟正黑體" pitchFamily="34" charset="-120"/>
              </a:rPr>
              <a:t>》 </a:t>
            </a:r>
            <a:r>
              <a:rPr lang="zh-TW" altLang="en-US" sz="1800" dirty="0" smtClean="0">
                <a:latin typeface="微軟正黑體" pitchFamily="34" charset="-120"/>
                <a:ea typeface="微軟正黑體" pitchFamily="34" charset="-120"/>
              </a:rPr>
              <a:t>在「權力、決策與影響力篇」中，有關提升女性參與機會，擴大參與管道的具體行動措施，即有「持續推動並擴大實行</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性別比例原則」。</a:t>
            </a:r>
            <a:r>
              <a:rPr lang="en-US" altLang="zh-TW" sz="1800" dirty="0" smtClean="0">
                <a:latin typeface="微軟正黑體" pitchFamily="34" charset="-120"/>
                <a:ea typeface="微軟正黑體" pitchFamily="34" charset="-120"/>
              </a:rPr>
              <a:t>94</a:t>
            </a:r>
            <a:r>
              <a:rPr lang="zh-TW" altLang="en-US" sz="1800" dirty="0" smtClean="0">
                <a:latin typeface="微軟正黑體" pitchFamily="34" charset="-120"/>
                <a:ea typeface="微軟正黑體" pitchFamily="34" charset="-120"/>
              </a:rPr>
              <a:t>年行政院婦女權益促進委員會第</a:t>
            </a:r>
            <a:r>
              <a:rPr lang="en-US" altLang="zh-TW" sz="1800" dirty="0" smtClean="0">
                <a:latin typeface="微軟正黑體" pitchFamily="34" charset="-120"/>
                <a:ea typeface="微軟正黑體" pitchFamily="34" charset="-120"/>
              </a:rPr>
              <a:t>22</a:t>
            </a:r>
            <a:r>
              <a:rPr lang="zh-TW" altLang="en-US" sz="1800" dirty="0" smtClean="0">
                <a:latin typeface="微軟正黑體" pitchFamily="34" charset="-120"/>
                <a:ea typeface="微軟正黑體" pitchFamily="34" charset="-120"/>
              </a:rPr>
              <a:t>次委員會議決議，行政院所屬各部會的委員會都應該要符合</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的性別比例原則。</a:t>
            </a: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行政院性別平等處於檢視國內法規是否</a:t>
            </a:r>
            <a:r>
              <a:rPr lang="zh-TW" altLang="en-US" sz="1800" dirty="0">
                <a:latin typeface="微軟正黑體" pitchFamily="34" charset="-120"/>
                <a:ea typeface="微軟正黑體" pitchFamily="34" charset="-120"/>
              </a:rPr>
              <a:t>符合</a:t>
            </a:r>
            <a:r>
              <a:rPr lang="en-US" altLang="zh-TW" sz="1800" dirty="0">
                <a:latin typeface="微軟正黑體" pitchFamily="34" charset="-120"/>
                <a:ea typeface="微軟正黑體" pitchFamily="34" charset="-120"/>
              </a:rPr>
              <a:t>《CEDAW》</a:t>
            </a:r>
            <a:r>
              <a:rPr lang="zh-TW" altLang="en-US" sz="1800" dirty="0">
                <a:latin typeface="微軟正黑體" pitchFamily="34" charset="-120"/>
                <a:ea typeface="微軟正黑體" pitchFamily="34" charset="-120"/>
              </a:rPr>
              <a:t>時，針對各機關委員會性別組成，持續推動</a:t>
            </a:r>
            <a:r>
              <a:rPr lang="zh-TW" altLang="en-US" sz="1800" dirty="0" smtClean="0">
                <a:latin typeface="微軟正黑體" pitchFamily="34" charset="-120"/>
                <a:ea typeface="微軟正黑體" pitchFamily="34" charset="-120"/>
              </a:rPr>
              <a:t>擴大實行</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性別比例原則，法規所定性別比例未達</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者，應朝任一性別比例不小於</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原則修訂。 </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32</a:t>
            </a:r>
            <a:endParaRPr lang="zh-TW" altLang="en-US" dirty="0"/>
          </a:p>
        </p:txBody>
      </p:sp>
      <p:grpSp>
        <p:nvGrpSpPr>
          <p:cNvPr id="8" name="群組 7"/>
          <p:cNvGrpSpPr/>
          <p:nvPr/>
        </p:nvGrpSpPr>
        <p:grpSpPr>
          <a:xfrm>
            <a:off x="-1548680" y="4287736"/>
            <a:ext cx="6912768" cy="2570264"/>
            <a:chOff x="-1548680" y="4287736"/>
            <a:chExt cx="6912768" cy="2570264"/>
          </a:xfrm>
        </p:grpSpPr>
        <p:sp>
          <p:nvSpPr>
            <p:cNvPr id="10"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en-US" altLang="zh-TW" sz="2000" dirty="0" smtClean="0">
                <a:solidFill>
                  <a:schemeClr val="accent4">
                    <a:lumMod val="50000"/>
                  </a:schemeClr>
                </a:solidFill>
                <a:latin typeface="微軟正黑體" pitchFamily="34" charset="-120"/>
                <a:ea typeface="微軟正黑體" pitchFamily="34" charset="-120"/>
              </a:rPr>
              <a:t/>
            </a:r>
            <a:br>
              <a:rPr lang="en-US" altLang="zh-TW" sz="2000"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解析</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643174" y="1214422"/>
            <a:ext cx="5817258" cy="5133713"/>
          </a:xfrm>
        </p:spPr>
        <p:txBody>
          <a:bodyPr vert="horz" wrap="square" lIns="91440" tIns="45720" rIns="91440" bIns="45720" rtlCol="0">
            <a:spAutoFit/>
          </a:bodyPr>
          <a:lstStyle/>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基此，銓敘部於</a:t>
            </a:r>
            <a:r>
              <a:rPr lang="en-US" altLang="zh-TW" sz="1800" dirty="0" smtClean="0">
                <a:latin typeface="微軟正黑體" pitchFamily="34" charset="-120"/>
                <a:ea typeface="微軟正黑體" pitchFamily="34" charset="-120"/>
              </a:rPr>
              <a:t>102</a:t>
            </a:r>
            <a:r>
              <a:rPr lang="zh-TW" altLang="en-US" sz="1800" dirty="0" smtClean="0">
                <a:latin typeface="微軟正黑體" pitchFamily="34" charset="-120"/>
                <a:ea typeface="微軟正黑體" pitchFamily="34" charset="-120"/>
              </a:rPr>
              <a:t>年</a:t>
            </a:r>
            <a:r>
              <a:rPr lang="en-US" altLang="zh-TW" sz="1800" dirty="0" smtClean="0">
                <a:latin typeface="微軟正黑體" pitchFamily="34" charset="-120"/>
                <a:ea typeface="微軟正黑體" pitchFamily="34" charset="-120"/>
              </a:rPr>
              <a:t>11</a:t>
            </a:r>
            <a:r>
              <a:rPr lang="zh-TW" altLang="en-US" sz="1800" dirty="0" smtClean="0">
                <a:latin typeface="微軟正黑體" pitchFamily="34" charset="-120"/>
                <a:ea typeface="微軟正黑體" pitchFamily="34" charset="-120"/>
              </a:rPr>
              <a:t>月</a:t>
            </a:r>
            <a:r>
              <a:rPr lang="en-US" altLang="zh-TW" sz="1800" dirty="0" smtClean="0">
                <a:latin typeface="微軟正黑體" pitchFamily="34" charset="-120"/>
                <a:ea typeface="微軟正黑體" pitchFamily="34" charset="-120"/>
              </a:rPr>
              <a:t>25</a:t>
            </a:r>
            <a:r>
              <a:rPr lang="zh-TW" altLang="en-US" sz="1800" dirty="0" smtClean="0">
                <a:latin typeface="微軟正黑體" pitchFamily="34" charset="-120"/>
                <a:ea typeface="微軟正黑體" pitchFamily="34" charset="-120"/>
              </a:rPr>
              <a:t>日通函說明，各機關依法組設甄審及考績委員會時，委員之任一性別比例不得低於</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且為期各機關甄審及考績委員會得以順利組設及運作，並維護其民主性及代表性，各機關宜先選舉票選委員，續就票選委員之當選人及當然委員之性別比例加以計算後，再由機關首長視上開計算結果圈選指定委員，以達成甄審及考績委員會委員任一性別比例不得低於</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之政策目標。</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本案老張在圈選指定委員時，應注意委員之票選結果，再依照性別比例之要求，指定人員擔任考績委員，才能顧及不同性別在考績委員會之代表性，</a:t>
            </a:r>
            <a:r>
              <a:rPr lang="zh-TW" altLang="en-US" sz="1800" dirty="0">
                <a:latin typeface="微軟正黑體" pitchFamily="34" charset="-120"/>
                <a:ea typeface="微軟正黑體" pitchFamily="34" charset="-120"/>
              </a:rPr>
              <a:t>符合</a:t>
            </a:r>
            <a:r>
              <a:rPr lang="en-US" altLang="zh-TW" sz="1800" dirty="0">
                <a:latin typeface="微軟正黑體" pitchFamily="34" charset="-120"/>
                <a:ea typeface="微軟正黑體" pitchFamily="34" charset="-120"/>
              </a:rPr>
              <a:t>《CEDAW》</a:t>
            </a:r>
            <a:r>
              <a:rPr lang="zh-TW" altLang="en-US" sz="1800" dirty="0">
                <a:latin typeface="微軟正黑體" pitchFamily="34" charset="-120"/>
                <a:ea typeface="微軟正黑體" pitchFamily="34" charset="-120"/>
              </a:rPr>
              <a:t>的要求。</a:t>
            </a:r>
            <a:endParaRPr lang="en-US" altLang="zh-TW" sz="1800" dirty="0">
              <a:latin typeface="微軟正黑體" pitchFamily="34" charset="-120"/>
              <a:ea typeface="微軟正黑體" pitchFamily="34" charset="-120"/>
            </a:endParaRPr>
          </a:p>
          <a:p>
            <a:pPr marL="0" indent="266700" algn="just">
              <a:buNone/>
            </a:pPr>
            <a:endParaRPr lang="en-US" altLang="zh-TW" sz="1800" dirty="0" smtClean="0">
              <a:latin typeface="微軟正黑體" pitchFamily="34" charset="-120"/>
              <a:ea typeface="微軟正黑體" pitchFamily="34" charset="-120"/>
            </a:endParaRPr>
          </a:p>
          <a:p>
            <a:pPr marL="0" indent="266700" algn="just">
              <a:buNone/>
            </a:pPr>
            <a:endParaRPr lang="zh-TW" altLang="en-US" sz="1800" dirty="0" smtClean="0">
              <a:latin typeface="微軟正黑體" pitchFamily="34" charset="-120"/>
              <a:ea typeface="微軟正黑體" pitchFamily="34" charset="-120"/>
            </a:endParaRPr>
          </a:p>
          <a:p>
            <a:pPr marL="0" indent="266700" algn="just">
              <a:buNone/>
            </a:pPr>
            <a:endParaRPr lang="zh-TW" altLang="en-US" sz="1800" dirty="0">
              <a:latin typeface="微軟正黑體" pitchFamily="34" charset="-120"/>
              <a:ea typeface="微軟正黑體" pitchFamily="34" charset="-120"/>
            </a:endParaRPr>
          </a:p>
        </p:txBody>
      </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9" name="文字方塊 8"/>
          <p:cNvSpPr txBox="1"/>
          <p:nvPr/>
        </p:nvSpPr>
        <p:spPr>
          <a:xfrm>
            <a:off x="8501090" y="6000768"/>
            <a:ext cx="418704" cy="369332"/>
          </a:xfrm>
          <a:prstGeom prst="rect">
            <a:avLst/>
          </a:prstGeom>
          <a:noFill/>
        </p:spPr>
        <p:txBody>
          <a:bodyPr wrap="none" rtlCol="0">
            <a:spAutoFit/>
          </a:bodyPr>
          <a:lstStyle/>
          <a:p>
            <a:r>
              <a:rPr lang="en-US" altLang="zh-TW" dirty="0" smtClean="0"/>
              <a:t>33</a:t>
            </a:r>
            <a:endParaRPr lang="zh-TW" altLang="en-US" dirty="0"/>
          </a:p>
        </p:txBody>
      </p:sp>
      <p:grpSp>
        <p:nvGrpSpPr>
          <p:cNvPr id="8" name="群組 7"/>
          <p:cNvGrpSpPr/>
          <p:nvPr/>
        </p:nvGrpSpPr>
        <p:grpSpPr>
          <a:xfrm>
            <a:off x="-1548680" y="4287736"/>
            <a:ext cx="6912768" cy="2570264"/>
            <a:chOff x="-1548680" y="4287736"/>
            <a:chExt cx="6912768" cy="2570264"/>
          </a:xfrm>
        </p:grpSpPr>
        <p:sp>
          <p:nvSpPr>
            <p:cNvPr id="10"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2" name="文字方塊 11"/>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3"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en-US" altLang="zh-TW" sz="2000" b="1" dirty="0" smtClean="0">
                <a:solidFill>
                  <a:schemeClr val="accent4">
                    <a:lumMod val="50000"/>
                  </a:schemeClr>
                </a:solidFill>
                <a:latin typeface="微軟正黑體" pitchFamily="34" charset="-120"/>
                <a:ea typeface="微軟正黑體" pitchFamily="34" charset="-120"/>
              </a:rPr>
              <a:t/>
            </a:r>
            <a:br>
              <a:rPr lang="en-US" altLang="zh-TW" sz="2000" b="1"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714612" y="1212955"/>
            <a:ext cx="5786478" cy="5798510"/>
          </a:xfrm>
        </p:spPr>
        <p:txBody>
          <a:bodyPr vert="horz" wrap="square" lIns="91440" tIns="45720" rIns="91440" bIns="45720" rtlCol="0">
            <a:spAutoFit/>
          </a:bodyPr>
          <a:lstStyle/>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en-US" altLang="zh-TW" sz="1800" b="1" dirty="0">
                <a:solidFill>
                  <a:schemeClr val="accent3">
                    <a:lumMod val="75000"/>
                  </a:schemeClr>
                </a:solidFill>
                <a:latin typeface="微軟正黑體" pitchFamily="34" charset="-120"/>
                <a:ea typeface="微軟正黑體" pitchFamily="34" charset="-120"/>
              </a:rPr>
              <a:t>《CEDAW》</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zh-TW" sz="1800" b="1" dirty="0" smtClean="0">
                <a:solidFill>
                  <a:schemeClr val="accent3">
                    <a:lumMod val="75000"/>
                  </a:schemeClr>
                </a:solidFill>
                <a:latin typeface="微軟正黑體" pitchFamily="34" charset="-120"/>
                <a:ea typeface="微軟正黑體" pitchFamily="34" charset="-120"/>
              </a:rPr>
              <a:t>7</a:t>
            </a:r>
            <a:r>
              <a:rPr lang="zh-TW" altLang="en-US" sz="1800" b="1" dirty="0" smtClean="0">
                <a:solidFill>
                  <a:schemeClr val="accent3">
                    <a:lumMod val="75000"/>
                  </a:schemeClr>
                </a:solidFill>
                <a:latin typeface="微軟正黑體" pitchFamily="34" charset="-120"/>
                <a:ea typeface="微軟正黑體" pitchFamily="34" charset="-120"/>
              </a:rPr>
              <a:t>條</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締約各國應採取一切適當措施，消除在本國政治和公共生活中對婦女的歧視，特別應保證婦女在與男子平等的條件下：</a:t>
            </a:r>
            <a:r>
              <a:rPr lang="en-US" altLang="zh-TW" sz="1800" dirty="0" smtClean="0">
                <a:latin typeface="微軟正黑體" pitchFamily="34" charset="-120"/>
                <a:ea typeface="微軟正黑體" pitchFamily="34" charset="-120"/>
              </a:rPr>
              <a:t>(b)</a:t>
            </a:r>
            <a:r>
              <a:rPr lang="zh-TW" altLang="en-US" sz="1800" dirty="0" smtClean="0">
                <a:latin typeface="微軟正黑體" pitchFamily="34" charset="-120"/>
                <a:ea typeface="微軟正黑體" pitchFamily="34" charset="-120"/>
              </a:rPr>
              <a:t>參加政府政策的制定及其執行，並擔任各級政府公職，執行一切公務。</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solidFill>
                <a:srgbClr val="FF0000"/>
              </a:solidFill>
              <a:latin typeface="微軟正黑體" pitchFamily="34" charset="-120"/>
              <a:ea typeface="微軟正黑體" pitchFamily="34" charset="-120"/>
            </a:endParaRPr>
          </a:p>
          <a:p>
            <a:pPr marL="0" indent="266700" algn="just">
              <a:buNone/>
            </a:pPr>
            <a:r>
              <a:rPr lang="en-US" altLang="zh-TW" sz="1800" b="1" dirty="0">
                <a:solidFill>
                  <a:schemeClr val="accent3">
                    <a:lumMod val="75000"/>
                  </a:schemeClr>
                </a:solidFill>
                <a:latin typeface="微軟正黑體" pitchFamily="34" charset="-120"/>
                <a:ea typeface="微軟正黑體" pitchFamily="34" charset="-120"/>
              </a:rPr>
              <a:t>《CEDAW》</a:t>
            </a:r>
            <a:r>
              <a:rPr lang="zh-TW" altLang="en-US" sz="1800" b="1" dirty="0" smtClean="0">
                <a:solidFill>
                  <a:schemeClr val="accent3">
                    <a:lumMod val="75000"/>
                  </a:schemeClr>
                </a:solidFill>
                <a:latin typeface="微軟正黑體" pitchFamily="34" charset="-120"/>
                <a:ea typeface="微軟正黑體" pitchFamily="34" charset="-120"/>
              </a:rPr>
              <a:t>第</a:t>
            </a:r>
            <a:r>
              <a:rPr lang="en-US" altLang="zh-TW" sz="1800" b="1" dirty="0" smtClean="0">
                <a:solidFill>
                  <a:schemeClr val="accent3">
                    <a:lumMod val="75000"/>
                  </a:schemeClr>
                </a:solidFill>
                <a:latin typeface="微軟正黑體" pitchFamily="34" charset="-120"/>
                <a:ea typeface="微軟正黑體" pitchFamily="34" charset="-120"/>
              </a:rPr>
              <a:t>23</a:t>
            </a:r>
            <a:r>
              <a:rPr lang="zh-TW" altLang="en-US" sz="1800" b="1" dirty="0" smtClean="0">
                <a:solidFill>
                  <a:schemeClr val="accent3">
                    <a:lumMod val="75000"/>
                  </a:schemeClr>
                </a:solidFill>
                <a:latin typeface="微軟正黑體" pitchFamily="34" charset="-120"/>
                <a:ea typeface="微軟正黑體" pitchFamily="34" charset="-120"/>
              </a:rPr>
              <a:t>號一般性建議</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第</a:t>
            </a:r>
            <a:r>
              <a:rPr lang="en-US" altLang="zh-TW" sz="1800" dirty="0" smtClean="0">
                <a:latin typeface="微軟正黑體" pitchFamily="34" charset="-120"/>
                <a:ea typeface="微軟正黑體" pitchFamily="34" charset="-120"/>
              </a:rPr>
              <a:t>7</a:t>
            </a:r>
            <a:r>
              <a:rPr lang="zh-TW" altLang="en-US" sz="1800" dirty="0" smtClean="0">
                <a:latin typeface="微軟正黑體" pitchFamily="34" charset="-120"/>
                <a:ea typeface="微軟正黑體" pitchFamily="34" charset="-120"/>
              </a:rPr>
              <a:t>條所規定的義務可擴大到公共和政治生活的所有領域</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一國的政治和公共生活是廣泛的概念，係指政治權的行使，尤其是行使立法、司法、行政和管理權力。該詞彙包括公共行政的所有方面以及在國際、國家、區域和地方各級制定與執行政策。此概念還包括民間社會的許多方面，包括公共委員會、地方理事會以及諸如各政黨、工會、專業或行業協會、婦女組織、社區基層組織和其他與公共、政治生活有關的組織的活動。</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solidFill>
                <a:srgbClr val="FF0000"/>
              </a:solidFill>
              <a:latin typeface="微軟正黑體" pitchFamily="34" charset="-120"/>
              <a:ea typeface="微軟正黑體" pitchFamily="34" charset="-120"/>
            </a:endParaRPr>
          </a:p>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p:txBody>
      </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10" name="文字方塊 9"/>
          <p:cNvSpPr txBox="1"/>
          <p:nvPr/>
        </p:nvSpPr>
        <p:spPr>
          <a:xfrm>
            <a:off x="8501090" y="6000768"/>
            <a:ext cx="418704" cy="369332"/>
          </a:xfrm>
          <a:prstGeom prst="rect">
            <a:avLst/>
          </a:prstGeom>
          <a:noFill/>
        </p:spPr>
        <p:txBody>
          <a:bodyPr wrap="none" rtlCol="0">
            <a:spAutoFit/>
          </a:bodyPr>
          <a:lstStyle/>
          <a:p>
            <a:r>
              <a:rPr lang="en-US" altLang="zh-TW" dirty="0" smtClean="0"/>
              <a:t>34</a:t>
            </a:r>
            <a:endParaRPr lang="zh-TW" altLang="en-US" dirty="0"/>
          </a:p>
        </p:txBody>
      </p:sp>
      <p:grpSp>
        <p:nvGrpSpPr>
          <p:cNvPr id="9" name="群組 8"/>
          <p:cNvGrpSpPr/>
          <p:nvPr/>
        </p:nvGrpSpPr>
        <p:grpSpPr>
          <a:xfrm>
            <a:off x="-1548680" y="4287736"/>
            <a:ext cx="6912768" cy="2570264"/>
            <a:chOff x="-1548680" y="4287736"/>
            <a:chExt cx="6912768" cy="2570264"/>
          </a:xfrm>
        </p:grpSpPr>
        <p:sp>
          <p:nvSpPr>
            <p:cNvPr id="11"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3" name="文字方塊 12"/>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4"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en-US" altLang="zh-TW" sz="2000" b="1" dirty="0" smtClean="0">
                <a:solidFill>
                  <a:schemeClr val="accent4">
                    <a:lumMod val="50000"/>
                  </a:schemeClr>
                </a:solidFill>
                <a:latin typeface="微軟正黑體" pitchFamily="34" charset="-120"/>
                <a:ea typeface="微軟正黑體" pitchFamily="34" charset="-120"/>
              </a:rPr>
              <a:t/>
            </a:r>
            <a:br>
              <a:rPr lang="en-US" altLang="zh-TW" sz="2000" b="1" dirty="0" smtClean="0">
                <a:solidFill>
                  <a:schemeClr val="accent4">
                    <a:lumMod val="50000"/>
                  </a:schemeClr>
                </a:solidFill>
                <a:latin typeface="微軟正黑體" pitchFamily="34" charset="-120"/>
                <a:ea typeface="微軟正黑體" pitchFamily="34" charset="-120"/>
              </a:rPr>
            </a:br>
            <a:r>
              <a:rPr lang="zh-TW" altLang="en-US" sz="2000" b="1" dirty="0" smtClean="0">
                <a:solidFill>
                  <a:schemeClr val="accent4">
                    <a:lumMod val="50000"/>
                  </a:schemeClr>
                </a:solidFill>
                <a:latin typeface="微軟正黑體" pitchFamily="34" charset="-120"/>
                <a:ea typeface="微軟正黑體" pitchFamily="34" charset="-120"/>
              </a:rPr>
              <a:t>    </a:t>
            </a:r>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714612" y="1212955"/>
            <a:ext cx="5786478" cy="4856714"/>
          </a:xfrm>
        </p:spPr>
        <p:txBody>
          <a:bodyPr vert="horz" wrap="square" lIns="91440" tIns="45720" rIns="91440" bIns="45720" rtlCol="0">
            <a:spAutoFit/>
          </a:bodyPr>
          <a:lstStyle/>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b="1" dirty="0" smtClean="0">
                <a:solidFill>
                  <a:schemeClr val="accent3">
                    <a:lumMod val="75000"/>
                  </a:schemeClr>
                </a:solidFill>
                <a:latin typeface="微軟正黑體" pitchFamily="34" charset="-120"/>
                <a:ea typeface="微軟正黑體" pitchFamily="34" charset="-120"/>
              </a:rPr>
              <a:t>消除對婦女歧視委員會第</a:t>
            </a:r>
            <a:r>
              <a:rPr lang="en-US" altLang="zh-TW" sz="1800" b="1" dirty="0" smtClean="0">
                <a:solidFill>
                  <a:schemeClr val="accent3">
                    <a:lumMod val="75000"/>
                  </a:schemeClr>
                </a:solidFill>
                <a:latin typeface="微軟正黑體" pitchFamily="34" charset="-120"/>
                <a:ea typeface="微軟正黑體" pitchFamily="34" charset="-120"/>
              </a:rPr>
              <a:t>23</a:t>
            </a:r>
            <a:r>
              <a:rPr lang="zh-TW" altLang="en-US" sz="1800" b="1" dirty="0" smtClean="0">
                <a:solidFill>
                  <a:schemeClr val="accent3">
                    <a:lumMod val="75000"/>
                  </a:schemeClr>
                </a:solidFill>
                <a:latin typeface="微軟正黑體" pitchFamily="34" charset="-120"/>
                <a:ea typeface="微軟正黑體" pitchFamily="34" charset="-120"/>
              </a:rPr>
              <a:t>號一般性建議第</a:t>
            </a:r>
            <a:r>
              <a:rPr lang="en-US" altLang="zh-TW" sz="1800" b="1" dirty="0" smtClean="0">
                <a:solidFill>
                  <a:schemeClr val="accent3">
                    <a:lumMod val="75000"/>
                  </a:schemeClr>
                </a:solidFill>
                <a:latin typeface="微軟正黑體" pitchFamily="34" charset="-120"/>
                <a:ea typeface="微軟正黑體" pitchFamily="34" charset="-120"/>
              </a:rPr>
              <a:t>2</a:t>
            </a:r>
            <a:r>
              <a:rPr lang="zh-TW" altLang="en-US" sz="1800" b="1" dirty="0" smtClean="0">
                <a:solidFill>
                  <a:schemeClr val="accent3">
                    <a:lumMod val="75000"/>
                  </a:schemeClr>
                </a:solidFill>
                <a:latin typeface="微軟正黑體" pitchFamily="34" charset="-120"/>
                <a:ea typeface="微軟正黑體" pitchFamily="34" charset="-120"/>
              </a:rPr>
              <a:t>段</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在</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消除對婦女一切形式歧視公約</a:t>
            </a:r>
            <a:r>
              <a:rPr lang="en-US" altLang="zh-TW" sz="1800" dirty="0" smtClean="0">
                <a:latin typeface="微軟正黑體" pitchFamily="34" charset="-120"/>
                <a:ea typeface="微軟正黑體" pitchFamily="34" charset="-120"/>
              </a:rPr>
              <a:t>》</a:t>
            </a:r>
            <a:r>
              <a:rPr lang="zh-TW" altLang="en-US" sz="1800" dirty="0" smtClean="0">
                <a:latin typeface="微軟正黑體" pitchFamily="34" charset="-120"/>
                <a:ea typeface="微軟正黑體" pitchFamily="34" charset="-120"/>
              </a:rPr>
              <a:t>序言部分，重申婦女參與決策的重要性：「確信一國的充分和完全的發展，世界人民的福利以及和平的事業，需要婦女與男性平等充分參加所有各方面的工作」。</a:t>
            </a:r>
            <a:endParaRPr lang="en-US" altLang="zh-TW" sz="1800" dirty="0" smtClean="0">
              <a:latin typeface="微軟正黑體" pitchFamily="34" charset="-120"/>
              <a:ea typeface="微軟正黑體" pitchFamily="34" charset="-120"/>
            </a:endParaRPr>
          </a:p>
          <a:p>
            <a:pPr marL="0" indent="266700" algn="just">
              <a:buNone/>
            </a:pPr>
            <a:endParaRPr lang="en-US" altLang="zh-TW" sz="1800" dirty="0" smtClean="0">
              <a:solidFill>
                <a:srgbClr val="FF0000"/>
              </a:solidFill>
              <a:latin typeface="微軟正黑體" pitchFamily="34" charset="-120"/>
              <a:ea typeface="微軟正黑體" pitchFamily="34" charset="-120"/>
            </a:endParaRPr>
          </a:p>
          <a:p>
            <a:pPr marL="0" indent="266700" algn="just">
              <a:buNone/>
            </a:pPr>
            <a:r>
              <a:rPr lang="zh-TW" altLang="en-US" sz="1800" b="1" dirty="0" smtClean="0">
                <a:solidFill>
                  <a:schemeClr val="accent3">
                    <a:lumMod val="75000"/>
                  </a:schemeClr>
                </a:solidFill>
                <a:latin typeface="微軟正黑體" pitchFamily="34" charset="-120"/>
                <a:ea typeface="微軟正黑體" pitchFamily="34" charset="-120"/>
              </a:rPr>
              <a:t>銓敘部</a:t>
            </a:r>
            <a:r>
              <a:rPr lang="en-US" altLang="zh-TW" sz="1800" b="1" dirty="0" smtClean="0">
                <a:solidFill>
                  <a:schemeClr val="accent3">
                    <a:lumMod val="75000"/>
                  </a:schemeClr>
                </a:solidFill>
                <a:latin typeface="微軟正黑體" pitchFamily="34" charset="-120"/>
                <a:ea typeface="微軟正黑體" pitchFamily="34" charset="-120"/>
              </a:rPr>
              <a:t>102</a:t>
            </a:r>
            <a:r>
              <a:rPr lang="zh-TW" altLang="en-US" sz="1800" b="1" dirty="0" smtClean="0">
                <a:solidFill>
                  <a:schemeClr val="accent3">
                    <a:lumMod val="75000"/>
                  </a:schemeClr>
                </a:solidFill>
                <a:latin typeface="微軟正黑體" pitchFamily="34" charset="-120"/>
                <a:ea typeface="微軟正黑體" pitchFamily="34" charset="-120"/>
              </a:rPr>
              <a:t>年</a:t>
            </a:r>
            <a:r>
              <a:rPr lang="en-US" altLang="zh-TW" sz="1800" b="1" dirty="0" smtClean="0">
                <a:solidFill>
                  <a:schemeClr val="accent3">
                    <a:lumMod val="75000"/>
                  </a:schemeClr>
                </a:solidFill>
                <a:latin typeface="微軟正黑體" pitchFamily="34" charset="-120"/>
                <a:ea typeface="微軟正黑體" pitchFamily="34" charset="-120"/>
              </a:rPr>
              <a:t>11</a:t>
            </a:r>
            <a:r>
              <a:rPr lang="zh-TW" altLang="en-US" sz="1800" b="1" dirty="0" smtClean="0">
                <a:solidFill>
                  <a:schemeClr val="accent3">
                    <a:lumMod val="75000"/>
                  </a:schemeClr>
                </a:solidFill>
                <a:latin typeface="微軟正黑體" pitchFamily="34" charset="-120"/>
                <a:ea typeface="微軟正黑體" pitchFamily="34" charset="-120"/>
              </a:rPr>
              <a:t>月</a:t>
            </a:r>
            <a:r>
              <a:rPr lang="en-US" altLang="zh-TW" sz="1800" b="1" dirty="0" smtClean="0">
                <a:solidFill>
                  <a:schemeClr val="accent3">
                    <a:lumMod val="75000"/>
                  </a:schemeClr>
                </a:solidFill>
                <a:latin typeface="微軟正黑體" pitchFamily="34" charset="-120"/>
                <a:ea typeface="微軟正黑體" pitchFamily="34" charset="-120"/>
              </a:rPr>
              <a:t>25</a:t>
            </a:r>
            <a:r>
              <a:rPr lang="zh-TW" altLang="en-US" sz="1800" b="1" dirty="0" smtClean="0">
                <a:solidFill>
                  <a:schemeClr val="accent3">
                    <a:lumMod val="75000"/>
                  </a:schemeClr>
                </a:solidFill>
                <a:latin typeface="微軟正黑體" pitchFamily="34" charset="-120"/>
                <a:ea typeface="微軟正黑體" pitchFamily="34" charset="-120"/>
              </a:rPr>
              <a:t>日部法二字第</a:t>
            </a:r>
            <a:r>
              <a:rPr lang="en-US" altLang="zh-TW" sz="1800" b="1" dirty="0" smtClean="0">
                <a:solidFill>
                  <a:schemeClr val="accent3">
                    <a:lumMod val="75000"/>
                  </a:schemeClr>
                </a:solidFill>
                <a:latin typeface="微軟正黑體" pitchFamily="34" charset="-120"/>
                <a:ea typeface="微軟正黑體" pitchFamily="34" charset="-120"/>
              </a:rPr>
              <a:t>1023783246</a:t>
            </a:r>
            <a:r>
              <a:rPr lang="zh-TW" altLang="en-US" sz="1800" b="1" dirty="0" smtClean="0">
                <a:solidFill>
                  <a:schemeClr val="accent3">
                    <a:lumMod val="75000"/>
                  </a:schemeClr>
                </a:solidFill>
                <a:latin typeface="微軟正黑體" pitchFamily="34" charset="-120"/>
                <a:ea typeface="微軟正黑體" pitchFamily="34" charset="-120"/>
              </a:rPr>
              <a:t>號函</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各機關甄審及考績委員會組設之目的，係為透過民主合議機制 ，協助機關首長對於人員陞遷、考績考核及相關交議事項，作公平、公正、客觀之判斷，因此如將性別比例規定納入上開委員會之組設規定，除有助於任一性別參與機會之提升外，亦有助於民主性之強化，是各機關甄審及考績委員會之組設，請依下列原則辦理：</a:t>
            </a:r>
            <a:r>
              <a:rPr lang="en-US" altLang="zh-TW" sz="1800" dirty="0" smtClean="0">
                <a:latin typeface="微軟正黑體" pitchFamily="34" charset="-120"/>
                <a:ea typeface="微軟正黑體" pitchFamily="34" charset="-120"/>
                <a:sym typeface="Wingdings" pitchFamily="2" charset="2"/>
              </a:rPr>
              <a:t>(</a:t>
            </a:r>
            <a:r>
              <a:rPr lang="zh-TW" altLang="en-US" sz="1800" dirty="0" smtClean="0">
                <a:latin typeface="微軟正黑體" pitchFamily="34" charset="-120"/>
                <a:ea typeface="微軟正黑體" pitchFamily="34" charset="-120"/>
                <a:sym typeface="Wingdings" pitchFamily="2" charset="2"/>
              </a:rPr>
              <a:t>一</a:t>
            </a:r>
            <a:r>
              <a:rPr lang="en-US" altLang="zh-TW" sz="1800" dirty="0" smtClean="0">
                <a:latin typeface="微軟正黑體" pitchFamily="34" charset="-120"/>
                <a:ea typeface="微軟正黑體" pitchFamily="34" charset="-120"/>
                <a:sym typeface="Wingdings" pitchFamily="2" charset="2"/>
              </a:rPr>
              <a:t>)</a:t>
            </a:r>
            <a:r>
              <a:rPr lang="zh-TW" altLang="en-US" sz="1800" dirty="0" smtClean="0">
                <a:latin typeface="微軟正黑體" pitchFamily="34" charset="-120"/>
                <a:ea typeface="微軟正黑體" pitchFamily="34" charset="-120"/>
              </a:rPr>
              <a:t>各機關依法組設甄審及考績委員會時，委員之任一性別比例不得低於三分之一。</a:t>
            </a:r>
            <a:r>
              <a:rPr lang="en-US" altLang="zh-TW" sz="1800" dirty="0" smtClean="0">
                <a:latin typeface="微軟正黑體" pitchFamily="34" charset="-120"/>
                <a:ea typeface="微軟正黑體" pitchFamily="34" charset="-120"/>
              </a:rPr>
              <a:t>……</a:t>
            </a:r>
          </a:p>
        </p:txBody>
      </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10" name="文字方塊 9"/>
          <p:cNvSpPr txBox="1"/>
          <p:nvPr/>
        </p:nvSpPr>
        <p:spPr>
          <a:xfrm>
            <a:off x="8501090" y="6000768"/>
            <a:ext cx="418704" cy="369332"/>
          </a:xfrm>
          <a:prstGeom prst="rect">
            <a:avLst/>
          </a:prstGeom>
          <a:noFill/>
        </p:spPr>
        <p:txBody>
          <a:bodyPr wrap="none" rtlCol="0">
            <a:spAutoFit/>
          </a:bodyPr>
          <a:lstStyle/>
          <a:p>
            <a:r>
              <a:rPr lang="en-US" altLang="zh-TW" dirty="0" smtClean="0"/>
              <a:t>35</a:t>
            </a:r>
            <a:endParaRPr lang="zh-TW" altLang="en-US" dirty="0"/>
          </a:p>
        </p:txBody>
      </p:sp>
      <p:grpSp>
        <p:nvGrpSpPr>
          <p:cNvPr id="9" name="群組 8"/>
          <p:cNvGrpSpPr/>
          <p:nvPr/>
        </p:nvGrpSpPr>
        <p:grpSpPr>
          <a:xfrm>
            <a:off x="-1548680" y="4287736"/>
            <a:ext cx="6912768" cy="2570264"/>
            <a:chOff x="-1548680" y="4287736"/>
            <a:chExt cx="6912768" cy="2570264"/>
          </a:xfrm>
        </p:grpSpPr>
        <p:sp>
          <p:nvSpPr>
            <p:cNvPr id="11"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3" name="文字方塊 12"/>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4"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相關規範</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714612" y="1212955"/>
            <a:ext cx="5786478" cy="3637919"/>
          </a:xfrm>
        </p:spPr>
        <p:txBody>
          <a:bodyPr vert="horz" wrap="square" lIns="91440" tIns="45720" rIns="91440" bIns="45720" rtlCol="0">
            <a:spAutoFit/>
          </a:bodyPr>
          <a:lstStyle/>
          <a:p>
            <a:pPr marL="0" indent="266700" algn="just">
              <a:buNone/>
            </a:pP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b="1" dirty="0" smtClean="0">
                <a:solidFill>
                  <a:schemeClr val="accent3">
                    <a:lumMod val="75000"/>
                  </a:schemeClr>
                </a:solidFill>
                <a:latin typeface="微軟正黑體" pitchFamily="34" charset="-120"/>
                <a:ea typeface="微軟正黑體" pitchFamily="34" charset="-120"/>
              </a:rPr>
              <a:t>考績委員會組織規程第</a:t>
            </a:r>
            <a:r>
              <a:rPr lang="en-US" altLang="zh-TW" sz="1800" b="1" dirty="0" smtClean="0">
                <a:solidFill>
                  <a:schemeClr val="accent3">
                    <a:lumMod val="75000"/>
                  </a:schemeClr>
                </a:solidFill>
                <a:latin typeface="微軟正黑體" pitchFamily="34" charset="-120"/>
                <a:ea typeface="微軟正黑體" pitchFamily="34" charset="-120"/>
              </a:rPr>
              <a:t>2</a:t>
            </a:r>
            <a:r>
              <a:rPr lang="zh-TW" altLang="en-US" sz="1800" b="1" dirty="0" smtClean="0">
                <a:solidFill>
                  <a:schemeClr val="accent3">
                    <a:lumMod val="75000"/>
                  </a:schemeClr>
                </a:solidFill>
                <a:latin typeface="微軟正黑體" pitchFamily="34" charset="-120"/>
                <a:ea typeface="微軟正黑體" pitchFamily="34" charset="-120"/>
              </a:rPr>
              <a:t>條第</a:t>
            </a:r>
            <a:r>
              <a:rPr lang="en-US" altLang="zh-TW" sz="1800" b="1" dirty="0" smtClean="0">
                <a:solidFill>
                  <a:schemeClr val="accent3">
                    <a:lumMod val="75000"/>
                  </a:schemeClr>
                </a:solidFill>
                <a:latin typeface="微軟正黑體" pitchFamily="34" charset="-120"/>
                <a:ea typeface="微軟正黑體" pitchFamily="34" charset="-120"/>
              </a:rPr>
              <a:t>2</a:t>
            </a:r>
            <a:r>
              <a:rPr lang="zh-TW" altLang="en-US" sz="1800" b="1" dirty="0" smtClean="0">
                <a:solidFill>
                  <a:schemeClr val="accent3">
                    <a:lumMod val="75000"/>
                  </a:schemeClr>
                </a:solidFill>
                <a:latin typeface="微軟正黑體" pitchFamily="34" charset="-120"/>
                <a:ea typeface="微軟正黑體" pitchFamily="34" charset="-120"/>
              </a:rPr>
              <a:t>、</a:t>
            </a:r>
            <a:r>
              <a:rPr lang="en-US" altLang="zh-TW" sz="1800" b="1" dirty="0" smtClean="0">
                <a:solidFill>
                  <a:schemeClr val="accent3">
                    <a:lumMod val="75000"/>
                  </a:schemeClr>
                </a:solidFill>
                <a:latin typeface="微軟正黑體" pitchFamily="34" charset="-120"/>
                <a:ea typeface="微軟正黑體" pitchFamily="34" charset="-120"/>
              </a:rPr>
              <a:t>3</a:t>
            </a:r>
            <a:r>
              <a:rPr lang="zh-TW" altLang="en-US" sz="1800" b="1" dirty="0" smtClean="0">
                <a:solidFill>
                  <a:schemeClr val="accent3">
                    <a:lumMod val="75000"/>
                  </a:schemeClr>
                </a:solidFill>
                <a:latin typeface="微軟正黑體" pitchFamily="34" charset="-120"/>
                <a:ea typeface="微軟正黑體" pitchFamily="34" charset="-120"/>
              </a:rPr>
              <a:t>、</a:t>
            </a:r>
            <a:r>
              <a:rPr lang="en-US" altLang="zh-TW" sz="1800" b="1" dirty="0" smtClean="0">
                <a:solidFill>
                  <a:schemeClr val="accent3">
                    <a:lumMod val="75000"/>
                  </a:schemeClr>
                </a:solidFill>
                <a:latin typeface="微軟正黑體" pitchFamily="34" charset="-120"/>
                <a:ea typeface="微軟正黑體" pitchFamily="34" charset="-120"/>
              </a:rPr>
              <a:t>6</a:t>
            </a:r>
            <a:r>
              <a:rPr lang="zh-TW" altLang="en-US" sz="1800" b="1" dirty="0" smtClean="0">
                <a:solidFill>
                  <a:schemeClr val="accent3">
                    <a:lumMod val="75000"/>
                  </a:schemeClr>
                </a:solidFill>
                <a:latin typeface="微軟正黑體" pitchFamily="34" charset="-120"/>
                <a:ea typeface="微軟正黑體" pitchFamily="34" charset="-120"/>
              </a:rPr>
              <a:t>項</a:t>
            </a:r>
            <a:endParaRPr lang="en-US" altLang="zh-TW" sz="1800" b="1" dirty="0" smtClean="0">
              <a:solidFill>
                <a:schemeClr val="accent3">
                  <a:lumMod val="75000"/>
                </a:schemeClr>
              </a:solidFill>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考績委員會置委員</a:t>
            </a:r>
            <a:r>
              <a:rPr lang="en-US" altLang="zh-TW" sz="1800" dirty="0" smtClean="0">
                <a:latin typeface="微軟正黑體" pitchFamily="34" charset="-120"/>
                <a:ea typeface="微軟正黑體" pitchFamily="34" charset="-120"/>
              </a:rPr>
              <a:t>5</a:t>
            </a:r>
            <a:r>
              <a:rPr lang="zh-TW" altLang="en-US" sz="1800" dirty="0" smtClean="0">
                <a:latin typeface="微軟正黑體" pitchFamily="34" charset="-120"/>
                <a:ea typeface="微軟正黑體" pitchFamily="34" charset="-120"/>
              </a:rPr>
              <a:t>人至</a:t>
            </a:r>
            <a:r>
              <a:rPr lang="en-US" altLang="zh-TW" sz="1800" dirty="0" smtClean="0">
                <a:latin typeface="微軟正黑體" pitchFamily="34" charset="-120"/>
                <a:ea typeface="微軟正黑體" pitchFamily="34" charset="-120"/>
              </a:rPr>
              <a:t>23</a:t>
            </a:r>
            <a:r>
              <a:rPr lang="zh-TW" altLang="en-US" sz="1800" dirty="0" smtClean="0">
                <a:latin typeface="微軟正黑體" pitchFamily="34" charset="-120"/>
                <a:ea typeface="微軟正黑體" pitchFamily="34" charset="-120"/>
              </a:rPr>
              <a:t>人，除本機關人事主管人員為當然委員及第</a:t>
            </a:r>
            <a:r>
              <a:rPr lang="en-US" altLang="zh-TW" sz="1800" dirty="0" smtClean="0">
                <a:latin typeface="微軟正黑體" pitchFamily="34" charset="-120"/>
                <a:ea typeface="微軟正黑體" pitchFamily="34" charset="-120"/>
              </a:rPr>
              <a:t>6</a:t>
            </a:r>
            <a:r>
              <a:rPr lang="zh-TW" altLang="en-US" sz="1800" dirty="0" smtClean="0">
                <a:latin typeface="微軟正黑體" pitchFamily="34" charset="-120"/>
                <a:ea typeface="微軟正黑體" pitchFamily="34" charset="-120"/>
              </a:rPr>
              <a:t>項所規定之票選人員外，餘由機關首長就本機關人員中指定之，並指定</a:t>
            </a:r>
            <a:r>
              <a:rPr lang="en-US" altLang="zh-TW" sz="1800" dirty="0">
                <a:latin typeface="微軟正黑體" pitchFamily="34" charset="-120"/>
                <a:ea typeface="微軟正黑體" pitchFamily="34" charset="-120"/>
              </a:rPr>
              <a:t>1</a:t>
            </a:r>
            <a:r>
              <a:rPr lang="zh-TW" altLang="en-US" sz="1800" dirty="0" smtClean="0">
                <a:latin typeface="微軟正黑體" pitchFamily="34" charset="-120"/>
                <a:ea typeface="微軟正黑體" pitchFamily="34" charset="-120"/>
              </a:rPr>
              <a:t>人為主席。</a:t>
            </a: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考績委員會組成時，委員任一性別比例不得低於</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。但受考人任一性別比例未達</a:t>
            </a:r>
            <a:r>
              <a:rPr lang="en-US" altLang="zh-TW" sz="1800" dirty="0" smtClean="0">
                <a:latin typeface="微軟正黑體" pitchFamily="34" charset="-120"/>
                <a:ea typeface="微軟正黑體" pitchFamily="34" charset="-120"/>
              </a:rPr>
              <a:t>1/3</a:t>
            </a:r>
            <a:r>
              <a:rPr lang="zh-TW" altLang="en-US" sz="1800" dirty="0" smtClean="0">
                <a:latin typeface="微軟正黑體" pitchFamily="34" charset="-120"/>
                <a:ea typeface="微軟正黑體" pitchFamily="34" charset="-120"/>
              </a:rPr>
              <a:t>，委員任一性別人數以委員總人數乘以該性別受考人占機關受考人比例計算，計算結果均予以進整，該性別受考人人數在</a:t>
            </a:r>
            <a:r>
              <a:rPr lang="en-US" altLang="zh-TW" sz="1800" dirty="0" smtClean="0">
                <a:latin typeface="微軟正黑體" pitchFamily="34" charset="-120"/>
                <a:ea typeface="微軟正黑體" pitchFamily="34" charset="-120"/>
              </a:rPr>
              <a:t>20</a:t>
            </a:r>
            <a:r>
              <a:rPr lang="zh-TW" altLang="en-US" sz="1800" dirty="0" smtClean="0">
                <a:latin typeface="微軟正黑體" pitchFamily="34" charset="-120"/>
                <a:ea typeface="微軟正黑體" pitchFamily="34" charset="-120"/>
              </a:rPr>
              <a:t>人以上者，至少</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人。 </a:t>
            </a:r>
            <a:endParaRPr lang="en-US" altLang="zh-TW" sz="1800" dirty="0" smtClean="0">
              <a:latin typeface="微軟正黑體" pitchFamily="34" charset="-120"/>
              <a:ea typeface="微軟正黑體" pitchFamily="34" charset="-120"/>
            </a:endParaRPr>
          </a:p>
          <a:p>
            <a:pPr marL="0" indent="266700" algn="just">
              <a:buNone/>
            </a:pPr>
            <a:r>
              <a:rPr lang="zh-TW" altLang="en-US" sz="1800" dirty="0" smtClean="0">
                <a:latin typeface="微軟正黑體" pitchFamily="34" charset="-120"/>
                <a:ea typeface="微軟正黑體" pitchFamily="34" charset="-120"/>
              </a:rPr>
              <a:t>第</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項委員，每滿</a:t>
            </a:r>
            <a:r>
              <a:rPr lang="en-US" altLang="zh-TW" sz="1800" dirty="0" smtClean="0">
                <a:latin typeface="微軟正黑體" pitchFamily="34" charset="-120"/>
                <a:ea typeface="微軟正黑體" pitchFamily="34" charset="-120"/>
              </a:rPr>
              <a:t>4</a:t>
            </a:r>
            <a:r>
              <a:rPr lang="zh-TW" altLang="en-US" sz="1800" dirty="0" smtClean="0">
                <a:latin typeface="微軟正黑體" pitchFamily="34" charset="-120"/>
                <a:ea typeface="微軟正黑體" pitchFamily="34" charset="-120"/>
              </a:rPr>
              <a:t>人應有</a:t>
            </a:r>
            <a:r>
              <a:rPr lang="en-US" altLang="zh-TW" sz="1800" dirty="0" smtClean="0">
                <a:latin typeface="微軟正黑體" pitchFamily="34" charset="-120"/>
                <a:ea typeface="微軟正黑體" pitchFamily="34" charset="-120"/>
              </a:rPr>
              <a:t>2</a:t>
            </a:r>
            <a:r>
              <a:rPr lang="zh-TW" altLang="en-US" sz="1800" dirty="0" smtClean="0">
                <a:latin typeface="微軟正黑體" pitchFamily="34" charset="-120"/>
                <a:ea typeface="微軟正黑體" pitchFamily="34" charset="-120"/>
              </a:rPr>
              <a:t>人由本機關受考人票選產生之。</a:t>
            </a:r>
            <a:r>
              <a:rPr lang="en-US" altLang="zh-TW" sz="1800" dirty="0" smtClean="0">
                <a:latin typeface="微軟正黑體" pitchFamily="34" charset="-120"/>
                <a:ea typeface="微軟正黑體" pitchFamily="34" charset="-120"/>
              </a:rPr>
              <a:t> </a:t>
            </a:r>
          </a:p>
        </p:txBody>
      </p:sp>
      <p:pic>
        <p:nvPicPr>
          <p:cNvPr id="8"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
        <p:nvSpPr>
          <p:cNvPr id="10" name="文字方塊 9"/>
          <p:cNvSpPr txBox="1"/>
          <p:nvPr/>
        </p:nvSpPr>
        <p:spPr>
          <a:xfrm>
            <a:off x="8501090" y="6000768"/>
            <a:ext cx="418704" cy="369332"/>
          </a:xfrm>
          <a:prstGeom prst="rect">
            <a:avLst/>
          </a:prstGeom>
          <a:noFill/>
        </p:spPr>
        <p:txBody>
          <a:bodyPr wrap="none" rtlCol="0">
            <a:spAutoFit/>
          </a:bodyPr>
          <a:lstStyle/>
          <a:p>
            <a:r>
              <a:rPr lang="en-US" altLang="zh-TW" dirty="0" smtClean="0"/>
              <a:t>36</a:t>
            </a:r>
            <a:endParaRPr lang="zh-TW" altLang="en-US" dirty="0"/>
          </a:p>
        </p:txBody>
      </p:sp>
      <p:grpSp>
        <p:nvGrpSpPr>
          <p:cNvPr id="9" name="群組 8"/>
          <p:cNvGrpSpPr/>
          <p:nvPr/>
        </p:nvGrpSpPr>
        <p:grpSpPr>
          <a:xfrm>
            <a:off x="-1548680" y="4287736"/>
            <a:ext cx="6912768" cy="2570264"/>
            <a:chOff x="-1548680" y="4287736"/>
            <a:chExt cx="6912768" cy="2570264"/>
          </a:xfrm>
        </p:grpSpPr>
        <p:sp>
          <p:nvSpPr>
            <p:cNvPr id="11" name="手繪多邊形: 圖案 8">
              <a:extLst>
                <a:ext uri="{FF2B5EF4-FFF2-40B4-BE49-F238E27FC236}">
                  <a16:creationId xmlns:a16="http://schemas.microsoft.com/office/drawing/2014/main" id="{E10040AC-5195-40EC-BF94-4D76FA8861EE}"/>
                </a:ext>
              </a:extLst>
            </p:cNvPr>
            <p:cNvSpPr/>
            <p:nvPr/>
          </p:nvSpPr>
          <p:spPr>
            <a:xfrm rot="16200000">
              <a:off x="231034" y="408149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2"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136" y="4528087"/>
              <a:ext cx="1109663" cy="1444625"/>
            </a:xfrm>
            <a:prstGeom prst="rect">
              <a:avLst/>
            </a:prstGeom>
            <a:noFill/>
            <a:scene3d>
              <a:camera prst="orthographicFront">
                <a:rot lat="0" lon="10799999" rev="0"/>
              </a:camera>
              <a:lightRig rig="threePt" dir="t"/>
            </a:scene3d>
          </p:spPr>
        </p:pic>
        <p:sp>
          <p:nvSpPr>
            <p:cNvPr id="13" name="文字方塊 12"/>
            <p:cNvSpPr txBox="1"/>
            <p:nvPr/>
          </p:nvSpPr>
          <p:spPr>
            <a:xfrm>
              <a:off x="701558" y="5609238"/>
              <a:ext cx="1854218" cy="523220"/>
            </a:xfrm>
            <a:prstGeom prst="rect">
              <a:avLst/>
            </a:prstGeom>
            <a:noFill/>
          </p:spPr>
          <p:txBody>
            <a:bodyPr wrap="square" rtlCol="0">
              <a:spAutoFit/>
            </a:bodyPr>
            <a:lstStyle/>
            <a:p>
              <a:r>
                <a:rPr lang="zh-TW" altLang="en-US" sz="2800" b="1" dirty="0" smtClean="0">
                  <a:solidFill>
                    <a:schemeClr val="bg1"/>
                  </a:solidFill>
                  <a:latin typeface="微軟正黑體" panose="020B0604030504040204" pitchFamily="34" charset="-120"/>
                  <a:ea typeface="微軟正黑體" panose="020B0604030504040204" pitchFamily="34" charset="-120"/>
                </a:rPr>
                <a:t>案例</a:t>
              </a:r>
              <a:r>
                <a:rPr lang="en-US" altLang="zh-TW" sz="2800" b="1" dirty="0" smtClean="0">
                  <a:solidFill>
                    <a:schemeClr val="bg1"/>
                  </a:solidFill>
                  <a:latin typeface="微軟正黑體" panose="020B0604030504040204" pitchFamily="34" charset="-120"/>
                  <a:ea typeface="微軟正黑體" panose="020B0604030504040204" pitchFamily="34" charset="-120"/>
                </a:rPr>
                <a:t>5</a:t>
              </a:r>
              <a:endParaRPr lang="zh-TW" altLang="en-US" sz="2800" b="1" dirty="0">
                <a:solidFill>
                  <a:schemeClr val="bg1"/>
                </a:solidFill>
                <a:latin typeface="微軟正黑體" panose="020B0604030504040204" pitchFamily="34" charset="-120"/>
                <a:ea typeface="微軟正黑體" panose="020B0604030504040204" pitchFamily="34" charset="-120"/>
              </a:endParaRPr>
            </a:p>
          </p:txBody>
        </p:sp>
        <p:sp>
          <p:nvSpPr>
            <p:cNvPr id="14" name="標題 5"/>
            <p:cNvSpPr txBox="1">
              <a:spLocks/>
            </p:cNvSpPr>
            <p:nvPr/>
          </p:nvSpPr>
          <p:spPr>
            <a:xfrm>
              <a:off x="-1548680" y="6107911"/>
              <a:ext cx="6912768" cy="4538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a:solidFill>
                    <a:schemeClr val="bg1"/>
                  </a:solidFill>
                  <a:latin typeface="微軟正黑體" pitchFamily="34" charset="-120"/>
                  <a:ea typeface="微軟正黑體" pitchFamily="34" charset="-120"/>
                </a:rPr>
                <a:t>參與決策有機會</a:t>
              </a:r>
              <a:r>
                <a:rPr lang="zh-TW" altLang="en-US" sz="2000" b="1" dirty="0">
                  <a:solidFill>
                    <a:schemeClr val="accent5">
                      <a:lumMod val="75000"/>
                    </a:schemeClr>
                  </a:solidFill>
                  <a:latin typeface="微軟正黑體" pitchFamily="34" charset="-120"/>
                  <a:ea typeface="微軟正黑體" pitchFamily="34" charset="-120"/>
                </a:rPr>
                <a:t>，性別比例應保障</a:t>
              </a:r>
              <a:r>
                <a:rPr lang="zh-TW" altLang="en-US" sz="2000" b="1" dirty="0" smtClean="0">
                  <a:solidFill>
                    <a:schemeClr val="accent5">
                      <a:lumMod val="75000"/>
                    </a:schemeClr>
                  </a:solidFill>
                  <a:latin typeface="微軟正黑體" pitchFamily="34" charset="-120"/>
                  <a:ea typeface="微軟正黑體" pitchFamily="34" charset="-120"/>
                </a:rPr>
                <a:t>？</a:t>
              </a:r>
              <a:endParaRPr lang="zh-TW" altLang="en-US" sz="2000" b="1" dirty="0">
                <a:solidFill>
                  <a:schemeClr val="accent5">
                    <a:lumMod val="75000"/>
                  </a:schemeClr>
                </a:solidFill>
                <a:latin typeface="微軟正黑體" pitchFamily="34" charset="-120"/>
                <a:ea typeface="微軟正黑體" pitchFamily="34" charset="-120"/>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4"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rot="10800000">
            <a:off x="0" y="0"/>
            <a:ext cx="9144000" cy="6907386"/>
          </a:xfrm>
          <a:prstGeom prst="rect">
            <a:avLst/>
          </a:prstGeom>
          <a:ln>
            <a:noFill/>
          </a:ln>
          <a:effectLst>
            <a:softEdge rad="112500"/>
          </a:effectLst>
        </p:spPr>
      </p:pic>
      <p:pic>
        <p:nvPicPr>
          <p:cNvPr id="5" name="圖片 4" descr="123.jpg"/>
          <p:cNvPicPr>
            <a:picLocks noChangeAspect="1"/>
          </p:cNvPicPr>
          <p:nvPr/>
        </p:nvPicPr>
        <p:blipFill>
          <a:blip r:embed="rId3" cstate="print">
            <a:clrChange>
              <a:clrFrom>
                <a:srgbClr val="FFFFFF"/>
              </a:clrFrom>
              <a:clrTo>
                <a:srgbClr val="FFFFFF">
                  <a:alpha val="0"/>
                </a:srgbClr>
              </a:clrTo>
            </a:clrChange>
            <a:duotone>
              <a:schemeClr val="accent2">
                <a:shade val="45000"/>
                <a:satMod val="135000"/>
              </a:schemeClr>
              <a:prstClr val="white"/>
            </a:duotone>
          </a:blip>
          <a:srcRect/>
          <a:stretch>
            <a:fillRect/>
          </a:stretch>
        </p:blipFill>
        <p:spPr bwMode="auto">
          <a:xfrm>
            <a:off x="971600" y="2020888"/>
            <a:ext cx="7385050" cy="4105275"/>
          </a:xfrm>
          <a:prstGeom prst="rect">
            <a:avLst/>
          </a:prstGeom>
          <a:noFill/>
          <a:ln w="9525">
            <a:noFill/>
            <a:miter lim="800000"/>
            <a:headEnd/>
            <a:tailEnd/>
          </a:ln>
        </p:spPr>
      </p:pic>
      <p:sp>
        <p:nvSpPr>
          <p:cNvPr id="6" name="文字方塊 5"/>
          <p:cNvSpPr txBox="1">
            <a:spLocks noChangeArrowheads="1"/>
          </p:cNvSpPr>
          <p:nvPr/>
        </p:nvSpPr>
        <p:spPr bwMode="auto">
          <a:xfrm>
            <a:off x="457200" y="1558171"/>
            <a:ext cx="7416800" cy="769441"/>
          </a:xfrm>
          <a:prstGeom prst="rect">
            <a:avLst/>
          </a:prstGeom>
          <a:noFill/>
          <a:ln w="9525">
            <a:noFill/>
            <a:miter lim="800000"/>
            <a:headEnd/>
            <a:tailEnd/>
          </a:ln>
        </p:spPr>
        <p:txBody>
          <a:bodyPr>
            <a:spAutoFit/>
          </a:bodyPr>
          <a:lstStyle/>
          <a:p>
            <a:pPr algn="ctr"/>
            <a:r>
              <a:rPr kumimoji="0" lang="zh-TW" altLang="en-US" sz="4400" b="1" dirty="0">
                <a:solidFill>
                  <a:schemeClr val="accent2">
                    <a:lumMod val="60000"/>
                    <a:lumOff val="40000"/>
                  </a:schemeClr>
                </a:solidFill>
                <a:latin typeface="微軟正黑體" panose="020B0604030504040204" pitchFamily="34" charset="-120"/>
                <a:ea typeface="微軟正黑體" panose="020B0604030504040204" pitchFamily="34" charset="-120"/>
              </a:rPr>
              <a:t>性</a:t>
            </a:r>
            <a:r>
              <a:rPr kumimoji="0" lang="zh-TW" altLang="en-US" sz="4400" b="1" dirty="0">
                <a:solidFill>
                  <a:srgbClr val="00B0F0"/>
                </a:solidFill>
                <a:latin typeface="微軟正黑體" panose="020B0604030504040204" pitchFamily="34" charset="-120"/>
                <a:ea typeface="微軟正黑體" panose="020B0604030504040204" pitchFamily="34" charset="-120"/>
              </a:rPr>
              <a:t>別</a:t>
            </a:r>
            <a:r>
              <a:rPr kumimoji="0" lang="zh-TW" altLang="en-US" sz="2800" b="1" dirty="0">
                <a:latin typeface="微軟正黑體" panose="020B0604030504040204" pitchFamily="34" charset="-120"/>
                <a:ea typeface="微軟正黑體" panose="020B0604030504040204" pitchFamily="34" charset="-120"/>
              </a:rPr>
              <a:t>平等</a:t>
            </a:r>
            <a:r>
              <a:rPr kumimoji="0" lang="zh-TW" altLang="en-US" sz="2800" b="1" dirty="0">
                <a:solidFill>
                  <a:schemeClr val="tx1">
                    <a:lumMod val="75000"/>
                    <a:lumOff val="25000"/>
                  </a:schemeClr>
                </a:solidFill>
                <a:latin typeface="微軟正黑體" panose="020B0604030504040204" pitchFamily="34" charset="-120"/>
                <a:ea typeface="微軟正黑體" panose="020B0604030504040204" pitchFamily="34" charset="-120"/>
              </a:rPr>
              <a:t>，需要你我</a:t>
            </a:r>
            <a:r>
              <a:rPr kumimoji="0" lang="zh-TW" altLang="en-US" sz="2800" b="1" dirty="0" smtClean="0">
                <a:solidFill>
                  <a:schemeClr val="tx1">
                    <a:lumMod val="75000"/>
                    <a:lumOff val="25000"/>
                  </a:schemeClr>
                </a:solidFill>
                <a:latin typeface="微軟正黑體" panose="020B0604030504040204" pitchFamily="34" charset="-120"/>
                <a:ea typeface="微軟正黑體" panose="020B0604030504040204" pitchFamily="34" charset="-120"/>
              </a:rPr>
              <a:t>一起努力大</a:t>
            </a:r>
            <a:r>
              <a:rPr kumimoji="0" lang="zh-TW" altLang="en-US" sz="2800" b="1" dirty="0">
                <a:solidFill>
                  <a:schemeClr val="tx1">
                    <a:lumMod val="75000"/>
                    <a:lumOff val="25000"/>
                  </a:schemeClr>
                </a:solidFill>
                <a:latin typeface="微軟正黑體" panose="020B0604030504040204" pitchFamily="34" charset="-120"/>
                <a:ea typeface="微軟正黑體" panose="020B0604030504040204" pitchFamily="34" charset="-120"/>
              </a:rPr>
              <a:t>步走～</a:t>
            </a:r>
          </a:p>
        </p:txBody>
      </p:sp>
      <p:pic>
        <p:nvPicPr>
          <p:cNvPr id="8" name="圖片 4" descr="廉政署徽.gif"/>
          <p:cNvPicPr>
            <a:picLocks noChangeAspect="1"/>
          </p:cNvPicPr>
          <p:nvPr/>
        </p:nvPicPr>
        <p:blipFill>
          <a:blip r:embed="rId4" cstate="print"/>
          <a:srcRect/>
          <a:stretch>
            <a:fillRect/>
          </a:stretch>
        </p:blipFill>
        <p:spPr bwMode="auto">
          <a:xfrm>
            <a:off x="5292080" y="4508305"/>
            <a:ext cx="648072" cy="580605"/>
          </a:xfrm>
          <a:prstGeom prst="rect">
            <a:avLst/>
          </a:prstGeom>
          <a:noFill/>
          <a:ln w="9525">
            <a:noFill/>
            <a:miter lim="800000"/>
            <a:headEnd/>
            <a:tailEnd/>
          </a:ln>
        </p:spPr>
      </p:pic>
    </p:spTree>
    <p:extLst>
      <p:ext uri="{BB962C8B-B14F-4D97-AF65-F5344CB8AC3E}">
        <p14:creationId xmlns:p14="http://schemas.microsoft.com/office/powerpoint/2010/main" val="52307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rot="10800000">
            <a:off x="0" y="0"/>
            <a:ext cx="9144000" cy="6907386"/>
          </a:xfrm>
          <a:prstGeom prst="rect">
            <a:avLst/>
          </a:prstGeom>
          <a:ln>
            <a:noFill/>
          </a:ln>
          <a:effectLst>
            <a:softEdge rad="112500"/>
          </a:effectLst>
        </p:spPr>
      </p:pic>
      <p:sp>
        <p:nvSpPr>
          <p:cNvPr id="3" name="內容版面配置區 2"/>
          <p:cNvSpPr>
            <a:spLocks noGrp="1"/>
          </p:cNvSpPr>
          <p:nvPr>
            <p:ph idx="1"/>
          </p:nvPr>
        </p:nvSpPr>
        <p:spPr>
          <a:xfrm>
            <a:off x="617403" y="5229200"/>
            <a:ext cx="7283152" cy="1036712"/>
          </a:xfrm>
        </p:spPr>
        <p:txBody>
          <a:bodyPr/>
          <a:lstStyle/>
          <a:p>
            <a:pPr marL="0" indent="0">
              <a:buNone/>
            </a:pPr>
            <a:r>
              <a:rPr lang="zh-TW" altLang="en-US" b="1" dirty="0" smtClean="0">
                <a:latin typeface="微軟正黑體" panose="020B0604030504040204" pitchFamily="34" charset="-120"/>
                <a:ea typeface="微軟正黑體" panose="020B0604030504040204" pitchFamily="34" charset="-120"/>
              </a:rPr>
              <a:t>案例內容含</a:t>
            </a:r>
            <a:endParaRPr lang="en-US" altLang="zh-TW" b="1" dirty="0" smtClean="0">
              <a:latin typeface="微軟正黑體" panose="020B0604030504040204" pitchFamily="34" charset="-120"/>
              <a:ea typeface="微軟正黑體" panose="020B0604030504040204" pitchFamily="34" charset="-120"/>
            </a:endParaRPr>
          </a:p>
          <a:p>
            <a:pPr marL="0" indent="0">
              <a:buNone/>
            </a:pPr>
            <a:r>
              <a:rPr lang="en-US" altLang="zh-TW" sz="1200" b="1" dirty="0" smtClean="0">
                <a:latin typeface="微軟正黑體" panose="020B0604030504040204" pitchFamily="34" charset="-120"/>
                <a:ea typeface="微軟正黑體" panose="020B0604030504040204" pitchFamily="34" charset="-120"/>
              </a:rPr>
              <a:t>(</a:t>
            </a:r>
            <a:r>
              <a:rPr lang="zh-TW" altLang="en-US" sz="1200" b="1" dirty="0" smtClean="0">
                <a:latin typeface="微軟正黑體" panose="020B0604030504040204" pitchFamily="34" charset="-120"/>
                <a:ea typeface="微軟正黑體" panose="020B0604030504040204" pitchFamily="34" charset="-120"/>
              </a:rPr>
              <a:t>*為延伸思考，視案例加入說明</a:t>
            </a:r>
            <a:r>
              <a:rPr lang="en-US" altLang="zh-TW" sz="1200" b="1" dirty="0" smtClean="0">
                <a:latin typeface="微軟正黑體" panose="020B0604030504040204" pitchFamily="34" charset="-120"/>
                <a:ea typeface="微軟正黑體" panose="020B0604030504040204" pitchFamily="34" charset="-120"/>
              </a:rPr>
              <a:t>)</a:t>
            </a:r>
          </a:p>
          <a:p>
            <a:endParaRPr lang="zh-TW" altLang="en-US" sz="1200" b="1" dirty="0">
              <a:latin typeface="微軟正黑體" panose="020B0604030504040204" pitchFamily="34" charset="-120"/>
              <a:ea typeface="微軟正黑體" panose="020B0604030504040204" pitchFamily="34" charset="-120"/>
            </a:endParaRPr>
          </a:p>
        </p:txBody>
      </p:sp>
      <p:sp>
        <p:nvSpPr>
          <p:cNvPr id="6" name="標題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參</a:t>
            </a:r>
            <a:r>
              <a:rPr lang="en-US" altLang="zh-TW"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a:t>
            </a:r>
            <a:r>
              <a:rPr lang="zh-TW" altLang="en-US" sz="4000" b="1" dirty="0" smtClean="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rPr>
              <a:t>案例教材與故事名稱</a:t>
            </a:r>
            <a:endParaRPr lang="zh-TW" altLang="en-US" sz="4000" b="1" dirty="0">
              <a:solidFill>
                <a:schemeClr val="tx1">
                  <a:lumMod val="65000"/>
                  <a:lumOff val="35000"/>
                </a:schemeClr>
              </a:solidFill>
              <a:effectLst>
                <a:outerShdw blurRad="38100" dist="38100" dir="2700000" algn="tl">
                  <a:srgbClr val="000000">
                    <a:alpha val="43137"/>
                  </a:srgbClr>
                </a:outerShdw>
              </a:effectLst>
              <a:latin typeface="微軟正黑體" pitchFamily="34" charset="-120"/>
              <a:ea typeface="微軟正黑體" pitchFamily="34" charset="-120"/>
              <a:cs typeface="+mn-cs"/>
            </a:endParaRPr>
          </a:p>
        </p:txBody>
      </p:sp>
      <p:graphicFrame>
        <p:nvGraphicFramePr>
          <p:cNvPr id="9" name="資料庫圖表 8"/>
          <p:cNvGraphicFramePr/>
          <p:nvPr>
            <p:extLst>
              <p:ext uri="{D42A27DB-BD31-4B8C-83A1-F6EECF244321}">
                <p14:modId xmlns:p14="http://schemas.microsoft.com/office/powerpoint/2010/main" val="30811905"/>
              </p:ext>
            </p:extLst>
          </p:nvPr>
        </p:nvGraphicFramePr>
        <p:xfrm>
          <a:off x="1573542" y="168355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3496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7)綜合業務\法務部法制司交辦\兩公約\01.人權兩公約-廉政教材出版品編撰\人權大步走廉政篇圖檔\法務部廉政署-內文216頁_Extracted_Images\page76output.jpg"/>
          <p:cNvPicPr>
            <a:picLocks noChangeAspect="1" noChangeArrowheads="1"/>
          </p:cNvPicPr>
          <p:nvPr/>
        </p:nvPicPr>
        <p:blipFill>
          <a:blip r:embed="rId2" cstate="print"/>
          <a:srcRect/>
          <a:stretch>
            <a:fillRect/>
          </a:stretch>
        </p:blipFill>
        <p:spPr bwMode="auto">
          <a:xfrm rot="10800000">
            <a:off x="0" y="0"/>
            <a:ext cx="9144000" cy="6907386"/>
          </a:xfrm>
          <a:prstGeom prst="rect">
            <a:avLst/>
          </a:prstGeom>
          <a:noFill/>
        </p:spPr>
      </p:pic>
      <p:sp>
        <p:nvSpPr>
          <p:cNvPr id="7" name="橢圓 6"/>
          <p:cNvSpPr/>
          <p:nvPr/>
        </p:nvSpPr>
        <p:spPr>
          <a:xfrm>
            <a:off x="3778244" y="1954202"/>
            <a:ext cx="857256" cy="857256"/>
          </a:xfrm>
          <a:prstGeom prst="ellipse">
            <a:avLst/>
          </a:prstGeom>
          <a:solidFill>
            <a:srgbClr val="E5F6D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4"/>
          <p:cNvSpPr txBox="1"/>
          <p:nvPr/>
        </p:nvSpPr>
        <p:spPr>
          <a:xfrm>
            <a:off x="1900821" y="2402763"/>
            <a:ext cx="7109640" cy="1308050"/>
          </a:xfrm>
          <a:prstGeom prst="rect">
            <a:avLst/>
          </a:prstGeom>
          <a:noFill/>
        </p:spPr>
        <p:txBody>
          <a:bodyPr wrap="none" rtlCol="0">
            <a:spAutoFit/>
          </a:bodyPr>
          <a:lstStyle/>
          <a:p>
            <a:pPr algn="ctr">
              <a:spcAft>
                <a:spcPts val="1800"/>
              </a:spcAft>
            </a:pPr>
            <a:r>
              <a:rPr lang="zh-TW" altLang="en-US" sz="2800" dirty="0" smtClean="0">
                <a:solidFill>
                  <a:schemeClr val="tx1">
                    <a:lumMod val="75000"/>
                    <a:lumOff val="25000"/>
                  </a:schemeClr>
                </a:solidFill>
                <a:latin typeface="微軟正黑體" pitchFamily="34" charset="-120"/>
                <a:ea typeface="微軟正黑體" pitchFamily="34" charset="-120"/>
              </a:rPr>
              <a:t>案例一</a:t>
            </a:r>
            <a:endParaRPr lang="en-US" altLang="zh-TW" sz="2800" dirty="0" smtClean="0">
              <a:solidFill>
                <a:schemeClr val="tx1">
                  <a:lumMod val="75000"/>
                  <a:lumOff val="25000"/>
                </a:schemeClr>
              </a:solidFill>
              <a:latin typeface="微軟正黑體" pitchFamily="34" charset="-120"/>
              <a:ea typeface="微軟正黑體" pitchFamily="34" charset="-120"/>
            </a:endParaRPr>
          </a:p>
          <a:p>
            <a:pPr algn="ctr"/>
            <a:r>
              <a:rPr lang="zh-TW" altLang="en-US" sz="3600" dirty="0" smtClean="0">
                <a:solidFill>
                  <a:schemeClr val="tx1">
                    <a:lumMod val="75000"/>
                    <a:lumOff val="25000"/>
                  </a:schemeClr>
                </a:solidFill>
                <a:latin typeface="微軟正黑體" pitchFamily="34" charset="-120"/>
                <a:ea typeface="微軟正黑體" pitchFamily="34" charset="-120"/>
              </a:rPr>
              <a:t>懷孕婦女受調查，該一視同仁嗎？</a:t>
            </a:r>
            <a:endParaRPr lang="zh-TW" altLang="en-US" sz="3600" dirty="0">
              <a:solidFill>
                <a:schemeClr val="tx1">
                  <a:lumMod val="75000"/>
                  <a:lumOff val="25000"/>
                </a:schemeClr>
              </a:solidFill>
              <a:latin typeface="微軟正黑體" pitchFamily="34" charset="-120"/>
              <a:ea typeface="微軟正黑體" pitchFamily="34" charset="-120"/>
            </a:endParaRPr>
          </a:p>
        </p:txBody>
      </p:sp>
      <p:grpSp>
        <p:nvGrpSpPr>
          <p:cNvPr id="56" name="群組 55">
            <a:extLst>
              <a:ext uri="{FF2B5EF4-FFF2-40B4-BE49-F238E27FC236}">
                <a16:creationId xmlns:a16="http://schemas.microsoft.com/office/drawing/2014/main" id="{97333015-B97A-469B-930C-05A65D53EB5E}"/>
              </a:ext>
            </a:extLst>
          </p:cNvPr>
          <p:cNvGrpSpPr/>
          <p:nvPr/>
        </p:nvGrpSpPr>
        <p:grpSpPr>
          <a:xfrm rot="21061904">
            <a:off x="-4138466" y="2138624"/>
            <a:ext cx="7074522" cy="6804000"/>
            <a:chOff x="2520755" y="86451"/>
            <a:chExt cx="7074522" cy="6804000"/>
          </a:xfrm>
        </p:grpSpPr>
        <p:sp>
          <p:nvSpPr>
            <p:cNvPr id="57" name="橢圓 56">
              <a:extLst>
                <a:ext uri="{FF2B5EF4-FFF2-40B4-BE49-F238E27FC236}">
                  <a16:creationId xmlns:a16="http://schemas.microsoft.com/office/drawing/2014/main" id="{5A75612E-9104-40F2-9057-898E4B67B637}"/>
                </a:ext>
              </a:extLst>
            </p:cNvPr>
            <p:cNvSpPr/>
            <p:nvPr/>
          </p:nvSpPr>
          <p:spPr>
            <a:xfrm>
              <a:off x="3108000" y="441000"/>
              <a:ext cx="5976000" cy="59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58" name="手繪多邊形: 圖案 3">
              <a:extLst>
                <a:ext uri="{FF2B5EF4-FFF2-40B4-BE49-F238E27FC236}">
                  <a16:creationId xmlns:a16="http://schemas.microsoft.com/office/drawing/2014/main" id="{4B80747F-96B2-42B6-89BD-7EBD24C4EC5B}"/>
                </a:ext>
              </a:extLst>
            </p:cNvPr>
            <p:cNvSpPr/>
            <p:nvPr/>
          </p:nvSpPr>
          <p:spPr>
            <a:xfrm>
              <a:off x="6152008" y="410138"/>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9" name="手繪多邊形: 圖案 4">
              <a:extLst>
                <a:ext uri="{FF2B5EF4-FFF2-40B4-BE49-F238E27FC236}">
                  <a16:creationId xmlns:a16="http://schemas.microsoft.com/office/drawing/2014/main" id="{B2F0A1A6-B4C7-4DFB-833A-5692B1440A86}"/>
                </a:ext>
              </a:extLst>
            </p:cNvPr>
            <p:cNvSpPr/>
            <p:nvPr/>
          </p:nvSpPr>
          <p:spPr>
            <a:xfrm rot="3600000">
              <a:off x="6818768" y="236791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手繪多邊形: 圖案 5">
              <a:extLst>
                <a:ext uri="{FF2B5EF4-FFF2-40B4-BE49-F238E27FC236}">
                  <a16:creationId xmlns:a16="http://schemas.microsoft.com/office/drawing/2014/main" id="{770117A0-1E5D-4E37-81DA-EBFDC7BCDB22}"/>
                </a:ext>
              </a:extLst>
            </p:cNvPr>
            <p:cNvSpPr/>
            <p:nvPr/>
          </p:nvSpPr>
          <p:spPr>
            <a:xfrm rot="7200000">
              <a:off x="5470225" y="3944641"/>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4"/>
            </a:solidFill>
            <a:ln>
              <a:solidFill>
                <a:schemeClr val="accent1"/>
              </a:solidFill>
            </a:ln>
            <a:effectLst>
              <a:outerShdw blurRad="50800" dist="38100" algn="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1" name="手繪多邊形: 圖案 6">
              <a:extLst>
                <a:ext uri="{FF2B5EF4-FFF2-40B4-BE49-F238E27FC236}">
                  <a16:creationId xmlns:a16="http://schemas.microsoft.com/office/drawing/2014/main" id="{2E515901-5806-4869-9AF5-14C10F450ACD}"/>
                </a:ext>
              </a:extLst>
            </p:cNvPr>
            <p:cNvSpPr/>
            <p:nvPr/>
          </p:nvSpPr>
          <p:spPr>
            <a:xfrm rot="10800000">
              <a:off x="3434473" y="3552284"/>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3">
                <a:lumMod val="60000"/>
                <a:lumOff val="4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
          <p:nvSpPr>
            <p:cNvPr id="62" name="手繪多邊形: 圖案 7">
              <a:extLst>
                <a:ext uri="{FF2B5EF4-FFF2-40B4-BE49-F238E27FC236}">
                  <a16:creationId xmlns:a16="http://schemas.microsoft.com/office/drawing/2014/main" id="{249FD60D-0617-42B3-80DA-2F24CAEA420E}"/>
                </a:ext>
              </a:extLst>
            </p:cNvPr>
            <p:cNvSpPr/>
            <p:nvPr/>
          </p:nvSpPr>
          <p:spPr>
            <a:xfrm rot="14400000">
              <a:off x="2727000" y="1606603"/>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1">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3" name="手繪多邊形: 圖案 8">
              <a:extLst>
                <a:ext uri="{FF2B5EF4-FFF2-40B4-BE49-F238E27FC236}">
                  <a16:creationId xmlns:a16="http://schemas.microsoft.com/office/drawing/2014/main" id="{E10040AC-5195-40EC-BF94-4D76FA8861EE}"/>
                </a:ext>
              </a:extLst>
            </p:cNvPr>
            <p:cNvSpPr/>
            <p:nvPr/>
          </p:nvSpPr>
          <p:spPr>
            <a:xfrm rot="18000000">
              <a:off x="4083479" y="4286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chemeClr val="accent5">
                <a:lumMod val="75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4" name="橢圓 63">
              <a:extLst>
                <a:ext uri="{FF2B5EF4-FFF2-40B4-BE49-F238E27FC236}">
                  <a16:creationId xmlns:a16="http://schemas.microsoft.com/office/drawing/2014/main" id="{CA8EBCFF-5CE2-4AB4-88EC-551D5A6A563B}"/>
                </a:ext>
              </a:extLst>
            </p:cNvPr>
            <p:cNvSpPr>
              <a:spLocks noChangeAspect="1"/>
            </p:cNvSpPr>
            <p:nvPr/>
          </p:nvSpPr>
          <p:spPr>
            <a:xfrm>
              <a:off x="5211223" y="2619474"/>
              <a:ext cx="1606035" cy="1606035"/>
            </a:xfrm>
            <a:prstGeom prst="ellipse">
              <a:avLst/>
            </a:prstGeom>
            <a:solidFill>
              <a:schemeClr val="accent1">
                <a:lumMod val="5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8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案例名稱</a:t>
              </a:r>
              <a:endParaRPr kumimoji="0" lang="zh-TW" altLang="en-US" sz="2800"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endParaRPr>
            </a:p>
          </p:txBody>
        </p:sp>
        <p:sp>
          <p:nvSpPr>
            <p:cNvPr id="65" name="圓形: 空心 10">
              <a:extLst>
                <a:ext uri="{FF2B5EF4-FFF2-40B4-BE49-F238E27FC236}">
                  <a16:creationId xmlns:a16="http://schemas.microsoft.com/office/drawing/2014/main" id="{B5312DE5-F3EC-426A-A4A8-DD8F4EE19597}"/>
                </a:ext>
              </a:extLst>
            </p:cNvPr>
            <p:cNvSpPr/>
            <p:nvPr/>
          </p:nvSpPr>
          <p:spPr>
            <a:xfrm>
              <a:off x="2662298" y="86451"/>
              <a:ext cx="6804000" cy="6804000"/>
            </a:xfrm>
            <a:prstGeom prst="donut">
              <a:avLst>
                <a:gd name="adj" fmla="val 305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66" name="文字方塊 65">
              <a:extLst>
                <a:ext uri="{FF2B5EF4-FFF2-40B4-BE49-F238E27FC236}">
                  <a16:creationId xmlns:a16="http://schemas.microsoft.com/office/drawing/2014/main" id="{0096C264-D031-4EE7-9A47-E3948032B2D2}"/>
                </a:ext>
              </a:extLst>
            </p:cNvPr>
            <p:cNvSpPr txBox="1"/>
            <p:nvPr/>
          </p:nvSpPr>
          <p:spPr>
            <a:xfrm rot="17684498">
              <a:off x="6259439" y="1126820"/>
              <a:ext cx="1910405"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rPr>
                <a:t>案例內容</a:t>
              </a:r>
              <a:endPar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故事</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爭點</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解析及規範</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67" name="文字方塊 66">
              <a:extLst>
                <a:ext uri="{FF2B5EF4-FFF2-40B4-BE49-F238E27FC236}">
                  <a16:creationId xmlns:a16="http://schemas.microsoft.com/office/drawing/2014/main" id="{3D4076AC-2153-4DE4-AC2E-46F3885523B8}"/>
                </a:ext>
              </a:extLst>
            </p:cNvPr>
            <p:cNvSpPr txBox="1"/>
            <p:nvPr/>
          </p:nvSpPr>
          <p:spPr>
            <a:xfrm rot="21599999">
              <a:off x="7437140" y="3008255"/>
              <a:ext cx="191040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1.</a:t>
              </a:r>
              <a:r>
                <a:rPr kumimoji="0" lang="zh-TW" altLang="en-US"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懷孕婦女受調查，該一視同仁嗎</a:t>
              </a:r>
              <a:r>
                <a:rPr kumimoji="0" lang="en-US" altLang="zh-TW" sz="20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68" name="文字方塊 67">
              <a:extLst>
                <a:ext uri="{FF2B5EF4-FFF2-40B4-BE49-F238E27FC236}">
                  <a16:creationId xmlns:a16="http://schemas.microsoft.com/office/drawing/2014/main" id="{2A031700-1B04-449C-8780-E2826236EC3D}"/>
                </a:ext>
              </a:extLst>
            </p:cNvPr>
            <p:cNvSpPr txBox="1"/>
            <p:nvPr/>
          </p:nvSpPr>
          <p:spPr>
            <a:xfrm rot="2454133">
              <a:off x="6203075" y="4790047"/>
              <a:ext cx="1865100" cy="11079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a:t>
              </a:r>
              <a:r>
                <a:rPr lang="zh-TW" altLang="en-US"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搜索婦女身體，誰都可以嗎</a:t>
              </a:r>
              <a:r>
                <a:rPr lang="en-US" altLang="zh-TW" sz="2200" b="1"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69" name="文字方塊 68">
              <a:extLst>
                <a:ext uri="{FF2B5EF4-FFF2-40B4-BE49-F238E27FC236}">
                  <a16:creationId xmlns:a16="http://schemas.microsoft.com/office/drawing/2014/main" id="{FECCCAB3-FE7C-4395-BAAA-8BFC62FF6543}"/>
                </a:ext>
              </a:extLst>
            </p:cNvPr>
            <p:cNvSpPr txBox="1"/>
            <p:nvPr/>
          </p:nvSpPr>
          <p:spPr>
            <a:xfrm rot="6341056">
              <a:off x="4152142" y="5070267"/>
              <a:ext cx="188788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3.</a:t>
              </a:r>
              <a:r>
                <a:rPr kumimoji="0" lang="zh-TW" altLang="en-US"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女生沒力氣，男生會生氣</a:t>
              </a:r>
              <a:r>
                <a:rPr kumimoji="0" lang="en-US" altLang="zh-TW" sz="2200" b="1" i="0" u="none" strike="noStrike" kern="1200" cap="none" spc="0" normalizeH="0" baseline="0" noProof="0" dirty="0" smtClean="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schemeClr val="bg2">
                    <a:lumMod val="25000"/>
                  </a:schemeClr>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70" name="文字方塊 69">
              <a:extLst>
                <a:ext uri="{FF2B5EF4-FFF2-40B4-BE49-F238E27FC236}">
                  <a16:creationId xmlns:a16="http://schemas.microsoft.com/office/drawing/2014/main" id="{B263C47D-27F3-4C8D-886C-CFA5E860A655}"/>
                </a:ext>
              </a:extLst>
            </p:cNvPr>
            <p:cNvSpPr txBox="1"/>
            <p:nvPr/>
          </p:nvSpPr>
          <p:spPr>
            <a:xfrm rot="10434283">
              <a:off x="3014241" y="3016308"/>
              <a:ext cx="1770170"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4.</a:t>
              </a:r>
              <a:r>
                <a:rPr kumimoji="0" lang="zh-TW" altLang="en-US"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夫妻本一家，你的就是我的</a:t>
              </a:r>
              <a:r>
                <a:rPr kumimoji="0" lang="en-US" altLang="zh-TW" sz="22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71" name="文字方塊 70">
              <a:extLst>
                <a:ext uri="{FF2B5EF4-FFF2-40B4-BE49-F238E27FC236}">
                  <a16:creationId xmlns:a16="http://schemas.microsoft.com/office/drawing/2014/main" id="{320BDE32-62FB-45C9-9F30-3073506DAB2E}"/>
                </a:ext>
              </a:extLst>
            </p:cNvPr>
            <p:cNvSpPr txBox="1"/>
            <p:nvPr/>
          </p:nvSpPr>
          <p:spPr>
            <a:xfrm rot="14400000">
              <a:off x="4147665" y="1076175"/>
              <a:ext cx="1828236"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a:t>
              </a:r>
              <a:r>
                <a:rPr lang="zh-TW" altLang="en-US"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餐與決策有機會，性別比例應保障</a:t>
              </a:r>
              <a:r>
                <a:rPr lang="en-US" altLang="zh-TW" sz="2200" b="1" noProof="0" dirty="0" smtClean="0">
                  <a:solidFill>
                    <a:prstClr val="white"/>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endParaRPr>
            </a:p>
          </p:txBody>
        </p:sp>
        <p:sp>
          <p:nvSpPr>
            <p:cNvPr id="72" name="手繪多邊形: 圖案 17">
              <a:extLst>
                <a:ext uri="{FF2B5EF4-FFF2-40B4-BE49-F238E27FC236}">
                  <a16:creationId xmlns:a16="http://schemas.microsoft.com/office/drawing/2014/main" id="{F9ED8F19-F943-423E-974E-0E67D3E90121}"/>
                </a:ext>
              </a:extLst>
            </p:cNvPr>
            <p:cNvSpPr/>
            <p:nvPr/>
          </p:nvSpPr>
          <p:spPr>
            <a:xfrm>
              <a:off x="6394928" y="4194109"/>
              <a:ext cx="401625" cy="516375"/>
            </a:xfrm>
            <a:custGeom>
              <a:avLst/>
              <a:gdLst>
                <a:gd name="connsiteX0" fmla="*/ 41438 w 401625"/>
                <a:gd name="connsiteY0" fmla="*/ 474938 h 516375"/>
                <a:gd name="connsiteX1" fmla="*/ 41438 w 401625"/>
                <a:gd name="connsiteY1" fmla="*/ 41438 h 516375"/>
                <a:gd name="connsiteX2" fmla="*/ 200813 w 401625"/>
                <a:gd name="connsiteY2" fmla="*/ 41438 h 516375"/>
                <a:gd name="connsiteX3" fmla="*/ 200813 w 401625"/>
                <a:gd name="connsiteY3" fmla="*/ 175313 h 516375"/>
                <a:gd name="connsiteX4" fmla="*/ 360188 w 401625"/>
                <a:gd name="connsiteY4" fmla="*/ 175313 h 516375"/>
                <a:gd name="connsiteX5" fmla="*/ 360188 w 401625"/>
                <a:gd name="connsiteY5" fmla="*/ 474938 h 516375"/>
                <a:gd name="connsiteX6" fmla="*/ 41438 w 401625"/>
                <a:gd name="connsiteY6" fmla="*/ 474938 h 516375"/>
                <a:gd name="connsiteX7" fmla="*/ 239063 w 401625"/>
                <a:gd name="connsiteY7" fmla="*/ 57375 h 516375"/>
                <a:gd name="connsiteX8" fmla="*/ 318750 w 401625"/>
                <a:gd name="connsiteY8" fmla="*/ 137063 h 516375"/>
                <a:gd name="connsiteX9" fmla="*/ 239063 w 401625"/>
                <a:gd name="connsiteY9" fmla="*/ 137063 h 516375"/>
                <a:gd name="connsiteX10" fmla="*/ 239063 w 401625"/>
                <a:gd name="connsiteY10" fmla="*/ 57375 h 516375"/>
                <a:gd name="connsiteX11" fmla="*/ 239063 w 401625"/>
                <a:gd name="connsiteY11" fmla="*/ 3188 h 516375"/>
                <a:gd name="connsiteX12" fmla="*/ 3188 w 401625"/>
                <a:gd name="connsiteY12" fmla="*/ 3188 h 516375"/>
                <a:gd name="connsiteX13" fmla="*/ 3188 w 401625"/>
                <a:gd name="connsiteY13" fmla="*/ 513188 h 516375"/>
                <a:gd name="connsiteX14" fmla="*/ 398438 w 401625"/>
                <a:gd name="connsiteY14" fmla="*/ 513188 h 516375"/>
                <a:gd name="connsiteX15" fmla="*/ 398438 w 401625"/>
                <a:gd name="connsiteY15" fmla="*/ 143438 h 516375"/>
                <a:gd name="connsiteX16" fmla="*/ 239063 w 401625"/>
                <a:gd name="connsiteY16" fmla="*/ 3188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1625" h="516375">
                  <a:moveTo>
                    <a:pt x="41438" y="474938"/>
                  </a:moveTo>
                  <a:lnTo>
                    <a:pt x="41438" y="41438"/>
                  </a:lnTo>
                  <a:lnTo>
                    <a:pt x="200813" y="41438"/>
                  </a:lnTo>
                  <a:lnTo>
                    <a:pt x="200813" y="175313"/>
                  </a:lnTo>
                  <a:lnTo>
                    <a:pt x="360188" y="175313"/>
                  </a:lnTo>
                  <a:lnTo>
                    <a:pt x="360188" y="474938"/>
                  </a:lnTo>
                  <a:lnTo>
                    <a:pt x="41438" y="474938"/>
                  </a:lnTo>
                  <a:close/>
                  <a:moveTo>
                    <a:pt x="239063" y="57375"/>
                  </a:moveTo>
                  <a:lnTo>
                    <a:pt x="318750" y="137063"/>
                  </a:lnTo>
                  <a:lnTo>
                    <a:pt x="239063" y="137063"/>
                  </a:lnTo>
                  <a:lnTo>
                    <a:pt x="239063" y="57375"/>
                  </a:lnTo>
                  <a:close/>
                  <a:moveTo>
                    <a:pt x="239063" y="3188"/>
                  </a:moveTo>
                  <a:lnTo>
                    <a:pt x="3188" y="3188"/>
                  </a:lnTo>
                  <a:lnTo>
                    <a:pt x="3188" y="513188"/>
                  </a:lnTo>
                  <a:lnTo>
                    <a:pt x="398438" y="513188"/>
                  </a:lnTo>
                  <a:lnTo>
                    <a:pt x="398438" y="143438"/>
                  </a:lnTo>
                  <a:lnTo>
                    <a:pt x="239063" y="31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3" name="手繪多邊形: 圖案 18">
              <a:extLst>
                <a:ext uri="{FF2B5EF4-FFF2-40B4-BE49-F238E27FC236}">
                  <a16:creationId xmlns:a16="http://schemas.microsoft.com/office/drawing/2014/main" id="{D53AA0D7-FD6E-4700-A075-08D592A8A642}"/>
                </a:ext>
              </a:extLst>
            </p:cNvPr>
            <p:cNvSpPr/>
            <p:nvPr/>
          </p:nvSpPr>
          <p:spPr>
            <a:xfrm>
              <a:off x="6471428" y="4429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4" name="手繪多邊形: 圖案 19">
              <a:extLst>
                <a:ext uri="{FF2B5EF4-FFF2-40B4-BE49-F238E27FC236}">
                  <a16:creationId xmlns:a16="http://schemas.microsoft.com/office/drawing/2014/main" id="{44845DEF-50DE-4B6E-A87C-FFAB0E9B5EC6}"/>
                </a:ext>
              </a:extLst>
            </p:cNvPr>
            <p:cNvSpPr/>
            <p:nvPr/>
          </p:nvSpPr>
          <p:spPr>
            <a:xfrm>
              <a:off x="6471428" y="4378984"/>
              <a:ext cx="89250" cy="31875"/>
            </a:xfrm>
            <a:custGeom>
              <a:avLst/>
              <a:gdLst>
                <a:gd name="connsiteX0" fmla="*/ 3188 w 89250"/>
                <a:gd name="connsiteY0" fmla="*/ 3188 h 31875"/>
                <a:gd name="connsiteX1" fmla="*/ 86063 w 89250"/>
                <a:gd name="connsiteY1" fmla="*/ 3188 h 31875"/>
                <a:gd name="connsiteX2" fmla="*/ 86063 w 89250"/>
                <a:gd name="connsiteY2" fmla="*/ 28688 h 31875"/>
                <a:gd name="connsiteX3" fmla="*/ 3188 w 892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89250" h="31875">
                  <a:moveTo>
                    <a:pt x="3188" y="3188"/>
                  </a:moveTo>
                  <a:lnTo>
                    <a:pt x="86063" y="3188"/>
                  </a:lnTo>
                  <a:lnTo>
                    <a:pt x="860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5" name="手繪多邊形: 圖案 20">
              <a:extLst>
                <a:ext uri="{FF2B5EF4-FFF2-40B4-BE49-F238E27FC236}">
                  <a16:creationId xmlns:a16="http://schemas.microsoft.com/office/drawing/2014/main" id="{CDE34B5C-B742-4BBB-9973-43AE3A54078A}"/>
                </a:ext>
              </a:extLst>
            </p:cNvPr>
            <p:cNvSpPr/>
            <p:nvPr/>
          </p:nvSpPr>
          <p:spPr>
            <a:xfrm>
              <a:off x="6471428" y="4480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6" name="手繪多邊形: 圖案 21">
              <a:extLst>
                <a:ext uri="{FF2B5EF4-FFF2-40B4-BE49-F238E27FC236}">
                  <a16:creationId xmlns:a16="http://schemas.microsoft.com/office/drawing/2014/main" id="{FF6FDC2B-64DA-4C01-A71F-BBCE0BBD2514}"/>
                </a:ext>
              </a:extLst>
            </p:cNvPr>
            <p:cNvSpPr/>
            <p:nvPr/>
          </p:nvSpPr>
          <p:spPr>
            <a:xfrm>
              <a:off x="6471428" y="4531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7" name="手繪多邊形: 圖案 22">
              <a:extLst>
                <a:ext uri="{FF2B5EF4-FFF2-40B4-BE49-F238E27FC236}">
                  <a16:creationId xmlns:a16="http://schemas.microsoft.com/office/drawing/2014/main" id="{602AF33D-D8E0-4984-A772-C6A7D6CB047D}"/>
                </a:ext>
              </a:extLst>
            </p:cNvPr>
            <p:cNvSpPr/>
            <p:nvPr/>
          </p:nvSpPr>
          <p:spPr>
            <a:xfrm>
              <a:off x="6471428" y="4582984"/>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8" name="手繪多邊形: 圖案 23">
              <a:extLst>
                <a:ext uri="{FF2B5EF4-FFF2-40B4-BE49-F238E27FC236}">
                  <a16:creationId xmlns:a16="http://schemas.microsoft.com/office/drawing/2014/main" id="{75BA9C2D-ED88-4578-82B0-EBE7826DBB05}"/>
                </a:ext>
              </a:extLst>
            </p:cNvPr>
            <p:cNvSpPr/>
            <p:nvPr/>
          </p:nvSpPr>
          <p:spPr>
            <a:xfrm>
              <a:off x="5400574" y="2176378"/>
              <a:ext cx="82875" cy="108375"/>
            </a:xfrm>
            <a:custGeom>
              <a:avLst/>
              <a:gdLst>
                <a:gd name="connsiteX0" fmla="*/ 55781 w 82875"/>
                <a:gd name="connsiteY0" fmla="*/ 106781 h 108375"/>
                <a:gd name="connsiteX1" fmla="*/ 30281 w 82875"/>
                <a:gd name="connsiteY1" fmla="*/ 106781 h 108375"/>
                <a:gd name="connsiteX2" fmla="*/ 4781 w 82875"/>
                <a:gd name="connsiteY2" fmla="*/ 81281 h 108375"/>
                <a:gd name="connsiteX3" fmla="*/ 4781 w 82875"/>
                <a:gd name="connsiteY3" fmla="*/ 30281 h 108375"/>
                <a:gd name="connsiteX4" fmla="*/ 30281 w 82875"/>
                <a:gd name="connsiteY4" fmla="*/ 4781 h 108375"/>
                <a:gd name="connsiteX5" fmla="*/ 55781 w 82875"/>
                <a:gd name="connsiteY5" fmla="*/ 4781 h 108375"/>
                <a:gd name="connsiteX6" fmla="*/ 81281 w 82875"/>
                <a:gd name="connsiteY6" fmla="*/ 30281 h 108375"/>
                <a:gd name="connsiteX7" fmla="*/ 81281 w 82875"/>
                <a:gd name="connsiteY7" fmla="*/ 81281 h 108375"/>
                <a:gd name="connsiteX8" fmla="*/ 55781 w 82875"/>
                <a:gd name="connsiteY8" fmla="*/ 106781 h 10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75" h="108375">
                  <a:moveTo>
                    <a:pt x="55781" y="106781"/>
                  </a:moveTo>
                  <a:lnTo>
                    <a:pt x="30281" y="106781"/>
                  </a:lnTo>
                  <a:cubicBezTo>
                    <a:pt x="16256" y="106781"/>
                    <a:pt x="4781" y="95306"/>
                    <a:pt x="4781" y="81281"/>
                  </a:cubicBezTo>
                  <a:lnTo>
                    <a:pt x="4781" y="30281"/>
                  </a:lnTo>
                  <a:cubicBezTo>
                    <a:pt x="4781" y="16256"/>
                    <a:pt x="16256" y="4781"/>
                    <a:pt x="30281" y="4781"/>
                  </a:cubicBezTo>
                  <a:lnTo>
                    <a:pt x="55781" y="4781"/>
                  </a:lnTo>
                  <a:cubicBezTo>
                    <a:pt x="69806" y="4781"/>
                    <a:pt x="81281" y="16256"/>
                    <a:pt x="81281" y="30281"/>
                  </a:cubicBezTo>
                  <a:lnTo>
                    <a:pt x="81281" y="81281"/>
                  </a:lnTo>
                  <a:cubicBezTo>
                    <a:pt x="81281" y="95306"/>
                    <a:pt x="69806" y="106781"/>
                    <a:pt x="55781" y="106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79" name="手繪多邊形: 圖案 24">
              <a:extLst>
                <a:ext uri="{FF2B5EF4-FFF2-40B4-BE49-F238E27FC236}">
                  <a16:creationId xmlns:a16="http://schemas.microsoft.com/office/drawing/2014/main" id="{D1917B2B-A89B-4D9C-88C7-2C46E08CEE77}"/>
                </a:ext>
              </a:extLst>
            </p:cNvPr>
            <p:cNvSpPr/>
            <p:nvPr/>
          </p:nvSpPr>
          <p:spPr>
            <a:xfrm>
              <a:off x="5183824" y="2252878"/>
              <a:ext cx="516375" cy="363375"/>
            </a:xfrm>
            <a:custGeom>
              <a:avLst/>
              <a:gdLst>
                <a:gd name="connsiteX0" fmla="*/ 463781 w 516375"/>
                <a:gd name="connsiteY0" fmla="*/ 157781 h 363375"/>
                <a:gd name="connsiteX1" fmla="*/ 310781 w 516375"/>
                <a:gd name="connsiteY1" fmla="*/ 157781 h 363375"/>
                <a:gd name="connsiteX2" fmla="*/ 310781 w 516375"/>
                <a:gd name="connsiteY2" fmla="*/ 132281 h 363375"/>
                <a:gd name="connsiteX3" fmla="*/ 463781 w 516375"/>
                <a:gd name="connsiteY3" fmla="*/ 132281 h 363375"/>
                <a:gd name="connsiteX4" fmla="*/ 463781 w 516375"/>
                <a:gd name="connsiteY4" fmla="*/ 157781 h 363375"/>
                <a:gd name="connsiteX5" fmla="*/ 463781 w 516375"/>
                <a:gd name="connsiteY5" fmla="*/ 234281 h 363375"/>
                <a:gd name="connsiteX6" fmla="*/ 310781 w 516375"/>
                <a:gd name="connsiteY6" fmla="*/ 234281 h 363375"/>
                <a:gd name="connsiteX7" fmla="*/ 310781 w 516375"/>
                <a:gd name="connsiteY7" fmla="*/ 208781 h 363375"/>
                <a:gd name="connsiteX8" fmla="*/ 463781 w 516375"/>
                <a:gd name="connsiteY8" fmla="*/ 208781 h 363375"/>
                <a:gd name="connsiteX9" fmla="*/ 463781 w 516375"/>
                <a:gd name="connsiteY9" fmla="*/ 234281 h 363375"/>
                <a:gd name="connsiteX10" fmla="*/ 463781 w 516375"/>
                <a:gd name="connsiteY10" fmla="*/ 310781 h 363375"/>
                <a:gd name="connsiteX11" fmla="*/ 310781 w 516375"/>
                <a:gd name="connsiteY11" fmla="*/ 310781 h 363375"/>
                <a:gd name="connsiteX12" fmla="*/ 310781 w 516375"/>
                <a:gd name="connsiteY12" fmla="*/ 285281 h 363375"/>
                <a:gd name="connsiteX13" fmla="*/ 463781 w 516375"/>
                <a:gd name="connsiteY13" fmla="*/ 285281 h 363375"/>
                <a:gd name="connsiteX14" fmla="*/ 463781 w 516375"/>
                <a:gd name="connsiteY14" fmla="*/ 310781 h 363375"/>
                <a:gd name="connsiteX15" fmla="*/ 259781 w 516375"/>
                <a:gd name="connsiteY15" fmla="*/ 310781 h 363375"/>
                <a:gd name="connsiteX16" fmla="*/ 55781 w 516375"/>
                <a:gd name="connsiteY16" fmla="*/ 310781 h 363375"/>
                <a:gd name="connsiteX17" fmla="*/ 55781 w 516375"/>
                <a:gd name="connsiteY17" fmla="*/ 259781 h 363375"/>
                <a:gd name="connsiteX18" fmla="*/ 65981 w 516375"/>
                <a:gd name="connsiteY18" fmla="*/ 239381 h 363375"/>
                <a:gd name="connsiteX19" fmla="*/ 115706 w 516375"/>
                <a:gd name="connsiteY19" fmla="*/ 215156 h 363375"/>
                <a:gd name="connsiteX20" fmla="*/ 157781 w 516375"/>
                <a:gd name="connsiteY20" fmla="*/ 208781 h 363375"/>
                <a:gd name="connsiteX21" fmla="*/ 199856 w 516375"/>
                <a:gd name="connsiteY21" fmla="*/ 215156 h 363375"/>
                <a:gd name="connsiteX22" fmla="*/ 249581 w 516375"/>
                <a:gd name="connsiteY22" fmla="*/ 239381 h 363375"/>
                <a:gd name="connsiteX23" fmla="*/ 259781 w 516375"/>
                <a:gd name="connsiteY23" fmla="*/ 259781 h 363375"/>
                <a:gd name="connsiteX24" fmla="*/ 259781 w 516375"/>
                <a:gd name="connsiteY24" fmla="*/ 310781 h 363375"/>
                <a:gd name="connsiteX25" fmla="*/ 157781 w 516375"/>
                <a:gd name="connsiteY25" fmla="*/ 94031 h 363375"/>
                <a:gd name="connsiteX26" fmla="*/ 208781 w 516375"/>
                <a:gd name="connsiteY26" fmla="*/ 145031 h 363375"/>
                <a:gd name="connsiteX27" fmla="*/ 157781 w 516375"/>
                <a:gd name="connsiteY27" fmla="*/ 196031 h 363375"/>
                <a:gd name="connsiteX28" fmla="*/ 106781 w 516375"/>
                <a:gd name="connsiteY28" fmla="*/ 145031 h 363375"/>
                <a:gd name="connsiteX29" fmla="*/ 157781 w 516375"/>
                <a:gd name="connsiteY29" fmla="*/ 94031 h 363375"/>
                <a:gd name="connsiteX30" fmla="*/ 489281 w 516375"/>
                <a:gd name="connsiteY30" fmla="*/ 4781 h 363375"/>
                <a:gd name="connsiteX31" fmla="*/ 323531 w 516375"/>
                <a:gd name="connsiteY31" fmla="*/ 4781 h 363375"/>
                <a:gd name="connsiteX32" fmla="*/ 272531 w 516375"/>
                <a:gd name="connsiteY32" fmla="*/ 55781 h 363375"/>
                <a:gd name="connsiteX33" fmla="*/ 247031 w 516375"/>
                <a:gd name="connsiteY33" fmla="*/ 55781 h 363375"/>
                <a:gd name="connsiteX34" fmla="*/ 196031 w 516375"/>
                <a:gd name="connsiteY34" fmla="*/ 4781 h 363375"/>
                <a:gd name="connsiteX35" fmla="*/ 30281 w 516375"/>
                <a:gd name="connsiteY35" fmla="*/ 4781 h 363375"/>
                <a:gd name="connsiteX36" fmla="*/ 4781 w 516375"/>
                <a:gd name="connsiteY36" fmla="*/ 30281 h 363375"/>
                <a:gd name="connsiteX37" fmla="*/ 4781 w 516375"/>
                <a:gd name="connsiteY37" fmla="*/ 336281 h 363375"/>
                <a:gd name="connsiteX38" fmla="*/ 30281 w 516375"/>
                <a:gd name="connsiteY38" fmla="*/ 361781 h 363375"/>
                <a:gd name="connsiteX39" fmla="*/ 489281 w 516375"/>
                <a:gd name="connsiteY39" fmla="*/ 361781 h 363375"/>
                <a:gd name="connsiteX40" fmla="*/ 514781 w 516375"/>
                <a:gd name="connsiteY40" fmla="*/ 336281 h 363375"/>
                <a:gd name="connsiteX41" fmla="*/ 514781 w 516375"/>
                <a:gd name="connsiteY41" fmla="*/ 30281 h 363375"/>
                <a:gd name="connsiteX42" fmla="*/ 489281 w 516375"/>
                <a:gd name="connsiteY42" fmla="*/ 4781 h 36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16375" h="363375">
                  <a:moveTo>
                    <a:pt x="463781" y="157781"/>
                  </a:moveTo>
                  <a:lnTo>
                    <a:pt x="310781" y="157781"/>
                  </a:lnTo>
                  <a:lnTo>
                    <a:pt x="310781" y="132281"/>
                  </a:lnTo>
                  <a:lnTo>
                    <a:pt x="463781" y="132281"/>
                  </a:lnTo>
                  <a:lnTo>
                    <a:pt x="463781" y="157781"/>
                  </a:lnTo>
                  <a:close/>
                  <a:moveTo>
                    <a:pt x="463781" y="234281"/>
                  </a:moveTo>
                  <a:lnTo>
                    <a:pt x="310781" y="234281"/>
                  </a:lnTo>
                  <a:lnTo>
                    <a:pt x="310781" y="208781"/>
                  </a:lnTo>
                  <a:lnTo>
                    <a:pt x="463781" y="208781"/>
                  </a:lnTo>
                  <a:lnTo>
                    <a:pt x="463781" y="234281"/>
                  </a:lnTo>
                  <a:close/>
                  <a:moveTo>
                    <a:pt x="463781" y="310781"/>
                  </a:moveTo>
                  <a:lnTo>
                    <a:pt x="310781" y="310781"/>
                  </a:lnTo>
                  <a:lnTo>
                    <a:pt x="310781" y="285281"/>
                  </a:lnTo>
                  <a:lnTo>
                    <a:pt x="463781" y="285281"/>
                  </a:lnTo>
                  <a:lnTo>
                    <a:pt x="463781" y="310781"/>
                  </a:lnTo>
                  <a:close/>
                  <a:moveTo>
                    <a:pt x="259781" y="310781"/>
                  </a:moveTo>
                  <a:lnTo>
                    <a:pt x="55781" y="310781"/>
                  </a:lnTo>
                  <a:lnTo>
                    <a:pt x="55781" y="259781"/>
                  </a:lnTo>
                  <a:cubicBezTo>
                    <a:pt x="55781" y="252131"/>
                    <a:pt x="59606" y="244481"/>
                    <a:pt x="65981" y="239381"/>
                  </a:cubicBezTo>
                  <a:cubicBezTo>
                    <a:pt x="80006" y="229181"/>
                    <a:pt x="97856" y="220256"/>
                    <a:pt x="115706" y="215156"/>
                  </a:cubicBezTo>
                  <a:cubicBezTo>
                    <a:pt x="129731" y="211331"/>
                    <a:pt x="143756" y="208781"/>
                    <a:pt x="157781" y="208781"/>
                  </a:cubicBezTo>
                  <a:cubicBezTo>
                    <a:pt x="173081" y="208781"/>
                    <a:pt x="187106" y="211331"/>
                    <a:pt x="199856" y="215156"/>
                  </a:cubicBezTo>
                  <a:cubicBezTo>
                    <a:pt x="217706" y="220256"/>
                    <a:pt x="235556" y="227906"/>
                    <a:pt x="249581" y="239381"/>
                  </a:cubicBezTo>
                  <a:cubicBezTo>
                    <a:pt x="255956" y="244481"/>
                    <a:pt x="259781" y="252131"/>
                    <a:pt x="259781" y="259781"/>
                  </a:cubicBezTo>
                  <a:lnTo>
                    <a:pt x="259781" y="310781"/>
                  </a:lnTo>
                  <a:close/>
                  <a:moveTo>
                    <a:pt x="157781" y="94031"/>
                  </a:moveTo>
                  <a:cubicBezTo>
                    <a:pt x="185831" y="94031"/>
                    <a:pt x="208781" y="116981"/>
                    <a:pt x="208781" y="145031"/>
                  </a:cubicBezTo>
                  <a:cubicBezTo>
                    <a:pt x="208781" y="173081"/>
                    <a:pt x="185831" y="196031"/>
                    <a:pt x="157781" y="196031"/>
                  </a:cubicBezTo>
                  <a:cubicBezTo>
                    <a:pt x="129731" y="196031"/>
                    <a:pt x="106781" y="173081"/>
                    <a:pt x="106781" y="145031"/>
                  </a:cubicBezTo>
                  <a:cubicBezTo>
                    <a:pt x="106781" y="116981"/>
                    <a:pt x="129731" y="94031"/>
                    <a:pt x="157781" y="94031"/>
                  </a:cubicBezTo>
                  <a:close/>
                  <a:moveTo>
                    <a:pt x="489281" y="4781"/>
                  </a:moveTo>
                  <a:lnTo>
                    <a:pt x="323531" y="4781"/>
                  </a:lnTo>
                  <a:cubicBezTo>
                    <a:pt x="323531" y="32831"/>
                    <a:pt x="300581" y="55781"/>
                    <a:pt x="272531" y="55781"/>
                  </a:cubicBezTo>
                  <a:lnTo>
                    <a:pt x="247031" y="55781"/>
                  </a:lnTo>
                  <a:cubicBezTo>
                    <a:pt x="218981" y="55781"/>
                    <a:pt x="196031" y="32831"/>
                    <a:pt x="196031" y="4781"/>
                  </a:cubicBezTo>
                  <a:lnTo>
                    <a:pt x="30281" y="4781"/>
                  </a:lnTo>
                  <a:cubicBezTo>
                    <a:pt x="16256" y="4781"/>
                    <a:pt x="4781" y="16256"/>
                    <a:pt x="4781" y="30281"/>
                  </a:cubicBezTo>
                  <a:lnTo>
                    <a:pt x="4781" y="336281"/>
                  </a:lnTo>
                  <a:cubicBezTo>
                    <a:pt x="4781" y="350306"/>
                    <a:pt x="16256" y="361781"/>
                    <a:pt x="30281" y="361781"/>
                  </a:cubicBezTo>
                  <a:lnTo>
                    <a:pt x="489281" y="361781"/>
                  </a:lnTo>
                  <a:cubicBezTo>
                    <a:pt x="503306" y="361781"/>
                    <a:pt x="514781" y="350306"/>
                    <a:pt x="514781" y="336281"/>
                  </a:cubicBezTo>
                  <a:lnTo>
                    <a:pt x="514781" y="30281"/>
                  </a:lnTo>
                  <a:cubicBezTo>
                    <a:pt x="514781" y="16256"/>
                    <a:pt x="503306" y="4781"/>
                    <a:pt x="489281" y="47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0" name="手繪多邊形: 圖案 25">
              <a:extLst>
                <a:ext uri="{FF2B5EF4-FFF2-40B4-BE49-F238E27FC236}">
                  <a16:creationId xmlns:a16="http://schemas.microsoft.com/office/drawing/2014/main" id="{76D2D209-CCC9-4EA2-B3FC-BFB6A77AE891}"/>
                </a:ext>
              </a:extLst>
            </p:cNvPr>
            <p:cNvSpPr/>
            <p:nvPr/>
          </p:nvSpPr>
          <p:spPr>
            <a:xfrm>
              <a:off x="466798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1" name="手繪多邊形: 圖案 26">
              <a:extLst>
                <a:ext uri="{FF2B5EF4-FFF2-40B4-BE49-F238E27FC236}">
                  <a16:creationId xmlns:a16="http://schemas.microsoft.com/office/drawing/2014/main" id="{D7CDD3EF-1C36-4F43-9921-A8A2F87425E6}"/>
                </a:ext>
              </a:extLst>
            </p:cNvPr>
            <p:cNvSpPr/>
            <p:nvPr/>
          </p:nvSpPr>
          <p:spPr>
            <a:xfrm>
              <a:off x="4591481" y="3415047"/>
              <a:ext cx="439875" cy="286875"/>
            </a:xfrm>
            <a:custGeom>
              <a:avLst/>
              <a:gdLst>
                <a:gd name="connsiteX0" fmla="*/ 43031 w 439875"/>
                <a:gd name="connsiteY0" fmla="*/ 196031 h 286875"/>
                <a:gd name="connsiteX1" fmla="*/ 145031 w 439875"/>
                <a:gd name="connsiteY1" fmla="*/ 196031 h 286875"/>
                <a:gd name="connsiteX2" fmla="*/ 145031 w 439875"/>
                <a:gd name="connsiteY2" fmla="*/ 247031 h 286875"/>
                <a:gd name="connsiteX3" fmla="*/ 43031 w 439875"/>
                <a:gd name="connsiteY3" fmla="*/ 247031 h 286875"/>
                <a:gd name="connsiteX4" fmla="*/ 43031 w 439875"/>
                <a:gd name="connsiteY4" fmla="*/ 196031 h 286875"/>
                <a:gd name="connsiteX5" fmla="*/ 43031 w 439875"/>
                <a:gd name="connsiteY5" fmla="*/ 119531 h 286875"/>
                <a:gd name="connsiteX6" fmla="*/ 145031 w 439875"/>
                <a:gd name="connsiteY6" fmla="*/ 119531 h 286875"/>
                <a:gd name="connsiteX7" fmla="*/ 145031 w 439875"/>
                <a:gd name="connsiteY7" fmla="*/ 170531 h 286875"/>
                <a:gd name="connsiteX8" fmla="*/ 43031 w 439875"/>
                <a:gd name="connsiteY8" fmla="*/ 170531 h 286875"/>
                <a:gd name="connsiteX9" fmla="*/ 43031 w 439875"/>
                <a:gd name="connsiteY9" fmla="*/ 119531 h 286875"/>
                <a:gd name="connsiteX10" fmla="*/ 43031 w 439875"/>
                <a:gd name="connsiteY10" fmla="*/ 43031 h 286875"/>
                <a:gd name="connsiteX11" fmla="*/ 145031 w 439875"/>
                <a:gd name="connsiteY11" fmla="*/ 43031 h 286875"/>
                <a:gd name="connsiteX12" fmla="*/ 145031 w 439875"/>
                <a:gd name="connsiteY12" fmla="*/ 94031 h 286875"/>
                <a:gd name="connsiteX13" fmla="*/ 43031 w 439875"/>
                <a:gd name="connsiteY13" fmla="*/ 94031 h 286875"/>
                <a:gd name="connsiteX14" fmla="*/ 43031 w 439875"/>
                <a:gd name="connsiteY14" fmla="*/ 43031 h 286875"/>
                <a:gd name="connsiteX15" fmla="*/ 272531 w 439875"/>
                <a:gd name="connsiteY15" fmla="*/ 43031 h 286875"/>
                <a:gd name="connsiteX16" fmla="*/ 272531 w 439875"/>
                <a:gd name="connsiteY16" fmla="*/ 94031 h 286875"/>
                <a:gd name="connsiteX17" fmla="*/ 170531 w 439875"/>
                <a:gd name="connsiteY17" fmla="*/ 94031 h 286875"/>
                <a:gd name="connsiteX18" fmla="*/ 170531 w 439875"/>
                <a:gd name="connsiteY18" fmla="*/ 43031 h 286875"/>
                <a:gd name="connsiteX19" fmla="*/ 272531 w 439875"/>
                <a:gd name="connsiteY19" fmla="*/ 43031 h 286875"/>
                <a:gd name="connsiteX20" fmla="*/ 400031 w 439875"/>
                <a:gd name="connsiteY20" fmla="*/ 43031 h 286875"/>
                <a:gd name="connsiteX21" fmla="*/ 400031 w 439875"/>
                <a:gd name="connsiteY21" fmla="*/ 94031 h 286875"/>
                <a:gd name="connsiteX22" fmla="*/ 298031 w 439875"/>
                <a:gd name="connsiteY22" fmla="*/ 94031 h 286875"/>
                <a:gd name="connsiteX23" fmla="*/ 298031 w 439875"/>
                <a:gd name="connsiteY23" fmla="*/ 43031 h 286875"/>
                <a:gd name="connsiteX24" fmla="*/ 400031 w 439875"/>
                <a:gd name="connsiteY24" fmla="*/ 43031 h 286875"/>
                <a:gd name="connsiteX25" fmla="*/ 400031 w 439875"/>
                <a:gd name="connsiteY25" fmla="*/ 170531 h 286875"/>
                <a:gd name="connsiteX26" fmla="*/ 298031 w 439875"/>
                <a:gd name="connsiteY26" fmla="*/ 170531 h 286875"/>
                <a:gd name="connsiteX27" fmla="*/ 298031 w 439875"/>
                <a:gd name="connsiteY27" fmla="*/ 119531 h 286875"/>
                <a:gd name="connsiteX28" fmla="*/ 400031 w 439875"/>
                <a:gd name="connsiteY28" fmla="*/ 119531 h 286875"/>
                <a:gd name="connsiteX29" fmla="*/ 400031 w 439875"/>
                <a:gd name="connsiteY29" fmla="*/ 170531 h 286875"/>
                <a:gd name="connsiteX30" fmla="*/ 400031 w 439875"/>
                <a:gd name="connsiteY30" fmla="*/ 247031 h 286875"/>
                <a:gd name="connsiteX31" fmla="*/ 298031 w 439875"/>
                <a:gd name="connsiteY31" fmla="*/ 247031 h 286875"/>
                <a:gd name="connsiteX32" fmla="*/ 298031 w 439875"/>
                <a:gd name="connsiteY32" fmla="*/ 196031 h 286875"/>
                <a:gd name="connsiteX33" fmla="*/ 400031 w 439875"/>
                <a:gd name="connsiteY33" fmla="*/ 196031 h 286875"/>
                <a:gd name="connsiteX34" fmla="*/ 400031 w 439875"/>
                <a:gd name="connsiteY34" fmla="*/ 247031 h 286875"/>
                <a:gd name="connsiteX35" fmla="*/ 170531 w 439875"/>
                <a:gd name="connsiteY35" fmla="*/ 170531 h 286875"/>
                <a:gd name="connsiteX36" fmla="*/ 170531 w 439875"/>
                <a:gd name="connsiteY36" fmla="*/ 119531 h 286875"/>
                <a:gd name="connsiteX37" fmla="*/ 272531 w 439875"/>
                <a:gd name="connsiteY37" fmla="*/ 119531 h 286875"/>
                <a:gd name="connsiteX38" fmla="*/ 272531 w 439875"/>
                <a:gd name="connsiteY38" fmla="*/ 170531 h 286875"/>
                <a:gd name="connsiteX39" fmla="*/ 170531 w 439875"/>
                <a:gd name="connsiteY39" fmla="*/ 170531 h 286875"/>
                <a:gd name="connsiteX40" fmla="*/ 170531 w 439875"/>
                <a:gd name="connsiteY40" fmla="*/ 247031 h 286875"/>
                <a:gd name="connsiteX41" fmla="*/ 170531 w 439875"/>
                <a:gd name="connsiteY41" fmla="*/ 196031 h 286875"/>
                <a:gd name="connsiteX42" fmla="*/ 272531 w 439875"/>
                <a:gd name="connsiteY42" fmla="*/ 196031 h 286875"/>
                <a:gd name="connsiteX43" fmla="*/ 272531 w 439875"/>
                <a:gd name="connsiteY43" fmla="*/ 247031 h 286875"/>
                <a:gd name="connsiteX44" fmla="*/ 170531 w 439875"/>
                <a:gd name="connsiteY44" fmla="*/ 247031 h 286875"/>
                <a:gd name="connsiteX45" fmla="*/ 4781 w 439875"/>
                <a:gd name="connsiteY45" fmla="*/ 285281 h 286875"/>
                <a:gd name="connsiteX46" fmla="*/ 438281 w 439875"/>
                <a:gd name="connsiteY46" fmla="*/ 285281 h 286875"/>
                <a:gd name="connsiteX47" fmla="*/ 438281 w 439875"/>
                <a:gd name="connsiteY47" fmla="*/ 4781 h 286875"/>
                <a:gd name="connsiteX48" fmla="*/ 4781 w 439875"/>
                <a:gd name="connsiteY48" fmla="*/ 4781 h 286875"/>
                <a:gd name="connsiteX49" fmla="*/ 4781 w 439875"/>
                <a:gd name="connsiteY49" fmla="*/ 285281 h 28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39875" h="286875">
                  <a:moveTo>
                    <a:pt x="43031" y="196031"/>
                  </a:moveTo>
                  <a:lnTo>
                    <a:pt x="145031" y="196031"/>
                  </a:lnTo>
                  <a:lnTo>
                    <a:pt x="145031" y="247031"/>
                  </a:lnTo>
                  <a:lnTo>
                    <a:pt x="43031" y="247031"/>
                  </a:lnTo>
                  <a:lnTo>
                    <a:pt x="43031" y="196031"/>
                  </a:lnTo>
                  <a:close/>
                  <a:moveTo>
                    <a:pt x="43031" y="119531"/>
                  </a:moveTo>
                  <a:lnTo>
                    <a:pt x="145031" y="119531"/>
                  </a:lnTo>
                  <a:lnTo>
                    <a:pt x="145031" y="170531"/>
                  </a:lnTo>
                  <a:lnTo>
                    <a:pt x="43031" y="170531"/>
                  </a:lnTo>
                  <a:lnTo>
                    <a:pt x="43031" y="119531"/>
                  </a:lnTo>
                  <a:close/>
                  <a:moveTo>
                    <a:pt x="43031" y="43031"/>
                  </a:moveTo>
                  <a:lnTo>
                    <a:pt x="145031" y="43031"/>
                  </a:lnTo>
                  <a:lnTo>
                    <a:pt x="145031" y="94031"/>
                  </a:lnTo>
                  <a:lnTo>
                    <a:pt x="43031" y="94031"/>
                  </a:lnTo>
                  <a:lnTo>
                    <a:pt x="43031" y="43031"/>
                  </a:lnTo>
                  <a:close/>
                  <a:moveTo>
                    <a:pt x="272531" y="43031"/>
                  </a:moveTo>
                  <a:lnTo>
                    <a:pt x="272531" y="94031"/>
                  </a:lnTo>
                  <a:lnTo>
                    <a:pt x="170531" y="94031"/>
                  </a:lnTo>
                  <a:lnTo>
                    <a:pt x="170531" y="43031"/>
                  </a:lnTo>
                  <a:lnTo>
                    <a:pt x="272531" y="43031"/>
                  </a:lnTo>
                  <a:close/>
                  <a:moveTo>
                    <a:pt x="400031" y="43031"/>
                  </a:moveTo>
                  <a:lnTo>
                    <a:pt x="400031" y="94031"/>
                  </a:lnTo>
                  <a:lnTo>
                    <a:pt x="298031" y="94031"/>
                  </a:lnTo>
                  <a:lnTo>
                    <a:pt x="298031" y="43031"/>
                  </a:lnTo>
                  <a:lnTo>
                    <a:pt x="400031" y="43031"/>
                  </a:lnTo>
                  <a:close/>
                  <a:moveTo>
                    <a:pt x="400031" y="170531"/>
                  </a:moveTo>
                  <a:lnTo>
                    <a:pt x="298031" y="170531"/>
                  </a:lnTo>
                  <a:lnTo>
                    <a:pt x="298031" y="119531"/>
                  </a:lnTo>
                  <a:lnTo>
                    <a:pt x="400031" y="119531"/>
                  </a:lnTo>
                  <a:lnTo>
                    <a:pt x="400031" y="170531"/>
                  </a:lnTo>
                  <a:close/>
                  <a:moveTo>
                    <a:pt x="400031" y="247031"/>
                  </a:moveTo>
                  <a:lnTo>
                    <a:pt x="298031" y="247031"/>
                  </a:lnTo>
                  <a:lnTo>
                    <a:pt x="298031" y="196031"/>
                  </a:lnTo>
                  <a:lnTo>
                    <a:pt x="400031" y="196031"/>
                  </a:lnTo>
                  <a:lnTo>
                    <a:pt x="400031" y="247031"/>
                  </a:lnTo>
                  <a:close/>
                  <a:moveTo>
                    <a:pt x="170531" y="170531"/>
                  </a:moveTo>
                  <a:lnTo>
                    <a:pt x="170531" y="119531"/>
                  </a:lnTo>
                  <a:lnTo>
                    <a:pt x="272531" y="119531"/>
                  </a:lnTo>
                  <a:lnTo>
                    <a:pt x="272531" y="170531"/>
                  </a:lnTo>
                  <a:lnTo>
                    <a:pt x="170531" y="170531"/>
                  </a:lnTo>
                  <a:close/>
                  <a:moveTo>
                    <a:pt x="170531" y="247031"/>
                  </a:moveTo>
                  <a:lnTo>
                    <a:pt x="170531" y="196031"/>
                  </a:lnTo>
                  <a:lnTo>
                    <a:pt x="272531" y="196031"/>
                  </a:lnTo>
                  <a:lnTo>
                    <a:pt x="272531" y="247031"/>
                  </a:lnTo>
                  <a:lnTo>
                    <a:pt x="170531" y="247031"/>
                  </a:lnTo>
                  <a:close/>
                  <a:moveTo>
                    <a:pt x="4781" y="285281"/>
                  </a:moveTo>
                  <a:lnTo>
                    <a:pt x="438281" y="285281"/>
                  </a:lnTo>
                  <a:lnTo>
                    <a:pt x="438281" y="4781"/>
                  </a:lnTo>
                  <a:lnTo>
                    <a:pt x="4781" y="4781"/>
                  </a:lnTo>
                  <a:lnTo>
                    <a:pt x="4781" y="285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2" name="手繪多邊形: 圖案 27">
              <a:extLst>
                <a:ext uri="{FF2B5EF4-FFF2-40B4-BE49-F238E27FC236}">
                  <a16:creationId xmlns:a16="http://schemas.microsoft.com/office/drawing/2014/main" id="{2665F189-78E2-4F98-86BC-051491113DED}"/>
                </a:ext>
              </a:extLst>
            </p:cNvPr>
            <p:cNvSpPr/>
            <p:nvPr/>
          </p:nvSpPr>
          <p:spPr>
            <a:xfrm>
              <a:off x="4910231" y="3262047"/>
              <a:ext cx="44625" cy="82875"/>
            </a:xfrm>
            <a:custGeom>
              <a:avLst/>
              <a:gdLst>
                <a:gd name="connsiteX0" fmla="*/ 23906 w 44625"/>
                <a:gd name="connsiteY0" fmla="*/ 81281 h 82875"/>
                <a:gd name="connsiteX1" fmla="*/ 43031 w 44625"/>
                <a:gd name="connsiteY1" fmla="*/ 62156 h 82875"/>
                <a:gd name="connsiteX2" fmla="*/ 43031 w 44625"/>
                <a:gd name="connsiteY2" fmla="*/ 23906 h 82875"/>
                <a:gd name="connsiteX3" fmla="*/ 23906 w 44625"/>
                <a:gd name="connsiteY3" fmla="*/ 4781 h 82875"/>
                <a:gd name="connsiteX4" fmla="*/ 4781 w 44625"/>
                <a:gd name="connsiteY4" fmla="*/ 23906 h 82875"/>
                <a:gd name="connsiteX5" fmla="*/ 4781 w 44625"/>
                <a:gd name="connsiteY5" fmla="*/ 62156 h 82875"/>
                <a:gd name="connsiteX6" fmla="*/ 23906 w 44625"/>
                <a:gd name="connsiteY6" fmla="*/ 81281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25" h="82875">
                  <a:moveTo>
                    <a:pt x="23906" y="81281"/>
                  </a:moveTo>
                  <a:cubicBezTo>
                    <a:pt x="34744" y="81281"/>
                    <a:pt x="43031" y="72994"/>
                    <a:pt x="43031" y="62156"/>
                  </a:cubicBezTo>
                  <a:lnTo>
                    <a:pt x="43031" y="23906"/>
                  </a:lnTo>
                  <a:cubicBezTo>
                    <a:pt x="43031" y="13069"/>
                    <a:pt x="34744" y="4781"/>
                    <a:pt x="23906" y="4781"/>
                  </a:cubicBezTo>
                  <a:cubicBezTo>
                    <a:pt x="13069" y="4781"/>
                    <a:pt x="4781" y="13069"/>
                    <a:pt x="4781" y="23906"/>
                  </a:cubicBezTo>
                  <a:lnTo>
                    <a:pt x="4781" y="62156"/>
                  </a:lnTo>
                  <a:cubicBezTo>
                    <a:pt x="4781" y="72994"/>
                    <a:pt x="13069" y="81281"/>
                    <a:pt x="23906" y="81281"/>
                  </a:cubicBez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3" name="手繪多邊形: 圖案 28">
              <a:extLst>
                <a:ext uri="{FF2B5EF4-FFF2-40B4-BE49-F238E27FC236}">
                  <a16:creationId xmlns:a16="http://schemas.microsoft.com/office/drawing/2014/main" id="{802046FE-F24F-4BAE-8EA1-DC7F84E8948A}"/>
                </a:ext>
              </a:extLst>
            </p:cNvPr>
            <p:cNvSpPr/>
            <p:nvPr/>
          </p:nvSpPr>
          <p:spPr>
            <a:xfrm>
              <a:off x="4591481" y="3300297"/>
              <a:ext cx="439875" cy="95625"/>
            </a:xfrm>
            <a:custGeom>
              <a:avLst/>
              <a:gdLst>
                <a:gd name="connsiteX0" fmla="*/ 387281 w 439875"/>
                <a:gd name="connsiteY0" fmla="*/ 4781 h 95625"/>
                <a:gd name="connsiteX1" fmla="*/ 387281 w 439875"/>
                <a:gd name="connsiteY1" fmla="*/ 23906 h 95625"/>
                <a:gd name="connsiteX2" fmla="*/ 342656 w 439875"/>
                <a:gd name="connsiteY2" fmla="*/ 68531 h 95625"/>
                <a:gd name="connsiteX3" fmla="*/ 298031 w 439875"/>
                <a:gd name="connsiteY3" fmla="*/ 23906 h 95625"/>
                <a:gd name="connsiteX4" fmla="*/ 298031 w 439875"/>
                <a:gd name="connsiteY4" fmla="*/ 4781 h 95625"/>
                <a:gd name="connsiteX5" fmla="*/ 145031 w 439875"/>
                <a:gd name="connsiteY5" fmla="*/ 4781 h 95625"/>
                <a:gd name="connsiteX6" fmla="*/ 145031 w 439875"/>
                <a:gd name="connsiteY6" fmla="*/ 23906 h 95625"/>
                <a:gd name="connsiteX7" fmla="*/ 100406 w 439875"/>
                <a:gd name="connsiteY7" fmla="*/ 68531 h 95625"/>
                <a:gd name="connsiteX8" fmla="*/ 55781 w 439875"/>
                <a:gd name="connsiteY8" fmla="*/ 23906 h 95625"/>
                <a:gd name="connsiteX9" fmla="*/ 55781 w 439875"/>
                <a:gd name="connsiteY9" fmla="*/ 4781 h 95625"/>
                <a:gd name="connsiteX10" fmla="*/ 4781 w 439875"/>
                <a:gd name="connsiteY10" fmla="*/ 4781 h 95625"/>
                <a:gd name="connsiteX11" fmla="*/ 4781 w 439875"/>
                <a:gd name="connsiteY11" fmla="*/ 94031 h 95625"/>
                <a:gd name="connsiteX12" fmla="*/ 438281 w 439875"/>
                <a:gd name="connsiteY12" fmla="*/ 94031 h 95625"/>
                <a:gd name="connsiteX13" fmla="*/ 438281 w 439875"/>
                <a:gd name="connsiteY13" fmla="*/ 4781 h 95625"/>
                <a:gd name="connsiteX14" fmla="*/ 387281 w 439875"/>
                <a:gd name="connsiteY14" fmla="*/ 4781 h 9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9875" h="95625">
                  <a:moveTo>
                    <a:pt x="387281" y="4781"/>
                  </a:moveTo>
                  <a:lnTo>
                    <a:pt x="387281" y="23906"/>
                  </a:lnTo>
                  <a:cubicBezTo>
                    <a:pt x="387281" y="48769"/>
                    <a:pt x="367519" y="68531"/>
                    <a:pt x="342656" y="68531"/>
                  </a:cubicBezTo>
                  <a:cubicBezTo>
                    <a:pt x="317794" y="68531"/>
                    <a:pt x="298031" y="48769"/>
                    <a:pt x="298031" y="23906"/>
                  </a:cubicBezTo>
                  <a:lnTo>
                    <a:pt x="298031" y="4781"/>
                  </a:lnTo>
                  <a:lnTo>
                    <a:pt x="145031" y="4781"/>
                  </a:lnTo>
                  <a:lnTo>
                    <a:pt x="145031" y="23906"/>
                  </a:lnTo>
                  <a:cubicBezTo>
                    <a:pt x="145031" y="48769"/>
                    <a:pt x="125269" y="68531"/>
                    <a:pt x="100406" y="68531"/>
                  </a:cubicBezTo>
                  <a:cubicBezTo>
                    <a:pt x="75544" y="68531"/>
                    <a:pt x="55781" y="48769"/>
                    <a:pt x="55781" y="23906"/>
                  </a:cubicBezTo>
                  <a:lnTo>
                    <a:pt x="55781" y="4781"/>
                  </a:lnTo>
                  <a:lnTo>
                    <a:pt x="4781" y="4781"/>
                  </a:lnTo>
                  <a:lnTo>
                    <a:pt x="4781" y="94031"/>
                  </a:lnTo>
                  <a:lnTo>
                    <a:pt x="438281" y="94031"/>
                  </a:lnTo>
                  <a:lnTo>
                    <a:pt x="438281" y="4781"/>
                  </a:lnTo>
                  <a:lnTo>
                    <a:pt x="387281" y="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4" name="手繪多邊形: 圖案 29">
              <a:extLst>
                <a:ext uri="{FF2B5EF4-FFF2-40B4-BE49-F238E27FC236}">
                  <a16:creationId xmlns:a16="http://schemas.microsoft.com/office/drawing/2014/main" id="{64A815D8-A8B3-46F1-9303-74D1EBCB0B60}"/>
                </a:ext>
              </a:extLst>
            </p:cNvPr>
            <p:cNvSpPr/>
            <p:nvPr/>
          </p:nvSpPr>
          <p:spPr>
            <a:xfrm>
              <a:off x="6927594" y="3263732"/>
              <a:ext cx="401625" cy="516375"/>
            </a:xfrm>
            <a:custGeom>
              <a:avLst/>
              <a:gdLst>
                <a:gd name="connsiteX0" fmla="*/ 43031 w 401625"/>
                <a:gd name="connsiteY0" fmla="*/ 43031 h 516375"/>
                <a:gd name="connsiteX1" fmla="*/ 361781 w 401625"/>
                <a:gd name="connsiteY1" fmla="*/ 43031 h 516375"/>
                <a:gd name="connsiteX2" fmla="*/ 361781 w 401625"/>
                <a:gd name="connsiteY2" fmla="*/ 476531 h 516375"/>
                <a:gd name="connsiteX3" fmla="*/ 43031 w 401625"/>
                <a:gd name="connsiteY3" fmla="*/ 476531 h 516375"/>
                <a:gd name="connsiteX4" fmla="*/ 43031 w 401625"/>
                <a:gd name="connsiteY4" fmla="*/ 43031 h 516375"/>
                <a:gd name="connsiteX5" fmla="*/ 4781 w 401625"/>
                <a:gd name="connsiteY5" fmla="*/ 514781 h 516375"/>
                <a:gd name="connsiteX6" fmla="*/ 400031 w 401625"/>
                <a:gd name="connsiteY6" fmla="*/ 514781 h 516375"/>
                <a:gd name="connsiteX7" fmla="*/ 400031 w 401625"/>
                <a:gd name="connsiteY7" fmla="*/ 4781 h 516375"/>
                <a:gd name="connsiteX8" fmla="*/ 4781 w 401625"/>
                <a:gd name="connsiteY8" fmla="*/ 4781 h 516375"/>
                <a:gd name="connsiteX9" fmla="*/ 4781 w 401625"/>
                <a:gd name="connsiteY9" fmla="*/ 514781 h 51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25" h="516375">
                  <a:moveTo>
                    <a:pt x="43031" y="43031"/>
                  </a:moveTo>
                  <a:lnTo>
                    <a:pt x="361781" y="43031"/>
                  </a:lnTo>
                  <a:lnTo>
                    <a:pt x="361781" y="476531"/>
                  </a:lnTo>
                  <a:lnTo>
                    <a:pt x="43031" y="476531"/>
                  </a:lnTo>
                  <a:lnTo>
                    <a:pt x="43031" y="43031"/>
                  </a:lnTo>
                  <a:close/>
                  <a:moveTo>
                    <a:pt x="4781" y="514781"/>
                  </a:moveTo>
                  <a:lnTo>
                    <a:pt x="400031" y="514781"/>
                  </a:lnTo>
                  <a:lnTo>
                    <a:pt x="400031" y="4781"/>
                  </a:lnTo>
                  <a:lnTo>
                    <a:pt x="4781" y="4781"/>
                  </a:lnTo>
                  <a:lnTo>
                    <a:pt x="4781" y="5147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5" name="手繪多邊形: 圖案 30">
              <a:extLst>
                <a:ext uri="{FF2B5EF4-FFF2-40B4-BE49-F238E27FC236}">
                  <a16:creationId xmlns:a16="http://schemas.microsoft.com/office/drawing/2014/main" id="{565D65DF-F57D-44AC-89F6-7D7A44FB5B79}"/>
                </a:ext>
              </a:extLst>
            </p:cNvPr>
            <p:cNvSpPr/>
            <p:nvPr/>
          </p:nvSpPr>
          <p:spPr>
            <a:xfrm>
              <a:off x="7137969" y="3359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6" name="手繪多邊形: 圖案 31">
              <a:extLst>
                <a:ext uri="{FF2B5EF4-FFF2-40B4-BE49-F238E27FC236}">
                  <a16:creationId xmlns:a16="http://schemas.microsoft.com/office/drawing/2014/main" id="{AE4EBDB8-CE8F-4B44-B3CB-E1B610838CAA}"/>
                </a:ext>
              </a:extLst>
            </p:cNvPr>
            <p:cNvSpPr/>
            <p:nvPr/>
          </p:nvSpPr>
          <p:spPr>
            <a:xfrm>
              <a:off x="7137969" y="3461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7" name="手繪多邊形: 圖案 32">
              <a:extLst>
                <a:ext uri="{FF2B5EF4-FFF2-40B4-BE49-F238E27FC236}">
                  <a16:creationId xmlns:a16="http://schemas.microsoft.com/office/drawing/2014/main" id="{57E4682B-7294-4D36-8091-F6779CA162F5}"/>
                </a:ext>
              </a:extLst>
            </p:cNvPr>
            <p:cNvSpPr/>
            <p:nvPr/>
          </p:nvSpPr>
          <p:spPr>
            <a:xfrm>
              <a:off x="7137969" y="3665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8" name="手繪多邊形: 圖案 33">
              <a:extLst>
                <a:ext uri="{FF2B5EF4-FFF2-40B4-BE49-F238E27FC236}">
                  <a16:creationId xmlns:a16="http://schemas.microsoft.com/office/drawing/2014/main" id="{1C3CF452-A781-4914-AD17-9AFCD450F292}"/>
                </a:ext>
              </a:extLst>
            </p:cNvPr>
            <p:cNvSpPr/>
            <p:nvPr/>
          </p:nvSpPr>
          <p:spPr>
            <a:xfrm>
              <a:off x="7137969" y="3563357"/>
              <a:ext cx="114750" cy="31875"/>
            </a:xfrm>
            <a:custGeom>
              <a:avLst/>
              <a:gdLst>
                <a:gd name="connsiteX0" fmla="*/ 4781 w 114750"/>
                <a:gd name="connsiteY0" fmla="*/ 4781 h 31875"/>
                <a:gd name="connsiteX1" fmla="*/ 113156 w 114750"/>
                <a:gd name="connsiteY1" fmla="*/ 4781 h 31875"/>
                <a:gd name="connsiteX2" fmla="*/ 113156 w 114750"/>
                <a:gd name="connsiteY2" fmla="*/ 30281 h 31875"/>
                <a:gd name="connsiteX3" fmla="*/ 4781 w 114750"/>
                <a:gd name="connsiteY3" fmla="*/ 30281 h 31875"/>
              </a:gdLst>
              <a:ahLst/>
              <a:cxnLst>
                <a:cxn ang="0">
                  <a:pos x="connsiteX0" y="connsiteY0"/>
                </a:cxn>
                <a:cxn ang="0">
                  <a:pos x="connsiteX1" y="connsiteY1"/>
                </a:cxn>
                <a:cxn ang="0">
                  <a:pos x="connsiteX2" y="connsiteY2"/>
                </a:cxn>
                <a:cxn ang="0">
                  <a:pos x="connsiteX3" y="connsiteY3"/>
                </a:cxn>
              </a:cxnLst>
              <a:rect l="l" t="t" r="r" b="b"/>
              <a:pathLst>
                <a:path w="114750" h="31875">
                  <a:moveTo>
                    <a:pt x="4781" y="4781"/>
                  </a:moveTo>
                  <a:lnTo>
                    <a:pt x="113156" y="4781"/>
                  </a:lnTo>
                  <a:lnTo>
                    <a:pt x="113156" y="30281"/>
                  </a:lnTo>
                  <a:lnTo>
                    <a:pt x="4781" y="30281"/>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89" name="手繪多邊形: 圖案 34">
              <a:extLst>
                <a:ext uri="{FF2B5EF4-FFF2-40B4-BE49-F238E27FC236}">
                  <a16:creationId xmlns:a16="http://schemas.microsoft.com/office/drawing/2014/main" id="{74660F63-E682-4783-A8CB-573ADCAADCD3}"/>
                </a:ext>
              </a:extLst>
            </p:cNvPr>
            <p:cNvSpPr/>
            <p:nvPr/>
          </p:nvSpPr>
          <p:spPr>
            <a:xfrm>
              <a:off x="7004094" y="3327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0" name="手繪多邊形: 圖案 35">
              <a:extLst>
                <a:ext uri="{FF2B5EF4-FFF2-40B4-BE49-F238E27FC236}">
                  <a16:creationId xmlns:a16="http://schemas.microsoft.com/office/drawing/2014/main" id="{75BE6876-303E-4CB0-8FD7-18AACEEED97F}"/>
                </a:ext>
              </a:extLst>
            </p:cNvPr>
            <p:cNvSpPr/>
            <p:nvPr/>
          </p:nvSpPr>
          <p:spPr>
            <a:xfrm>
              <a:off x="7004094" y="3429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1" name="手繪多邊形: 圖案 36">
              <a:extLst>
                <a:ext uri="{FF2B5EF4-FFF2-40B4-BE49-F238E27FC236}">
                  <a16:creationId xmlns:a16="http://schemas.microsoft.com/office/drawing/2014/main" id="{A8EE3FDD-0CA1-433F-A7BC-952EE581A256}"/>
                </a:ext>
              </a:extLst>
            </p:cNvPr>
            <p:cNvSpPr/>
            <p:nvPr/>
          </p:nvSpPr>
          <p:spPr>
            <a:xfrm>
              <a:off x="7004094" y="3531482"/>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2" name="手繪多邊形: 圖案 37">
              <a:extLst>
                <a:ext uri="{FF2B5EF4-FFF2-40B4-BE49-F238E27FC236}">
                  <a16:creationId xmlns:a16="http://schemas.microsoft.com/office/drawing/2014/main" id="{6BE57355-FEE1-4438-8274-602FCFF52F15}"/>
                </a:ext>
              </a:extLst>
            </p:cNvPr>
            <p:cNvSpPr/>
            <p:nvPr/>
          </p:nvSpPr>
          <p:spPr>
            <a:xfrm>
              <a:off x="7004094" y="3632207"/>
              <a:ext cx="102000" cy="82875"/>
            </a:xfrm>
            <a:custGeom>
              <a:avLst/>
              <a:gdLst>
                <a:gd name="connsiteX0" fmla="*/ 99131 w 102000"/>
                <a:gd name="connsiteY0" fmla="*/ 22631 h 82875"/>
                <a:gd name="connsiteX1" fmla="*/ 81281 w 102000"/>
                <a:gd name="connsiteY1" fmla="*/ 4781 h 82875"/>
                <a:gd name="connsiteX2" fmla="*/ 39206 w 102000"/>
                <a:gd name="connsiteY2" fmla="*/ 46856 h 82875"/>
                <a:gd name="connsiteX3" fmla="*/ 22631 w 102000"/>
                <a:gd name="connsiteY3" fmla="*/ 30281 h 82875"/>
                <a:gd name="connsiteX4" fmla="*/ 4781 w 102000"/>
                <a:gd name="connsiteY4" fmla="*/ 48131 h 82875"/>
                <a:gd name="connsiteX5" fmla="*/ 39206 w 102000"/>
                <a:gd name="connsiteY5" fmla="*/ 82556 h 8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000" h="82875">
                  <a:moveTo>
                    <a:pt x="99131" y="22631"/>
                  </a:moveTo>
                  <a:lnTo>
                    <a:pt x="81281" y="4781"/>
                  </a:lnTo>
                  <a:lnTo>
                    <a:pt x="39206" y="46856"/>
                  </a:lnTo>
                  <a:lnTo>
                    <a:pt x="22631" y="30281"/>
                  </a:lnTo>
                  <a:lnTo>
                    <a:pt x="4781" y="48131"/>
                  </a:lnTo>
                  <a:lnTo>
                    <a:pt x="39206" y="82556"/>
                  </a:lnTo>
                  <a:close/>
                </a:path>
              </a:pathLst>
            </a:custGeom>
            <a:solidFill>
              <a:schemeClr val="bg1">
                <a:alpha val="65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3" name="手繪多邊形: 圖案 38">
              <a:extLst>
                <a:ext uri="{FF2B5EF4-FFF2-40B4-BE49-F238E27FC236}">
                  <a16:creationId xmlns:a16="http://schemas.microsoft.com/office/drawing/2014/main" id="{66A53F78-67B3-4789-9E9E-0C5FF865D80E}"/>
                </a:ext>
              </a:extLst>
            </p:cNvPr>
            <p:cNvSpPr/>
            <p:nvPr/>
          </p:nvSpPr>
          <p:spPr>
            <a:xfrm>
              <a:off x="5242060" y="4226950"/>
              <a:ext cx="439875" cy="439875"/>
            </a:xfrm>
            <a:custGeom>
              <a:avLst/>
              <a:gdLst>
                <a:gd name="connsiteX0" fmla="*/ 398438 w 439875"/>
                <a:gd name="connsiteY0" fmla="*/ 385688 h 439875"/>
                <a:gd name="connsiteX1" fmla="*/ 385688 w 439875"/>
                <a:gd name="connsiteY1" fmla="*/ 398438 h 439875"/>
                <a:gd name="connsiteX2" fmla="*/ 372938 w 439875"/>
                <a:gd name="connsiteY2" fmla="*/ 385688 h 439875"/>
                <a:gd name="connsiteX3" fmla="*/ 372938 w 439875"/>
                <a:gd name="connsiteY3" fmla="*/ 79688 h 439875"/>
                <a:gd name="connsiteX4" fmla="*/ 398438 w 439875"/>
                <a:gd name="connsiteY4" fmla="*/ 79688 h 439875"/>
                <a:gd name="connsiteX5" fmla="*/ 398438 w 439875"/>
                <a:gd name="connsiteY5" fmla="*/ 385688 h 439875"/>
                <a:gd name="connsiteX6" fmla="*/ 54188 w 439875"/>
                <a:gd name="connsiteY6" fmla="*/ 398438 h 439875"/>
                <a:gd name="connsiteX7" fmla="*/ 41438 w 439875"/>
                <a:gd name="connsiteY7" fmla="*/ 385688 h 439875"/>
                <a:gd name="connsiteX8" fmla="*/ 41438 w 439875"/>
                <a:gd name="connsiteY8" fmla="*/ 41438 h 439875"/>
                <a:gd name="connsiteX9" fmla="*/ 334688 w 439875"/>
                <a:gd name="connsiteY9" fmla="*/ 41438 h 439875"/>
                <a:gd name="connsiteX10" fmla="*/ 334688 w 439875"/>
                <a:gd name="connsiteY10" fmla="*/ 385688 h 439875"/>
                <a:gd name="connsiteX11" fmla="*/ 336600 w 439875"/>
                <a:gd name="connsiteY11" fmla="*/ 398438 h 439875"/>
                <a:gd name="connsiteX12" fmla="*/ 54188 w 439875"/>
                <a:gd name="connsiteY12" fmla="*/ 398438 h 439875"/>
                <a:gd name="connsiteX13" fmla="*/ 372938 w 439875"/>
                <a:gd name="connsiteY13" fmla="*/ 41438 h 439875"/>
                <a:gd name="connsiteX14" fmla="*/ 372938 w 439875"/>
                <a:gd name="connsiteY14" fmla="*/ 3188 h 439875"/>
                <a:gd name="connsiteX15" fmla="*/ 3188 w 439875"/>
                <a:gd name="connsiteY15" fmla="*/ 3188 h 439875"/>
                <a:gd name="connsiteX16" fmla="*/ 3188 w 439875"/>
                <a:gd name="connsiteY16" fmla="*/ 385688 h 439875"/>
                <a:gd name="connsiteX17" fmla="*/ 54188 w 439875"/>
                <a:gd name="connsiteY17" fmla="*/ 436688 h 439875"/>
                <a:gd name="connsiteX18" fmla="*/ 385688 w 439875"/>
                <a:gd name="connsiteY18" fmla="*/ 436688 h 439875"/>
                <a:gd name="connsiteX19" fmla="*/ 436688 w 439875"/>
                <a:gd name="connsiteY19" fmla="*/ 385688 h 439875"/>
                <a:gd name="connsiteX20" fmla="*/ 436688 w 439875"/>
                <a:gd name="connsiteY20" fmla="*/ 41438 h 439875"/>
                <a:gd name="connsiteX21" fmla="*/ 372938 w 439875"/>
                <a:gd name="connsiteY21" fmla="*/ 41438 h 43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9875" h="439875">
                  <a:moveTo>
                    <a:pt x="398438" y="385688"/>
                  </a:moveTo>
                  <a:cubicBezTo>
                    <a:pt x="398438" y="392700"/>
                    <a:pt x="392700" y="398438"/>
                    <a:pt x="385688" y="398438"/>
                  </a:cubicBezTo>
                  <a:cubicBezTo>
                    <a:pt x="378675" y="398438"/>
                    <a:pt x="372938" y="392700"/>
                    <a:pt x="372938" y="385688"/>
                  </a:cubicBezTo>
                  <a:lnTo>
                    <a:pt x="372938" y="79688"/>
                  </a:lnTo>
                  <a:lnTo>
                    <a:pt x="398438" y="79688"/>
                  </a:lnTo>
                  <a:lnTo>
                    <a:pt x="398438" y="385688"/>
                  </a:lnTo>
                  <a:close/>
                  <a:moveTo>
                    <a:pt x="54188" y="398438"/>
                  </a:moveTo>
                  <a:cubicBezTo>
                    <a:pt x="47175" y="398438"/>
                    <a:pt x="41438" y="392700"/>
                    <a:pt x="41438" y="385688"/>
                  </a:cubicBezTo>
                  <a:lnTo>
                    <a:pt x="41438" y="41438"/>
                  </a:lnTo>
                  <a:lnTo>
                    <a:pt x="334688" y="41438"/>
                  </a:lnTo>
                  <a:lnTo>
                    <a:pt x="334688" y="385688"/>
                  </a:lnTo>
                  <a:cubicBezTo>
                    <a:pt x="334688" y="390150"/>
                    <a:pt x="335325" y="394613"/>
                    <a:pt x="336600" y="398438"/>
                  </a:cubicBezTo>
                  <a:lnTo>
                    <a:pt x="54188" y="398438"/>
                  </a:lnTo>
                  <a:close/>
                  <a:moveTo>
                    <a:pt x="372938" y="41438"/>
                  </a:moveTo>
                  <a:lnTo>
                    <a:pt x="372938" y="3188"/>
                  </a:lnTo>
                  <a:lnTo>
                    <a:pt x="3188" y="3188"/>
                  </a:lnTo>
                  <a:lnTo>
                    <a:pt x="3188" y="385688"/>
                  </a:lnTo>
                  <a:cubicBezTo>
                    <a:pt x="3188" y="413738"/>
                    <a:pt x="26138" y="436688"/>
                    <a:pt x="54188" y="436688"/>
                  </a:cubicBezTo>
                  <a:lnTo>
                    <a:pt x="385688" y="436688"/>
                  </a:lnTo>
                  <a:cubicBezTo>
                    <a:pt x="413738" y="436688"/>
                    <a:pt x="436688" y="413738"/>
                    <a:pt x="436688" y="385688"/>
                  </a:cubicBezTo>
                  <a:lnTo>
                    <a:pt x="436688" y="41438"/>
                  </a:lnTo>
                  <a:lnTo>
                    <a:pt x="372938" y="4143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4" name="手繪多邊形: 圖案 39">
              <a:extLst>
                <a:ext uri="{FF2B5EF4-FFF2-40B4-BE49-F238E27FC236}">
                  <a16:creationId xmlns:a16="http://schemas.microsoft.com/office/drawing/2014/main" id="{4CE8A74C-7A43-4FE6-A7E0-B0B7DBB9968D}"/>
                </a:ext>
              </a:extLst>
            </p:cNvPr>
            <p:cNvSpPr/>
            <p:nvPr/>
          </p:nvSpPr>
          <p:spPr>
            <a:xfrm>
              <a:off x="5305810" y="4303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5" name="手繪多邊形: 圖案 40">
              <a:extLst>
                <a:ext uri="{FF2B5EF4-FFF2-40B4-BE49-F238E27FC236}">
                  <a16:creationId xmlns:a16="http://schemas.microsoft.com/office/drawing/2014/main" id="{105AE5C5-D0B1-4D85-9403-3F03266E4E0F}"/>
                </a:ext>
              </a:extLst>
            </p:cNvPr>
            <p:cNvSpPr/>
            <p:nvPr/>
          </p:nvSpPr>
          <p:spPr>
            <a:xfrm>
              <a:off x="5439685" y="4354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6" name="手繪多邊形: 圖案 41">
              <a:extLst>
                <a:ext uri="{FF2B5EF4-FFF2-40B4-BE49-F238E27FC236}">
                  <a16:creationId xmlns:a16="http://schemas.microsoft.com/office/drawing/2014/main" id="{A87585DC-18DF-4F8F-8146-8AE7CB140D9E}"/>
                </a:ext>
              </a:extLst>
            </p:cNvPr>
            <p:cNvSpPr/>
            <p:nvPr/>
          </p:nvSpPr>
          <p:spPr>
            <a:xfrm>
              <a:off x="5439685" y="4405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7" name="手繪多邊形: 圖案 42">
              <a:extLst>
                <a:ext uri="{FF2B5EF4-FFF2-40B4-BE49-F238E27FC236}">
                  <a16:creationId xmlns:a16="http://schemas.microsoft.com/office/drawing/2014/main" id="{0276DC33-3D0C-4DDC-A17D-17B98863FE14}"/>
                </a:ext>
              </a:extLst>
            </p:cNvPr>
            <p:cNvSpPr/>
            <p:nvPr/>
          </p:nvSpPr>
          <p:spPr>
            <a:xfrm>
              <a:off x="5305810" y="4354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8" name="手繪多邊形: 圖案 43">
              <a:extLst>
                <a:ext uri="{FF2B5EF4-FFF2-40B4-BE49-F238E27FC236}">
                  <a16:creationId xmlns:a16="http://schemas.microsoft.com/office/drawing/2014/main" id="{B7CE9834-A112-4836-ADA9-A4244E9F32C2}"/>
                </a:ext>
              </a:extLst>
            </p:cNvPr>
            <p:cNvSpPr/>
            <p:nvPr/>
          </p:nvSpPr>
          <p:spPr>
            <a:xfrm>
              <a:off x="5305810" y="4456450"/>
              <a:ext cx="248625" cy="31875"/>
            </a:xfrm>
            <a:custGeom>
              <a:avLst/>
              <a:gdLst>
                <a:gd name="connsiteX0" fmla="*/ 3188 w 248625"/>
                <a:gd name="connsiteY0" fmla="*/ 3188 h 31875"/>
                <a:gd name="connsiteX1" fmla="*/ 245438 w 248625"/>
                <a:gd name="connsiteY1" fmla="*/ 3188 h 31875"/>
                <a:gd name="connsiteX2" fmla="*/ 245438 w 248625"/>
                <a:gd name="connsiteY2" fmla="*/ 28688 h 31875"/>
                <a:gd name="connsiteX3" fmla="*/ 3188 w 248625"/>
                <a:gd name="connsiteY3" fmla="*/ 28688 h 31875"/>
              </a:gdLst>
              <a:ahLst/>
              <a:cxnLst>
                <a:cxn ang="0">
                  <a:pos x="connsiteX0" y="connsiteY0"/>
                </a:cxn>
                <a:cxn ang="0">
                  <a:pos x="connsiteX1" y="connsiteY1"/>
                </a:cxn>
                <a:cxn ang="0">
                  <a:pos x="connsiteX2" y="connsiteY2"/>
                </a:cxn>
                <a:cxn ang="0">
                  <a:pos x="connsiteX3" y="connsiteY3"/>
                </a:cxn>
              </a:cxnLst>
              <a:rect l="l" t="t" r="r" b="b"/>
              <a:pathLst>
                <a:path w="248625" h="31875">
                  <a:moveTo>
                    <a:pt x="3188" y="3188"/>
                  </a:moveTo>
                  <a:lnTo>
                    <a:pt x="245438" y="3188"/>
                  </a:lnTo>
                  <a:lnTo>
                    <a:pt x="245438"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99" name="手繪多邊形: 圖案 44">
              <a:extLst>
                <a:ext uri="{FF2B5EF4-FFF2-40B4-BE49-F238E27FC236}">
                  <a16:creationId xmlns:a16="http://schemas.microsoft.com/office/drawing/2014/main" id="{06FF473B-980D-4389-8D04-275207ABE465}"/>
                </a:ext>
              </a:extLst>
            </p:cNvPr>
            <p:cNvSpPr/>
            <p:nvPr/>
          </p:nvSpPr>
          <p:spPr>
            <a:xfrm>
              <a:off x="5439685" y="4507450"/>
              <a:ext cx="114750" cy="82875"/>
            </a:xfrm>
            <a:custGeom>
              <a:avLst/>
              <a:gdLst>
                <a:gd name="connsiteX0" fmla="*/ 3188 w 114750"/>
                <a:gd name="connsiteY0" fmla="*/ 3188 h 82875"/>
                <a:gd name="connsiteX1" fmla="*/ 111563 w 114750"/>
                <a:gd name="connsiteY1" fmla="*/ 3188 h 82875"/>
                <a:gd name="connsiteX2" fmla="*/ 111563 w 114750"/>
                <a:gd name="connsiteY2" fmla="*/ 79688 h 82875"/>
                <a:gd name="connsiteX3" fmla="*/ 3188 w 114750"/>
                <a:gd name="connsiteY3" fmla="*/ 79688 h 82875"/>
              </a:gdLst>
              <a:ahLst/>
              <a:cxnLst>
                <a:cxn ang="0">
                  <a:pos x="connsiteX0" y="connsiteY0"/>
                </a:cxn>
                <a:cxn ang="0">
                  <a:pos x="connsiteX1" y="connsiteY1"/>
                </a:cxn>
                <a:cxn ang="0">
                  <a:pos x="connsiteX2" y="connsiteY2"/>
                </a:cxn>
                <a:cxn ang="0">
                  <a:pos x="connsiteX3" y="connsiteY3"/>
                </a:cxn>
              </a:cxnLst>
              <a:rect l="l" t="t" r="r" b="b"/>
              <a:pathLst>
                <a:path w="114750" h="82875">
                  <a:moveTo>
                    <a:pt x="3188" y="3188"/>
                  </a:moveTo>
                  <a:lnTo>
                    <a:pt x="111563" y="3188"/>
                  </a:lnTo>
                  <a:lnTo>
                    <a:pt x="111563" y="79688"/>
                  </a:lnTo>
                  <a:lnTo>
                    <a:pt x="3188" y="79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00" name="手繪多邊形: 圖案 45">
              <a:extLst>
                <a:ext uri="{FF2B5EF4-FFF2-40B4-BE49-F238E27FC236}">
                  <a16:creationId xmlns:a16="http://schemas.microsoft.com/office/drawing/2014/main" id="{0EB24411-BE77-4060-BC50-AD601AA0A6BA}"/>
                </a:ext>
              </a:extLst>
            </p:cNvPr>
            <p:cNvSpPr/>
            <p:nvPr/>
          </p:nvSpPr>
          <p:spPr>
            <a:xfrm>
              <a:off x="5305810" y="4507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01" name="手繪多邊形: 圖案 46">
              <a:extLst>
                <a:ext uri="{FF2B5EF4-FFF2-40B4-BE49-F238E27FC236}">
                  <a16:creationId xmlns:a16="http://schemas.microsoft.com/office/drawing/2014/main" id="{1AF701A1-854C-4CC6-B82C-6EFECD332766}"/>
                </a:ext>
              </a:extLst>
            </p:cNvPr>
            <p:cNvSpPr/>
            <p:nvPr/>
          </p:nvSpPr>
          <p:spPr>
            <a:xfrm>
              <a:off x="5305810" y="4558450"/>
              <a:ext cx="114750" cy="31875"/>
            </a:xfrm>
            <a:custGeom>
              <a:avLst/>
              <a:gdLst>
                <a:gd name="connsiteX0" fmla="*/ 3188 w 114750"/>
                <a:gd name="connsiteY0" fmla="*/ 3188 h 31875"/>
                <a:gd name="connsiteX1" fmla="*/ 111563 w 114750"/>
                <a:gd name="connsiteY1" fmla="*/ 3188 h 31875"/>
                <a:gd name="connsiteX2" fmla="*/ 111563 w 114750"/>
                <a:gd name="connsiteY2" fmla="*/ 28688 h 31875"/>
                <a:gd name="connsiteX3" fmla="*/ 3188 w 114750"/>
                <a:gd name="connsiteY3" fmla="*/ 28688 h 31875"/>
              </a:gdLst>
              <a:ahLst/>
              <a:cxnLst>
                <a:cxn ang="0">
                  <a:pos x="connsiteX0" y="connsiteY0"/>
                </a:cxn>
                <a:cxn ang="0">
                  <a:pos x="connsiteX1" y="connsiteY1"/>
                </a:cxn>
                <a:cxn ang="0">
                  <a:pos x="connsiteX2" y="connsiteY2"/>
                </a:cxn>
                <a:cxn ang="0">
                  <a:pos x="connsiteX3" y="connsiteY3"/>
                </a:cxn>
              </a:cxnLst>
              <a:rect l="l" t="t" r="r" b="b"/>
              <a:pathLst>
                <a:path w="114750" h="31875">
                  <a:moveTo>
                    <a:pt x="3188" y="3188"/>
                  </a:moveTo>
                  <a:lnTo>
                    <a:pt x="111563" y="3188"/>
                  </a:lnTo>
                  <a:lnTo>
                    <a:pt x="111563" y="28688"/>
                  </a:lnTo>
                  <a:lnTo>
                    <a:pt x="3188" y="28688"/>
                  </a:lnTo>
                  <a:close/>
                </a:path>
              </a:pathLst>
            </a:custGeom>
            <a:solidFill>
              <a:schemeClr val="bg1">
                <a:alpha val="65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02" name="手繪多邊形: 圖案 47">
              <a:extLst>
                <a:ext uri="{FF2B5EF4-FFF2-40B4-BE49-F238E27FC236}">
                  <a16:creationId xmlns:a16="http://schemas.microsoft.com/office/drawing/2014/main" id="{85A48071-740C-44F7-8284-717931AF151A}"/>
                </a:ext>
              </a:extLst>
            </p:cNvPr>
            <p:cNvSpPr/>
            <p:nvPr/>
          </p:nvSpPr>
          <p:spPr>
            <a:xfrm>
              <a:off x="6427452" y="2195151"/>
              <a:ext cx="516375" cy="427125"/>
            </a:xfrm>
            <a:custGeom>
              <a:avLst/>
              <a:gdLst>
                <a:gd name="connsiteX0" fmla="*/ 258188 w 516375"/>
                <a:gd name="connsiteY0" fmla="*/ 372938 h 427125"/>
                <a:gd name="connsiteX1" fmla="*/ 143438 w 516375"/>
                <a:gd name="connsiteY1" fmla="*/ 258188 h 427125"/>
                <a:gd name="connsiteX2" fmla="*/ 258188 w 516375"/>
                <a:gd name="connsiteY2" fmla="*/ 143438 h 427125"/>
                <a:gd name="connsiteX3" fmla="*/ 372938 w 516375"/>
                <a:gd name="connsiteY3" fmla="*/ 258188 h 427125"/>
                <a:gd name="connsiteX4" fmla="*/ 258188 w 516375"/>
                <a:gd name="connsiteY4" fmla="*/ 372938 h 427125"/>
                <a:gd name="connsiteX5" fmla="*/ 130688 w 516375"/>
                <a:gd name="connsiteY5" fmla="*/ 168938 h 427125"/>
                <a:gd name="connsiteX6" fmla="*/ 54188 w 516375"/>
                <a:gd name="connsiteY6" fmla="*/ 168938 h 427125"/>
                <a:gd name="connsiteX7" fmla="*/ 54188 w 516375"/>
                <a:gd name="connsiteY7" fmla="*/ 117938 h 427125"/>
                <a:gd name="connsiteX8" fmla="*/ 130688 w 516375"/>
                <a:gd name="connsiteY8" fmla="*/ 117938 h 427125"/>
                <a:gd name="connsiteX9" fmla="*/ 130688 w 516375"/>
                <a:gd name="connsiteY9" fmla="*/ 168938 h 427125"/>
                <a:gd name="connsiteX10" fmla="*/ 487688 w 516375"/>
                <a:gd name="connsiteY10" fmla="*/ 66938 h 427125"/>
                <a:gd name="connsiteX11" fmla="*/ 360188 w 516375"/>
                <a:gd name="connsiteY11" fmla="*/ 66938 h 427125"/>
                <a:gd name="connsiteX12" fmla="*/ 321938 w 516375"/>
                <a:gd name="connsiteY12" fmla="*/ 3188 h 427125"/>
                <a:gd name="connsiteX13" fmla="*/ 194438 w 516375"/>
                <a:gd name="connsiteY13" fmla="*/ 3188 h 427125"/>
                <a:gd name="connsiteX14" fmla="*/ 156188 w 516375"/>
                <a:gd name="connsiteY14" fmla="*/ 66938 h 427125"/>
                <a:gd name="connsiteX15" fmla="*/ 28688 w 516375"/>
                <a:gd name="connsiteY15" fmla="*/ 66938 h 427125"/>
                <a:gd name="connsiteX16" fmla="*/ 3188 w 516375"/>
                <a:gd name="connsiteY16" fmla="*/ 92438 h 427125"/>
                <a:gd name="connsiteX17" fmla="*/ 3188 w 516375"/>
                <a:gd name="connsiteY17" fmla="*/ 398438 h 427125"/>
                <a:gd name="connsiteX18" fmla="*/ 28688 w 516375"/>
                <a:gd name="connsiteY18" fmla="*/ 423938 h 427125"/>
                <a:gd name="connsiteX19" fmla="*/ 487688 w 516375"/>
                <a:gd name="connsiteY19" fmla="*/ 423938 h 427125"/>
                <a:gd name="connsiteX20" fmla="*/ 513188 w 516375"/>
                <a:gd name="connsiteY20" fmla="*/ 398438 h 427125"/>
                <a:gd name="connsiteX21" fmla="*/ 513188 w 516375"/>
                <a:gd name="connsiteY21" fmla="*/ 92438 h 427125"/>
                <a:gd name="connsiteX22" fmla="*/ 487688 w 516375"/>
                <a:gd name="connsiteY22" fmla="*/ 66938 h 42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16375" h="427125">
                  <a:moveTo>
                    <a:pt x="258188" y="372938"/>
                  </a:moveTo>
                  <a:cubicBezTo>
                    <a:pt x="194438" y="372938"/>
                    <a:pt x="143438" y="321938"/>
                    <a:pt x="143438" y="258188"/>
                  </a:cubicBezTo>
                  <a:cubicBezTo>
                    <a:pt x="143438" y="194438"/>
                    <a:pt x="194438" y="143438"/>
                    <a:pt x="258188" y="143438"/>
                  </a:cubicBezTo>
                  <a:cubicBezTo>
                    <a:pt x="321938" y="143438"/>
                    <a:pt x="372938" y="194438"/>
                    <a:pt x="372938" y="258188"/>
                  </a:cubicBezTo>
                  <a:cubicBezTo>
                    <a:pt x="372938" y="321938"/>
                    <a:pt x="321938" y="372938"/>
                    <a:pt x="258188" y="372938"/>
                  </a:cubicBezTo>
                  <a:close/>
                  <a:moveTo>
                    <a:pt x="130688" y="168938"/>
                  </a:moveTo>
                  <a:lnTo>
                    <a:pt x="54188" y="168938"/>
                  </a:lnTo>
                  <a:lnTo>
                    <a:pt x="54188" y="117938"/>
                  </a:lnTo>
                  <a:lnTo>
                    <a:pt x="130688" y="117938"/>
                  </a:lnTo>
                  <a:lnTo>
                    <a:pt x="130688" y="168938"/>
                  </a:lnTo>
                  <a:close/>
                  <a:moveTo>
                    <a:pt x="487688" y="66938"/>
                  </a:moveTo>
                  <a:lnTo>
                    <a:pt x="360188" y="66938"/>
                  </a:lnTo>
                  <a:lnTo>
                    <a:pt x="321938" y="3188"/>
                  </a:lnTo>
                  <a:lnTo>
                    <a:pt x="194438" y="3188"/>
                  </a:lnTo>
                  <a:lnTo>
                    <a:pt x="156188" y="66938"/>
                  </a:lnTo>
                  <a:lnTo>
                    <a:pt x="28688" y="66938"/>
                  </a:lnTo>
                  <a:cubicBezTo>
                    <a:pt x="14663" y="66938"/>
                    <a:pt x="3188" y="78412"/>
                    <a:pt x="3188" y="92438"/>
                  </a:cubicBezTo>
                  <a:lnTo>
                    <a:pt x="3188" y="398438"/>
                  </a:lnTo>
                  <a:cubicBezTo>
                    <a:pt x="3188" y="412462"/>
                    <a:pt x="14663" y="423938"/>
                    <a:pt x="28688" y="423938"/>
                  </a:cubicBezTo>
                  <a:lnTo>
                    <a:pt x="487688" y="423938"/>
                  </a:lnTo>
                  <a:cubicBezTo>
                    <a:pt x="501712" y="423938"/>
                    <a:pt x="513188" y="412462"/>
                    <a:pt x="513188" y="398438"/>
                  </a:cubicBezTo>
                  <a:lnTo>
                    <a:pt x="513188" y="92438"/>
                  </a:lnTo>
                  <a:cubicBezTo>
                    <a:pt x="513188" y="78412"/>
                    <a:pt x="501712" y="66938"/>
                    <a:pt x="487688" y="6693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
          <p:nvSpPr>
            <p:cNvPr id="103" name="手繪多邊形: 圖案 48">
              <a:extLst>
                <a:ext uri="{FF2B5EF4-FFF2-40B4-BE49-F238E27FC236}">
                  <a16:creationId xmlns:a16="http://schemas.microsoft.com/office/drawing/2014/main" id="{457CB565-EC43-43CE-8E51-39A4883354C2}"/>
                </a:ext>
              </a:extLst>
            </p:cNvPr>
            <p:cNvSpPr/>
            <p:nvPr/>
          </p:nvSpPr>
          <p:spPr>
            <a:xfrm>
              <a:off x="6593202" y="2360901"/>
              <a:ext cx="184875" cy="184875"/>
            </a:xfrm>
            <a:custGeom>
              <a:avLst/>
              <a:gdLst>
                <a:gd name="connsiteX0" fmla="*/ 92438 w 184875"/>
                <a:gd name="connsiteY0" fmla="*/ 28688 h 184875"/>
                <a:gd name="connsiteX1" fmla="*/ 28688 w 184875"/>
                <a:gd name="connsiteY1" fmla="*/ 92438 h 184875"/>
                <a:gd name="connsiteX2" fmla="*/ 92438 w 184875"/>
                <a:gd name="connsiteY2" fmla="*/ 156188 h 184875"/>
                <a:gd name="connsiteX3" fmla="*/ 156188 w 184875"/>
                <a:gd name="connsiteY3" fmla="*/ 92438 h 184875"/>
                <a:gd name="connsiteX4" fmla="*/ 92438 w 184875"/>
                <a:gd name="connsiteY4" fmla="*/ 28688 h 184875"/>
                <a:gd name="connsiteX5" fmla="*/ 92438 w 184875"/>
                <a:gd name="connsiteY5" fmla="*/ 181688 h 184875"/>
                <a:gd name="connsiteX6" fmla="*/ 3188 w 184875"/>
                <a:gd name="connsiteY6" fmla="*/ 92438 h 184875"/>
                <a:gd name="connsiteX7" fmla="*/ 92438 w 184875"/>
                <a:gd name="connsiteY7" fmla="*/ 3188 h 184875"/>
                <a:gd name="connsiteX8" fmla="*/ 181688 w 184875"/>
                <a:gd name="connsiteY8" fmla="*/ 92438 h 184875"/>
                <a:gd name="connsiteX9" fmla="*/ 92438 w 184875"/>
                <a:gd name="connsiteY9" fmla="*/ 181688 h 18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875" h="184875">
                  <a:moveTo>
                    <a:pt x="92438" y="28688"/>
                  </a:moveTo>
                  <a:cubicBezTo>
                    <a:pt x="56738" y="28688"/>
                    <a:pt x="28688" y="56738"/>
                    <a:pt x="28688" y="92438"/>
                  </a:cubicBezTo>
                  <a:cubicBezTo>
                    <a:pt x="28688" y="128137"/>
                    <a:pt x="56738" y="156188"/>
                    <a:pt x="92438" y="156188"/>
                  </a:cubicBezTo>
                  <a:cubicBezTo>
                    <a:pt x="128137" y="156188"/>
                    <a:pt x="156188" y="128137"/>
                    <a:pt x="156188" y="92438"/>
                  </a:cubicBezTo>
                  <a:cubicBezTo>
                    <a:pt x="156188" y="56738"/>
                    <a:pt x="128137" y="28688"/>
                    <a:pt x="92438" y="28688"/>
                  </a:cubicBezTo>
                  <a:close/>
                  <a:moveTo>
                    <a:pt x="92438" y="181688"/>
                  </a:moveTo>
                  <a:cubicBezTo>
                    <a:pt x="42713" y="181688"/>
                    <a:pt x="3188" y="142163"/>
                    <a:pt x="3188" y="92438"/>
                  </a:cubicBezTo>
                  <a:cubicBezTo>
                    <a:pt x="3188" y="42713"/>
                    <a:pt x="42713" y="3188"/>
                    <a:pt x="92438" y="3188"/>
                  </a:cubicBezTo>
                  <a:cubicBezTo>
                    <a:pt x="142163" y="3188"/>
                    <a:pt x="181688" y="42713"/>
                    <a:pt x="181688" y="92438"/>
                  </a:cubicBezTo>
                  <a:cubicBezTo>
                    <a:pt x="181688" y="142163"/>
                    <a:pt x="142163" y="181688"/>
                    <a:pt x="92438" y="181688"/>
                  </a:cubicBezTo>
                  <a:close/>
                </a:path>
              </a:pathLst>
            </a:custGeom>
            <a:solidFill>
              <a:schemeClr val="bg1">
                <a:alpha val="60000"/>
              </a:schemeClr>
            </a:solidFill>
            <a:ln w="635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0937 -3.7037E-7 L -0.3809 0.38727 " pathEditMode="relative" rAng="0" ptsTypes="AA">
                                      <p:cBhvr>
                                        <p:cTn id="6" dur="2000" fill="hold"/>
                                        <p:tgtEl>
                                          <p:spTgt spid="56"/>
                                        </p:tgtEl>
                                        <p:attrNameLst>
                                          <p:attrName>ppt_x</p:attrName>
                                          <p:attrName>ppt_y</p:attrName>
                                        </p:attrNameLst>
                                      </p:cBhvr>
                                      <p:rCtr x="-18576" y="19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1800" b="1" dirty="0" smtClean="0">
                <a:solidFill>
                  <a:schemeClr val="accent4">
                    <a:lumMod val="50000"/>
                  </a:schemeClr>
                </a:solidFill>
                <a:latin typeface="微軟正黑體" pitchFamily="34" charset="-120"/>
                <a:ea typeface="微軟正黑體" pitchFamily="34" charset="-120"/>
              </a:rPr>
              <a:t>(page1)</a:t>
            </a:r>
            <a:endParaRPr lang="zh-TW" altLang="en-US" sz="18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525698" y="1206500"/>
            <a:ext cx="6000792" cy="5133713"/>
          </a:xfrm>
        </p:spPr>
        <p:txBody>
          <a:bodyPr wrap="square">
            <a:spAutoFit/>
          </a:bodyPr>
          <a:lstStyle/>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小婷是某</a:t>
            </a:r>
            <a:r>
              <a:rPr lang="zh-TW" altLang="en-US" sz="1800" dirty="0">
                <a:latin typeface="微軟正黑體" pitchFamily="34" charset="-120"/>
                <a:ea typeface="微軟正黑體" pitchFamily="34" charset="-120"/>
              </a:rPr>
              <a:t>政府機關秘書室科員，</a:t>
            </a:r>
            <a:r>
              <a:rPr lang="zh-TW" altLang="en-US" sz="1800" dirty="0" smtClean="0">
                <a:latin typeface="微軟正黑體" pitchFamily="34" charset="-120"/>
                <a:ea typeface="微軟正黑體" pitchFamily="34" charset="-120"/>
              </a:rPr>
              <a:t>已經懷孕</a:t>
            </a:r>
            <a:r>
              <a:rPr lang="en-US" altLang="en-US" sz="1800" dirty="0">
                <a:latin typeface="微軟正黑體" pitchFamily="34" charset="-120"/>
                <a:ea typeface="微軟正黑體" pitchFamily="34" charset="-120"/>
              </a:rPr>
              <a:t>4</a:t>
            </a:r>
            <a:r>
              <a:rPr lang="zh-TW" altLang="en-US" sz="1800" dirty="0">
                <a:latin typeface="微軟正黑體" pitchFamily="34" charset="-120"/>
                <a:ea typeface="微軟正黑體" pitchFamily="34" charset="-120"/>
              </a:rPr>
              <a:t>個</a:t>
            </a:r>
            <a:r>
              <a:rPr lang="zh-TW" altLang="en-US" sz="1800" dirty="0" smtClean="0">
                <a:latin typeface="微軟正黑體" pitchFamily="34" charset="-120"/>
                <a:ea typeface="微軟正黑體" pitchFamily="34" charset="-120"/>
              </a:rPr>
              <a:t>月了，但是因為工作上的需要，只讓她的主管老張知道，其他大多數的同仁並不知道</a:t>
            </a:r>
            <a:r>
              <a:rPr lang="zh-TW" altLang="en-US" sz="1800" dirty="0">
                <a:latin typeface="微軟正黑體" pitchFamily="34" charset="-120"/>
                <a:ea typeface="微軟正黑體" pitchFamily="34" charset="-120"/>
              </a:rPr>
              <a:t>小婷懷孕</a:t>
            </a:r>
            <a:r>
              <a:rPr lang="zh-TW" altLang="en-US" sz="1800" dirty="0" smtClean="0">
                <a:latin typeface="微軟正黑體" pitchFamily="34" charset="-120"/>
                <a:ea typeface="微軟正黑體" pitchFamily="34" charset="-120"/>
              </a:rPr>
              <a:t>的事情。</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這天，小</a:t>
            </a:r>
            <a:r>
              <a:rPr lang="zh-TW" altLang="en-US" sz="1800" dirty="0">
                <a:latin typeface="微軟正黑體" pitchFamily="34" charset="-120"/>
                <a:ea typeface="微軟正黑體" pitchFamily="34" charset="-120"/>
              </a:rPr>
              <a:t>婷</a:t>
            </a:r>
            <a:r>
              <a:rPr lang="zh-TW" altLang="en-US" sz="1800" dirty="0" smtClean="0">
                <a:latin typeface="微軟正黑體" pitchFamily="34" charset="-120"/>
                <a:ea typeface="微軟正黑體" pitchFamily="34" charset="-120"/>
              </a:rPr>
              <a:t>遭到匿名檢舉，檢舉人指稱她涉嫌有虛報</a:t>
            </a:r>
            <a:r>
              <a:rPr lang="zh-TW" altLang="en-US" sz="1800" dirty="0">
                <a:latin typeface="微軟正黑體" pitchFamily="34" charset="-120"/>
                <a:ea typeface="微軟正黑體" pitchFamily="34" charset="-120"/>
              </a:rPr>
              <a:t>差旅費的</a:t>
            </a:r>
            <a:r>
              <a:rPr lang="zh-TW" altLang="en-US" sz="1800" dirty="0" smtClean="0">
                <a:latin typeface="微軟正黑體" pitchFamily="34" charset="-120"/>
                <a:ea typeface="微軟正黑體" pitchFamily="34" charset="-120"/>
              </a:rPr>
              <a:t>情形。機關</a:t>
            </a:r>
            <a:r>
              <a:rPr lang="zh-TW" altLang="en-US" sz="1800" dirty="0">
                <a:latin typeface="微軟正黑體" pitchFamily="34" charset="-120"/>
                <a:ea typeface="微軟正黑體" pitchFamily="34" charset="-120"/>
              </a:rPr>
              <a:t>首長交由政風室進行初步</a:t>
            </a:r>
            <a:r>
              <a:rPr lang="zh-TW" altLang="en-US" sz="1800" dirty="0" smtClean="0">
                <a:latin typeface="微軟正黑體" pitchFamily="34" charset="-120"/>
                <a:ea typeface="微軟正黑體" pitchFamily="34" charset="-120"/>
              </a:rPr>
              <a:t>查證後，竟然發現小</a:t>
            </a:r>
            <a:r>
              <a:rPr lang="zh-TW" altLang="en-US" sz="1800" dirty="0">
                <a:latin typeface="微軟正黑體" pitchFamily="34" charset="-120"/>
                <a:ea typeface="微軟正黑體" pitchFamily="34" charset="-120"/>
              </a:rPr>
              <a:t>婷涉嫌</a:t>
            </a:r>
            <a:r>
              <a:rPr lang="zh-TW" altLang="en-US" sz="1800" dirty="0" smtClean="0">
                <a:latin typeface="微軟正黑體" pitchFamily="34" charset="-120"/>
                <a:ea typeface="微軟正黑體" pitchFamily="34" charset="-120"/>
              </a:rPr>
              <a:t>不法的事證相當明確。</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經過主管老張與小婷的一番懇談，小婷坦承確實有虛報差旅費的情形，並且隨即前往政風室，向政風室王主任表明，希望可以去司法警察機關自首，接受進一步的調查。</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老張也向王主任提到小婷目前懷有身孕的消息，王主任當場表示，一定會詳加注意，避免讓調查過程造成小婷太大的壓力。</a:t>
            </a: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約好了時間，因為王主任剛好有重要會議，於是派了政風室專員小周帶著小婷來到法務部廉政署（下稱廉政署）製作筆錄。</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p:txBody>
      </p:sp>
      <p:sp>
        <p:nvSpPr>
          <p:cNvPr id="8" name="文字方塊 7"/>
          <p:cNvSpPr txBox="1"/>
          <p:nvPr/>
        </p:nvSpPr>
        <p:spPr>
          <a:xfrm>
            <a:off x="8501090" y="6000768"/>
            <a:ext cx="301686" cy="369332"/>
          </a:xfrm>
          <a:prstGeom prst="rect">
            <a:avLst/>
          </a:prstGeom>
          <a:noFill/>
        </p:spPr>
        <p:txBody>
          <a:bodyPr wrap="none" rtlCol="0">
            <a:spAutoFit/>
          </a:bodyPr>
          <a:lstStyle/>
          <a:p>
            <a:r>
              <a:rPr lang="en-US" altLang="zh-TW" dirty="0" smtClean="0"/>
              <a:t>1</a:t>
            </a:r>
            <a:endParaRPr lang="zh-TW" altLang="en-US" dirty="0"/>
          </a:p>
        </p:txBody>
      </p:sp>
      <p:grpSp>
        <p:nvGrpSpPr>
          <p:cNvPr id="11" name="群組 10"/>
          <p:cNvGrpSpPr/>
          <p:nvPr/>
        </p:nvGrpSpPr>
        <p:grpSpPr>
          <a:xfrm>
            <a:off x="-1188640" y="3857589"/>
            <a:ext cx="6264696" cy="2982754"/>
            <a:chOff x="-1188640" y="3857589"/>
            <a:chExt cx="6264696" cy="2982754"/>
          </a:xfrm>
        </p:grpSpPr>
        <p:sp>
          <p:nvSpPr>
            <p:cNvPr id="9" name="手繪多邊形: 圖案 4">
              <a:extLst>
                <a:ext uri="{FF2B5EF4-FFF2-40B4-BE49-F238E27FC236}">
                  <a16:creationId xmlns:a16="http://schemas.microsoft.com/office/drawing/2014/main" id="{B2F0A1A6-B4C7-4DFB-833A-5692B1440A86}"/>
                </a:ext>
              </a:extLst>
            </p:cNvPr>
            <p:cNvSpPr/>
            <p:nvPr/>
          </p:nvSpPr>
          <p:spPr>
            <a:xfrm>
              <a:off x="0" y="385758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文字方塊 2"/>
            <p:cNvSpPr txBox="1"/>
            <p:nvPr/>
          </p:nvSpPr>
          <p:spPr>
            <a:xfrm>
              <a:off x="0" y="4428401"/>
              <a:ext cx="1854218" cy="584775"/>
            </a:xfrm>
            <a:prstGeom prst="rect">
              <a:avLst/>
            </a:prstGeom>
            <a:noFill/>
          </p:spPr>
          <p:txBody>
            <a:bodyPr wrap="square" rtlCol="0">
              <a:spAutoFit/>
            </a:bodyPr>
            <a:lstStyle/>
            <a:p>
              <a:r>
                <a:rPr lang="zh-TW" altLang="en-US" sz="3200" b="1" dirty="0" smtClean="0">
                  <a:solidFill>
                    <a:schemeClr val="bg1">
                      <a:lumMod val="75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bg1">
                      <a:lumMod val="75000"/>
                    </a:schemeClr>
                  </a:solidFill>
                  <a:latin typeface="微軟正黑體" panose="020B0604030504040204" pitchFamily="34" charset="-120"/>
                  <a:ea typeface="微軟正黑體" panose="020B0604030504040204" pitchFamily="34" charset="-120"/>
                </a:rPr>
                <a:t>1</a:t>
              </a:r>
              <a:endParaRPr lang="zh-TW" altLang="en-US" sz="3200" b="1" dirty="0">
                <a:solidFill>
                  <a:schemeClr val="bg1">
                    <a:lumMod val="75000"/>
                  </a:schemeClr>
                </a:solidFill>
                <a:latin typeface="微軟正黑體" panose="020B0604030504040204" pitchFamily="34" charset="-120"/>
                <a:ea typeface="微軟正黑體" panose="020B0604030504040204" pitchFamily="34" charset="-120"/>
              </a:endParaRPr>
            </a:p>
          </p:txBody>
        </p:sp>
        <p:sp>
          <p:nvSpPr>
            <p:cNvPr id="10" name="標題 5"/>
            <p:cNvSpPr txBox="1">
              <a:spLocks/>
            </p:cNvSpPr>
            <p:nvPr/>
          </p:nvSpPr>
          <p:spPr>
            <a:xfrm>
              <a:off x="-1188640" y="6399111"/>
              <a:ext cx="6264696" cy="418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2">
                      <a:lumMod val="75000"/>
                    </a:schemeClr>
                  </a:solidFill>
                  <a:latin typeface="微軟正黑體" pitchFamily="34" charset="-120"/>
                  <a:ea typeface="微軟正黑體" pitchFamily="34" charset="-120"/>
                </a:rPr>
                <a:t>懷孕婦女受調查，該一視同仁嗎？</a:t>
              </a:r>
              <a:endParaRPr lang="zh-TW" altLang="en-US" sz="2000" b="1" dirty="0">
                <a:solidFill>
                  <a:schemeClr val="accent2">
                    <a:lumMod val="75000"/>
                  </a:schemeClr>
                </a:solidFill>
                <a:latin typeface="微軟正黑體" pitchFamily="34" charset="-120"/>
                <a:ea typeface="微軟正黑體" pitchFamily="34" charset="-120"/>
              </a:endParaRPr>
            </a:p>
          </p:txBody>
        </p:sp>
      </p:gr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案例故事</a:t>
            </a:r>
            <a:r>
              <a:rPr lang="en-US" altLang="zh-TW" sz="2000" b="1" dirty="0">
                <a:solidFill>
                  <a:schemeClr val="accent4">
                    <a:lumMod val="50000"/>
                  </a:schemeClr>
                </a:solidFill>
                <a:latin typeface="微軟正黑體" pitchFamily="34" charset="-120"/>
                <a:ea typeface="微軟正黑體" pitchFamily="34" charset="-120"/>
              </a:rPr>
              <a:t>(</a:t>
            </a:r>
            <a:r>
              <a:rPr lang="en-US" altLang="zh-TW" sz="2000" b="1" dirty="0" smtClean="0">
                <a:solidFill>
                  <a:schemeClr val="accent4">
                    <a:lumMod val="50000"/>
                  </a:schemeClr>
                </a:solidFill>
                <a:latin typeface="微軟正黑體" pitchFamily="34" charset="-120"/>
                <a:ea typeface="微軟正黑體" pitchFamily="34" charset="-120"/>
              </a:rPr>
              <a:t>page2)</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525698" y="1206500"/>
            <a:ext cx="6000792" cy="3693319"/>
          </a:xfrm>
        </p:spPr>
        <p:txBody>
          <a:bodyPr wrap="square">
            <a:spAutoFit/>
          </a:bodyPr>
          <a:lstStyle/>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然而，王主任卻忘記將小婷懷孕的事情告訴小周，想當然，廉政署製作筆錄的廉政官阿國也就無從知悉了。</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偵訊過程中，阿國發現小婷僅坦承部分事實，而且供詞前後不一，有所矛盾，案情仍有待釐清。而阿國為了釐清事實的需要，延長了詢問小婷的時間，訊問口氣也變得稍加嚴厲。</a:t>
            </a:r>
            <a:endParaRPr lang="en-US" altLang="zh-TW" sz="1800" dirty="0" smtClean="0">
              <a:latin typeface="微軟正黑體" pitchFamily="34" charset="-120"/>
              <a:ea typeface="微軟正黑體" pitchFamily="34" charset="-120"/>
            </a:endParaRPr>
          </a:p>
          <a:p>
            <a:pPr marL="0" indent="444500" algn="just">
              <a:buNone/>
            </a:pPr>
            <a:endParaRPr lang="en-US" altLang="zh-TW" sz="1800" dirty="0" smtClean="0">
              <a:latin typeface="微軟正黑體" pitchFamily="34" charset="-120"/>
              <a:ea typeface="微軟正黑體" pitchFamily="34" charset="-120"/>
            </a:endParaRPr>
          </a:p>
          <a:p>
            <a:pPr marL="0" indent="444500" algn="just">
              <a:buNone/>
            </a:pPr>
            <a:r>
              <a:rPr lang="zh-TW" altLang="en-US" sz="1800" dirty="0" smtClean="0">
                <a:latin typeface="微軟正黑體" pitchFamily="34" charset="-120"/>
                <a:ea typeface="微軟正黑體" pitchFamily="34" charset="-120"/>
              </a:rPr>
              <a:t>小婷在完全沒有休息的情況下，遭受長時間偵訊，身心俱疲。最後，由於承受極大壓力，未經深思熟慮，就匆促坦承了全部的犯罪事實。</a:t>
            </a:r>
            <a:endParaRPr lang="zh-TW" altLang="en-US" sz="1800" dirty="0">
              <a:latin typeface="微軟正黑體" pitchFamily="34" charset="-120"/>
              <a:ea typeface="微軟正黑體" pitchFamily="34" charset="-120"/>
            </a:endParaRPr>
          </a:p>
        </p:txBody>
      </p:sp>
      <p:sp>
        <p:nvSpPr>
          <p:cNvPr id="8" name="文字方塊 7"/>
          <p:cNvSpPr txBox="1"/>
          <p:nvPr/>
        </p:nvSpPr>
        <p:spPr>
          <a:xfrm>
            <a:off x="8501090" y="6000768"/>
            <a:ext cx="301686" cy="369332"/>
          </a:xfrm>
          <a:prstGeom prst="rect">
            <a:avLst/>
          </a:prstGeom>
          <a:noFill/>
        </p:spPr>
        <p:txBody>
          <a:bodyPr wrap="none" rtlCol="0">
            <a:spAutoFit/>
          </a:bodyPr>
          <a:lstStyle/>
          <a:p>
            <a:r>
              <a:rPr lang="en-US" altLang="zh-TW" dirty="0" smtClean="0"/>
              <a:t>2</a:t>
            </a:r>
            <a:endParaRPr lang="zh-TW" altLang="en-US" dirty="0"/>
          </a:p>
        </p:txBody>
      </p:sp>
      <p:grpSp>
        <p:nvGrpSpPr>
          <p:cNvPr id="9" name="群組 8"/>
          <p:cNvGrpSpPr/>
          <p:nvPr/>
        </p:nvGrpSpPr>
        <p:grpSpPr>
          <a:xfrm>
            <a:off x="-1188640" y="3857589"/>
            <a:ext cx="6264696" cy="2982754"/>
            <a:chOff x="-1188640" y="3857589"/>
            <a:chExt cx="6264696" cy="2982754"/>
          </a:xfrm>
        </p:grpSpPr>
        <p:sp>
          <p:nvSpPr>
            <p:cNvPr id="10" name="手繪多邊形: 圖案 4">
              <a:extLst>
                <a:ext uri="{FF2B5EF4-FFF2-40B4-BE49-F238E27FC236}">
                  <a16:creationId xmlns:a16="http://schemas.microsoft.com/office/drawing/2014/main" id="{B2F0A1A6-B4C7-4DFB-833A-5692B1440A86}"/>
                </a:ext>
              </a:extLst>
            </p:cNvPr>
            <p:cNvSpPr/>
            <p:nvPr/>
          </p:nvSpPr>
          <p:spPr>
            <a:xfrm>
              <a:off x="0" y="385758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文字方塊 10"/>
            <p:cNvSpPr txBox="1"/>
            <p:nvPr/>
          </p:nvSpPr>
          <p:spPr>
            <a:xfrm>
              <a:off x="0" y="4428401"/>
              <a:ext cx="1854218" cy="584775"/>
            </a:xfrm>
            <a:prstGeom prst="rect">
              <a:avLst/>
            </a:prstGeom>
            <a:noFill/>
          </p:spPr>
          <p:txBody>
            <a:bodyPr wrap="square" rtlCol="0">
              <a:spAutoFit/>
            </a:bodyPr>
            <a:lstStyle/>
            <a:p>
              <a:r>
                <a:rPr lang="zh-TW" altLang="en-US" sz="3200" b="1" dirty="0" smtClean="0">
                  <a:solidFill>
                    <a:schemeClr val="bg1">
                      <a:lumMod val="75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bg1">
                      <a:lumMod val="75000"/>
                    </a:schemeClr>
                  </a:solidFill>
                  <a:latin typeface="微軟正黑體" panose="020B0604030504040204" pitchFamily="34" charset="-120"/>
                  <a:ea typeface="微軟正黑體" panose="020B0604030504040204" pitchFamily="34" charset="-120"/>
                </a:rPr>
                <a:t>1</a:t>
              </a:r>
              <a:endParaRPr lang="zh-TW" altLang="en-US" sz="3200" b="1" dirty="0">
                <a:solidFill>
                  <a:schemeClr val="bg1">
                    <a:lumMod val="75000"/>
                  </a:schemeClr>
                </a:solidFill>
                <a:latin typeface="微軟正黑體" panose="020B0604030504040204" pitchFamily="34" charset="-120"/>
                <a:ea typeface="微軟正黑體" panose="020B0604030504040204" pitchFamily="34" charset="-120"/>
              </a:endParaRPr>
            </a:p>
          </p:txBody>
        </p:sp>
        <p:sp>
          <p:nvSpPr>
            <p:cNvPr id="12" name="標題 5"/>
            <p:cNvSpPr txBox="1">
              <a:spLocks/>
            </p:cNvSpPr>
            <p:nvPr/>
          </p:nvSpPr>
          <p:spPr>
            <a:xfrm>
              <a:off x="-1188640" y="6399111"/>
              <a:ext cx="6264696" cy="418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2">
                      <a:lumMod val="75000"/>
                    </a:schemeClr>
                  </a:solidFill>
                  <a:latin typeface="微軟正黑體" pitchFamily="34" charset="-120"/>
                  <a:ea typeface="微軟正黑體" pitchFamily="34" charset="-120"/>
                </a:rPr>
                <a:t>懷孕婦女受調查，該一視同仁嗎？</a:t>
              </a:r>
              <a:endParaRPr lang="zh-TW" altLang="en-US" sz="2000" b="1" dirty="0">
                <a:solidFill>
                  <a:schemeClr val="accent2">
                    <a:lumMod val="75000"/>
                  </a:schemeClr>
                </a:solidFill>
                <a:latin typeface="微軟正黑體" pitchFamily="34" charset="-120"/>
                <a:ea typeface="微軟正黑體" pitchFamily="34" charset="-120"/>
              </a:endParaRPr>
            </a:p>
          </p:txBody>
        </p:sp>
      </p:gr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976201" cy="6000792"/>
          </a:xfrm>
          <a:prstGeom prst="rect">
            <a:avLst/>
          </a:prstGeom>
          <a:noFill/>
          <a:ln w="9525">
            <a:noFill/>
            <a:miter lim="800000"/>
            <a:headEnd/>
            <a:tailEnd/>
          </a:ln>
          <a:effectLst/>
        </p:spPr>
      </p:pic>
      <p:sp>
        <p:nvSpPr>
          <p:cNvPr id="6" name="標題 5"/>
          <p:cNvSpPr>
            <a:spLocks noGrp="1"/>
          </p:cNvSpPr>
          <p:nvPr>
            <p:ph type="title"/>
          </p:nvPr>
        </p:nvSpPr>
        <p:spPr/>
        <p:txBody>
          <a:bodyPr>
            <a:normAutofit/>
          </a:bodyPr>
          <a:lstStyle/>
          <a:p>
            <a:pPr marL="2159000" algn="l"/>
            <a:r>
              <a:rPr lang="zh-TW" altLang="en-US" sz="3200" b="1" dirty="0" smtClean="0">
                <a:solidFill>
                  <a:schemeClr val="accent4">
                    <a:lumMod val="50000"/>
                  </a:schemeClr>
                </a:solidFill>
                <a:latin typeface="微軟正黑體" pitchFamily="34" charset="-120"/>
                <a:ea typeface="微軟正黑體" pitchFamily="34" charset="-120"/>
              </a:rPr>
              <a:t>爭點</a:t>
            </a:r>
            <a:endParaRPr lang="zh-TW" altLang="en-US" sz="2000" b="1" dirty="0">
              <a:solidFill>
                <a:schemeClr val="accent4">
                  <a:lumMod val="50000"/>
                </a:schemeClr>
              </a:solidFill>
              <a:latin typeface="微軟正黑體" pitchFamily="34" charset="-120"/>
              <a:ea typeface="微軟正黑體" pitchFamily="34" charset="-120"/>
            </a:endParaRPr>
          </a:p>
        </p:txBody>
      </p:sp>
      <p:sp>
        <p:nvSpPr>
          <p:cNvPr id="7" name="內容版面配置區 6"/>
          <p:cNvSpPr>
            <a:spLocks noGrp="1"/>
          </p:cNvSpPr>
          <p:nvPr>
            <p:ph idx="1"/>
          </p:nvPr>
        </p:nvSpPr>
        <p:spPr>
          <a:xfrm>
            <a:off x="2895588" y="1600200"/>
            <a:ext cx="5829312" cy="2632003"/>
          </a:xfrm>
        </p:spPr>
        <p:txBody>
          <a:bodyPr wrap="square">
            <a:spAutoFit/>
          </a:bodyPr>
          <a:lstStyle/>
          <a:p>
            <a:pPr marL="0">
              <a:lnSpc>
                <a:spcPts val="3500"/>
              </a:lnSpc>
              <a:buNone/>
            </a:pPr>
            <a:r>
              <a:rPr lang="zh-TW" altLang="en-US" sz="2400" b="1" dirty="0" smtClean="0">
                <a:solidFill>
                  <a:schemeClr val="accent2">
                    <a:lumMod val="75000"/>
                  </a:schemeClr>
                </a:solidFill>
                <a:latin typeface="微軟正黑體" pitchFamily="34" charset="-120"/>
                <a:ea typeface="微軟正黑體" pitchFamily="34" charset="-120"/>
              </a:rPr>
              <a:t>受調查人為懷孕婦女，</a:t>
            </a:r>
            <a:endParaRPr lang="en-US" altLang="zh-TW" sz="2400" b="1" dirty="0" smtClean="0">
              <a:solidFill>
                <a:schemeClr val="accent2">
                  <a:lumMod val="75000"/>
                </a:schemeClr>
              </a:solidFill>
              <a:latin typeface="微軟正黑體" pitchFamily="34" charset="-120"/>
              <a:ea typeface="微軟正黑體" pitchFamily="34" charset="-120"/>
            </a:endParaRPr>
          </a:p>
          <a:p>
            <a:pPr marL="0">
              <a:lnSpc>
                <a:spcPts val="3500"/>
              </a:lnSpc>
              <a:buNone/>
            </a:pPr>
            <a:r>
              <a:rPr lang="zh-TW" altLang="en-US" sz="2400" b="1" dirty="0" smtClean="0">
                <a:solidFill>
                  <a:schemeClr val="accent2">
                    <a:lumMod val="75000"/>
                  </a:schemeClr>
                </a:solidFill>
                <a:latin typeface="微軟正黑體" pitchFamily="34" charset="-120"/>
                <a:ea typeface="微軟正黑體" pitchFamily="34" charset="-120"/>
              </a:rPr>
              <a:t>在行政調查或司法偵查過程中，</a:t>
            </a:r>
            <a:endParaRPr lang="en-US" altLang="zh-TW" sz="2400" b="1" dirty="0" smtClean="0">
              <a:solidFill>
                <a:schemeClr val="accent2">
                  <a:lumMod val="75000"/>
                </a:schemeClr>
              </a:solidFill>
              <a:latin typeface="微軟正黑體" pitchFamily="34" charset="-120"/>
              <a:ea typeface="微軟正黑體" pitchFamily="34" charset="-120"/>
            </a:endParaRPr>
          </a:p>
          <a:p>
            <a:pPr marL="0">
              <a:lnSpc>
                <a:spcPts val="3500"/>
              </a:lnSpc>
              <a:buNone/>
            </a:pPr>
            <a:r>
              <a:rPr lang="zh-TW" altLang="en-US" sz="2400" b="1" dirty="0" smtClean="0">
                <a:solidFill>
                  <a:schemeClr val="accent2">
                    <a:lumMod val="75000"/>
                  </a:schemeClr>
                </a:solidFill>
                <a:latin typeface="微軟正黑體" pitchFamily="34" charset="-120"/>
                <a:ea typeface="微軟正黑體" pitchFamily="34" charset="-120"/>
              </a:rPr>
              <a:t>若採取之調查方式與一般人相同，</a:t>
            </a:r>
            <a:endParaRPr lang="en-US" altLang="zh-TW" sz="2400" b="1" dirty="0" smtClean="0">
              <a:solidFill>
                <a:schemeClr val="accent2">
                  <a:lumMod val="75000"/>
                </a:schemeClr>
              </a:solidFill>
              <a:latin typeface="微軟正黑體" pitchFamily="34" charset="-120"/>
              <a:ea typeface="微軟正黑體" pitchFamily="34" charset="-120"/>
            </a:endParaRPr>
          </a:p>
          <a:p>
            <a:pPr marL="0">
              <a:lnSpc>
                <a:spcPts val="3500"/>
              </a:lnSpc>
              <a:buNone/>
            </a:pPr>
            <a:r>
              <a:rPr lang="zh-TW" altLang="en-US" sz="2400" b="1" dirty="0" smtClean="0">
                <a:solidFill>
                  <a:schemeClr val="accent2">
                    <a:lumMod val="75000"/>
                  </a:schemeClr>
                </a:solidFill>
                <a:latin typeface="微軟正黑體" pitchFamily="34" charset="-120"/>
                <a:ea typeface="微軟正黑體" pitchFamily="34" charset="-120"/>
              </a:rPr>
              <a:t>是否違反平等權或侵害人權？</a:t>
            </a:r>
          </a:p>
          <a:p>
            <a:pPr marL="0">
              <a:lnSpc>
                <a:spcPts val="3500"/>
              </a:lnSpc>
            </a:pPr>
            <a:endParaRPr lang="zh-TW" altLang="en-US" sz="2400" b="1" dirty="0">
              <a:latin typeface="微軟正黑體" pitchFamily="34" charset="-120"/>
              <a:ea typeface="微軟正黑體" pitchFamily="34" charset="-120"/>
            </a:endParaRPr>
          </a:p>
        </p:txBody>
      </p:sp>
      <p:sp>
        <p:nvSpPr>
          <p:cNvPr id="8" name="文字方塊 7"/>
          <p:cNvSpPr txBox="1"/>
          <p:nvPr/>
        </p:nvSpPr>
        <p:spPr>
          <a:xfrm>
            <a:off x="8501090" y="6000768"/>
            <a:ext cx="301686" cy="369332"/>
          </a:xfrm>
          <a:prstGeom prst="rect">
            <a:avLst/>
          </a:prstGeom>
          <a:noFill/>
        </p:spPr>
        <p:txBody>
          <a:bodyPr wrap="none" rtlCol="0">
            <a:spAutoFit/>
          </a:bodyPr>
          <a:lstStyle/>
          <a:p>
            <a:r>
              <a:rPr lang="en-US" altLang="zh-TW" dirty="0" smtClean="0"/>
              <a:t>3</a:t>
            </a:r>
            <a:endParaRPr lang="zh-TW" altLang="en-US" dirty="0"/>
          </a:p>
        </p:txBody>
      </p:sp>
      <p:grpSp>
        <p:nvGrpSpPr>
          <p:cNvPr id="9" name="群組 8"/>
          <p:cNvGrpSpPr/>
          <p:nvPr/>
        </p:nvGrpSpPr>
        <p:grpSpPr>
          <a:xfrm>
            <a:off x="-1188640" y="3857589"/>
            <a:ext cx="6264696" cy="2982754"/>
            <a:chOff x="-1188640" y="3857589"/>
            <a:chExt cx="6264696" cy="2982754"/>
          </a:xfrm>
        </p:grpSpPr>
        <p:sp>
          <p:nvSpPr>
            <p:cNvPr id="10" name="手繪多邊形: 圖案 4">
              <a:extLst>
                <a:ext uri="{FF2B5EF4-FFF2-40B4-BE49-F238E27FC236}">
                  <a16:creationId xmlns:a16="http://schemas.microsoft.com/office/drawing/2014/main" id="{B2F0A1A6-B4C7-4DFB-833A-5692B1440A86}"/>
                </a:ext>
              </a:extLst>
            </p:cNvPr>
            <p:cNvSpPr/>
            <p:nvPr/>
          </p:nvSpPr>
          <p:spPr>
            <a:xfrm>
              <a:off x="0" y="3857589"/>
              <a:ext cx="2570264" cy="2982754"/>
            </a:xfrm>
            <a:custGeom>
              <a:avLst/>
              <a:gdLst>
                <a:gd name="connsiteX0" fmla="*/ 0 w 2570264"/>
                <a:gd name="connsiteY0" fmla="*/ 0 h 2982754"/>
                <a:gd name="connsiteX1" fmla="*/ 173895 w 2570264"/>
                <a:gd name="connsiteY1" fmla="*/ 5494 h 2982754"/>
                <a:gd name="connsiteX2" fmla="*/ 2459697 w 2570264"/>
                <a:gd name="connsiteY2" fmla="*/ 1316812 h 2982754"/>
                <a:gd name="connsiteX3" fmla="*/ 2570264 w 2570264"/>
                <a:gd name="connsiteY3" fmla="*/ 1498811 h 2982754"/>
                <a:gd name="connsiteX4" fmla="*/ 0 w 2570264"/>
                <a:gd name="connsiteY4" fmla="*/ 2982754 h 2982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264" h="2982754">
                  <a:moveTo>
                    <a:pt x="0" y="0"/>
                  </a:moveTo>
                  <a:lnTo>
                    <a:pt x="173895" y="5494"/>
                  </a:lnTo>
                  <a:cubicBezTo>
                    <a:pt x="1125605" y="65816"/>
                    <a:pt x="1956292" y="571675"/>
                    <a:pt x="2459697" y="1316812"/>
                  </a:cubicBezTo>
                  <a:lnTo>
                    <a:pt x="2570264" y="1498811"/>
                  </a:lnTo>
                  <a:lnTo>
                    <a:pt x="0" y="2982754"/>
                  </a:lnTo>
                  <a:close/>
                </a:path>
              </a:pathLst>
            </a:custGeom>
            <a:solidFill>
              <a:srgbClr val="E75F71"/>
            </a:solidFill>
            <a:ln>
              <a:solidFill>
                <a:srgbClr val="EF95A0"/>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2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文字方塊 10"/>
            <p:cNvSpPr txBox="1"/>
            <p:nvPr/>
          </p:nvSpPr>
          <p:spPr>
            <a:xfrm>
              <a:off x="0" y="4428401"/>
              <a:ext cx="1854218" cy="584775"/>
            </a:xfrm>
            <a:prstGeom prst="rect">
              <a:avLst/>
            </a:prstGeom>
            <a:noFill/>
          </p:spPr>
          <p:txBody>
            <a:bodyPr wrap="square" rtlCol="0">
              <a:spAutoFit/>
            </a:bodyPr>
            <a:lstStyle/>
            <a:p>
              <a:r>
                <a:rPr lang="zh-TW" altLang="en-US" sz="3200" b="1" dirty="0" smtClean="0">
                  <a:solidFill>
                    <a:schemeClr val="bg1">
                      <a:lumMod val="75000"/>
                    </a:schemeClr>
                  </a:solidFill>
                  <a:latin typeface="微軟正黑體" panose="020B0604030504040204" pitchFamily="34" charset="-120"/>
                  <a:ea typeface="微軟正黑體" panose="020B0604030504040204" pitchFamily="34" charset="-120"/>
                </a:rPr>
                <a:t>案例</a:t>
              </a:r>
              <a:r>
                <a:rPr lang="en-US" altLang="zh-TW" sz="3200" b="1" dirty="0" smtClean="0">
                  <a:solidFill>
                    <a:schemeClr val="bg1">
                      <a:lumMod val="75000"/>
                    </a:schemeClr>
                  </a:solidFill>
                  <a:latin typeface="微軟正黑體" panose="020B0604030504040204" pitchFamily="34" charset="-120"/>
                  <a:ea typeface="微軟正黑體" panose="020B0604030504040204" pitchFamily="34" charset="-120"/>
                </a:rPr>
                <a:t>1</a:t>
              </a:r>
              <a:endParaRPr lang="zh-TW" altLang="en-US" sz="3200" b="1" dirty="0">
                <a:solidFill>
                  <a:schemeClr val="bg1">
                    <a:lumMod val="75000"/>
                  </a:schemeClr>
                </a:solidFill>
                <a:latin typeface="微軟正黑體" panose="020B0604030504040204" pitchFamily="34" charset="-120"/>
                <a:ea typeface="微軟正黑體" panose="020B0604030504040204" pitchFamily="34" charset="-120"/>
              </a:endParaRPr>
            </a:p>
          </p:txBody>
        </p:sp>
        <p:sp>
          <p:nvSpPr>
            <p:cNvPr id="12" name="標題 5"/>
            <p:cNvSpPr txBox="1">
              <a:spLocks/>
            </p:cNvSpPr>
            <p:nvPr/>
          </p:nvSpPr>
          <p:spPr>
            <a:xfrm>
              <a:off x="-1188640" y="6399111"/>
              <a:ext cx="6264696" cy="418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159000" algn="l"/>
              <a:r>
                <a:rPr lang="zh-TW" altLang="en-US" sz="2000" b="1" dirty="0" smtClean="0">
                  <a:solidFill>
                    <a:schemeClr val="accent2">
                      <a:lumMod val="75000"/>
                    </a:schemeClr>
                  </a:solidFill>
                  <a:latin typeface="微軟正黑體" pitchFamily="34" charset="-120"/>
                  <a:ea typeface="微軟正黑體" pitchFamily="34" charset="-120"/>
                </a:rPr>
                <a:t>懷孕婦女受調查，該一視同仁嗎？</a:t>
              </a:r>
              <a:endParaRPr lang="zh-TW" altLang="en-US" sz="2000" b="1" dirty="0">
                <a:solidFill>
                  <a:schemeClr val="accent2">
                    <a:lumMod val="75000"/>
                  </a:schemeClr>
                </a:solidFill>
                <a:latin typeface="微軟正黑體" pitchFamily="34" charset="-120"/>
                <a:ea typeface="微軟正黑體" pitchFamily="34" charset="-120"/>
              </a:endParaRPr>
            </a:p>
          </p:txBody>
        </p:sp>
      </p:grpSp>
      <p:pic>
        <p:nvPicPr>
          <p:cNvPr id="5" name="Picture 5" descr="F:\(7)綜合業務\法務部法制司交辦\兩公約\02.兩公約師資培訓\授課講義\圖檔\爭點.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2910" y="5072074"/>
            <a:ext cx="1109663" cy="1444625"/>
          </a:xfrm>
          <a:prstGeom prst="rect">
            <a:avLst/>
          </a:prstGeom>
          <a:noFill/>
          <a:scene3d>
            <a:camera prst="orthographicFront">
              <a:rot lat="0" lon="10799999" rev="0"/>
            </a:camera>
            <a:lightRig rig="threePt" dir="t"/>
          </a:scene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1409</TotalTime>
  <Words>7705</Words>
  <Application>Microsoft Office PowerPoint</Application>
  <PresentationFormat>如螢幕大小 (4:3)</PresentationFormat>
  <Paragraphs>465</Paragraphs>
  <Slides>48</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48</vt:i4>
      </vt:variant>
    </vt:vector>
  </HeadingPairs>
  <TitlesOfParts>
    <vt:vector size="55" baseType="lpstr">
      <vt:lpstr>微軟正黑體</vt:lpstr>
      <vt:lpstr>新細明體</vt:lpstr>
      <vt:lpstr>Arial</vt:lpstr>
      <vt:lpstr>Calibri</vt:lpstr>
      <vt:lpstr>Georgia</vt:lpstr>
      <vt:lpstr>Wingdings</vt:lpstr>
      <vt:lpstr>Office 佈景主題</vt:lpstr>
      <vt:lpstr>PowerPoint 簡報</vt:lpstr>
      <vt:lpstr>教材目錄 -壹.CEDAW委員會通過        一般性建議 -貳.常設訓練及性別統計    -參.案例教材及故事 名稱</vt:lpstr>
      <vt:lpstr>壹.CEDAW委員會通過一般性建議</vt:lpstr>
      <vt:lpstr>PowerPoint 簡報</vt:lpstr>
      <vt:lpstr>PowerPoint 簡報</vt:lpstr>
      <vt:lpstr>PowerPoint 簡報</vt:lpstr>
      <vt:lpstr>案例故事(page1)</vt:lpstr>
      <vt:lpstr>案例故事(page2)</vt:lpstr>
      <vt:lpstr>爭點</vt:lpstr>
      <vt:lpstr>解析</vt:lpstr>
      <vt:lpstr>解析</vt:lpstr>
      <vt:lpstr>      相關規範</vt:lpstr>
      <vt:lpstr>     相關規範</vt:lpstr>
      <vt:lpstr>PowerPoint 簡報</vt:lpstr>
      <vt:lpstr>案例故事(page1)</vt:lpstr>
      <vt:lpstr>案例故事(page2)</vt:lpstr>
      <vt:lpstr>     爭點</vt:lpstr>
      <vt:lpstr>解析</vt:lpstr>
      <vt:lpstr>解析</vt:lpstr>
      <vt:lpstr>相關規範</vt:lpstr>
      <vt:lpstr>延伸思考</vt:lpstr>
      <vt:lpstr>PowerPoint 簡報</vt:lpstr>
      <vt:lpstr>案例故事(page1)</vt:lpstr>
      <vt:lpstr>    案例故事(page2)</vt:lpstr>
      <vt:lpstr>案例故事</vt:lpstr>
      <vt:lpstr>爭點</vt:lpstr>
      <vt:lpstr>解析</vt:lpstr>
      <vt:lpstr>解析</vt:lpstr>
      <vt:lpstr>     相關規範</vt:lpstr>
      <vt:lpstr>女生沒力氣，男生會生氣？      相關規範</vt:lpstr>
      <vt:lpstr>PowerPoint 簡報</vt:lpstr>
      <vt:lpstr>    案例故事(page1)</vt:lpstr>
      <vt:lpstr>案例故事(page2)</vt:lpstr>
      <vt:lpstr>爭點</vt:lpstr>
      <vt:lpstr>解析</vt:lpstr>
      <vt:lpstr>解析</vt:lpstr>
      <vt:lpstr>相關規範</vt:lpstr>
      <vt:lpstr>延伸思考</vt:lpstr>
      <vt:lpstr>PowerPoint 簡報</vt:lpstr>
      <vt:lpstr>案例故事(page1)</vt:lpstr>
      <vt:lpstr>    案例故事(page2)</vt:lpstr>
      <vt:lpstr>爭點</vt:lpstr>
      <vt:lpstr>解析</vt:lpstr>
      <vt:lpstr>     解析</vt:lpstr>
      <vt:lpstr>     相關規範</vt:lpstr>
      <vt:lpstr>     相關規範</vt:lpstr>
      <vt:lpstr>相關規範</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法務部廉政署CEDAW教育訓練教材</dc:title>
  <dc:creator>aac2026</dc:creator>
  <cp:lastModifiedBy>Dennis</cp:lastModifiedBy>
  <cp:revision>165</cp:revision>
  <dcterms:created xsi:type="dcterms:W3CDTF">2016-06-17T08:07:29Z</dcterms:created>
  <dcterms:modified xsi:type="dcterms:W3CDTF">2023-04-19T07:51:08Z</dcterms:modified>
</cp:coreProperties>
</file>