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handoutMasterIdLst>
    <p:handoutMasterId r:id="rId87"/>
  </p:handoutMasterIdLst>
  <p:sldIdLst>
    <p:sldId id="256" r:id="rId2"/>
    <p:sldId id="394" r:id="rId3"/>
    <p:sldId id="413" r:id="rId4"/>
    <p:sldId id="414" r:id="rId5"/>
    <p:sldId id="400" r:id="rId6"/>
    <p:sldId id="262" r:id="rId7"/>
    <p:sldId id="356" r:id="rId8"/>
    <p:sldId id="352" r:id="rId9"/>
    <p:sldId id="354" r:id="rId10"/>
    <p:sldId id="381" r:id="rId11"/>
    <p:sldId id="377" r:id="rId12"/>
    <p:sldId id="372" r:id="rId13"/>
    <p:sldId id="382" r:id="rId14"/>
    <p:sldId id="384" r:id="rId15"/>
    <p:sldId id="386" r:id="rId16"/>
    <p:sldId id="358" r:id="rId17"/>
    <p:sldId id="366" r:id="rId18"/>
    <p:sldId id="406" r:id="rId19"/>
    <p:sldId id="415" r:id="rId20"/>
    <p:sldId id="416" r:id="rId21"/>
    <p:sldId id="397" r:id="rId22"/>
    <p:sldId id="368" r:id="rId23"/>
    <p:sldId id="289" r:id="rId24"/>
    <p:sldId id="291" r:id="rId25"/>
    <p:sldId id="293" r:id="rId26"/>
    <p:sldId id="391"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5" r:id="rId48"/>
    <p:sldId id="314" r:id="rId49"/>
    <p:sldId id="316" r:id="rId50"/>
    <p:sldId id="317" r:id="rId51"/>
    <p:sldId id="318" r:id="rId52"/>
    <p:sldId id="319" r:id="rId53"/>
    <p:sldId id="320" r:id="rId54"/>
    <p:sldId id="321" r:id="rId55"/>
    <p:sldId id="322" r:id="rId56"/>
    <p:sldId id="323" r:id="rId57"/>
    <p:sldId id="324" r:id="rId58"/>
    <p:sldId id="325" r:id="rId59"/>
    <p:sldId id="326" r:id="rId60"/>
    <p:sldId id="389" r:id="rId61"/>
    <p:sldId id="327" r:id="rId62"/>
    <p:sldId id="328" r:id="rId63"/>
    <p:sldId id="329" r:id="rId64"/>
    <p:sldId id="330" r:id="rId65"/>
    <p:sldId id="331" r:id="rId66"/>
    <p:sldId id="332" r:id="rId67"/>
    <p:sldId id="333" r:id="rId68"/>
    <p:sldId id="334" r:id="rId69"/>
    <p:sldId id="335" r:id="rId70"/>
    <p:sldId id="336" r:id="rId71"/>
    <p:sldId id="337" r:id="rId72"/>
    <p:sldId id="338" r:id="rId73"/>
    <p:sldId id="339" r:id="rId74"/>
    <p:sldId id="340" r:id="rId75"/>
    <p:sldId id="341" r:id="rId76"/>
    <p:sldId id="342" r:id="rId77"/>
    <p:sldId id="343" r:id="rId78"/>
    <p:sldId id="344" r:id="rId79"/>
    <p:sldId id="345" r:id="rId80"/>
    <p:sldId id="346" r:id="rId81"/>
    <p:sldId id="347" r:id="rId82"/>
    <p:sldId id="348" r:id="rId83"/>
    <p:sldId id="418" r:id="rId84"/>
    <p:sldId id="288" r:id="rId85"/>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745" autoAdjust="0"/>
  </p:normalViewPr>
  <p:slideViewPr>
    <p:cSldViewPr>
      <p:cViewPr varScale="1">
        <p:scale>
          <a:sx n="85" d="100"/>
          <a:sy n="85"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r>
              <a:rPr lang="en-US" altLang="zh-TW" smtClean="0"/>
              <a:t>2014/6/18</a:t>
            </a:r>
            <a:endParaRPr lang="zh-TW" altLang="en-US"/>
          </a:p>
        </p:txBody>
      </p:sp>
      <p:sp>
        <p:nvSpPr>
          <p:cNvPr id="4" name="頁尾版面配置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C855F780-7389-4400-B1AB-0779A5E18604}" type="slidenum">
              <a:rPr lang="zh-TW" altLang="en-US" smtClean="0"/>
              <a:t>‹#›</a:t>
            </a:fld>
            <a:endParaRPr lang="zh-TW" altLang="en-US"/>
          </a:p>
        </p:txBody>
      </p:sp>
    </p:spTree>
    <p:extLst>
      <p:ext uri="{BB962C8B-B14F-4D97-AF65-F5344CB8AC3E}">
        <p14:creationId xmlns:p14="http://schemas.microsoft.com/office/powerpoint/2010/main" val="6947372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r>
              <a:rPr lang="en-US" altLang="zh-TW" smtClean="0"/>
              <a:t>2014/6/18</a:t>
            </a:r>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21186"/>
            <a:ext cx="5445760" cy="4472702"/>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C4192BC-8C8B-44C0-B837-F2D110A1E9A9}" type="slidenum">
              <a:rPr lang="zh-TW" altLang="en-US" smtClean="0"/>
              <a:pPr/>
              <a:t>‹#›</a:t>
            </a:fld>
            <a:endParaRPr lang="zh-TW" altLang="en-US"/>
          </a:p>
        </p:txBody>
      </p:sp>
    </p:spTree>
    <p:extLst>
      <p:ext uri="{BB962C8B-B14F-4D97-AF65-F5344CB8AC3E}">
        <p14:creationId xmlns:p14="http://schemas.microsoft.com/office/powerpoint/2010/main" val="25270122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Tree>
    <p:extLst>
      <p:ext uri="{BB962C8B-B14F-4D97-AF65-F5344CB8AC3E}">
        <p14:creationId xmlns:p14="http://schemas.microsoft.com/office/powerpoint/2010/main" val="36250380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55838" y="9440646"/>
            <a:ext cx="2949787" cy="496967"/>
          </a:xfrm>
          <a:prstGeom prst="rect">
            <a:avLst/>
          </a:prstGeom>
          <a:noFill/>
          <a:ln w="9525">
            <a:noFill/>
            <a:miter lim="800000"/>
            <a:headEnd/>
            <a:tailEnd/>
          </a:ln>
        </p:spPr>
        <p:txBody>
          <a:bodyPr anchor="b"/>
          <a:lstStyle/>
          <a:p>
            <a:pPr algn="r"/>
            <a:fld id="{C696ECA5-7391-48F6-89B5-D6A9343EB556}" type="slidenum">
              <a:rPr lang="en-US" altLang="zh-TW" sz="1200"/>
              <a:pPr algn="r"/>
              <a:t>17</a:t>
            </a:fld>
            <a:endParaRPr lang="en-US" altLang="zh-TW"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zh-TW" altLang="en-US" smtClean="0">
              <a:ea typeface="新細明體" charset="-12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a:noFill/>
          <a:ln/>
        </p:spPr>
        <p:txBody>
          <a:bodyPr/>
          <a:lstStyle/>
          <a:p>
            <a:endParaRPr lang="zh-TW" altLang="en-US" smtClean="0">
              <a:ea typeface="新細明體" charset="-12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zh-TW" altLang="en-US" smtClean="0">
              <a:ea typeface="新細明體" charset="-12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a:noFill/>
          <a:ln/>
        </p:spPr>
        <p:txBody>
          <a:bodyPr/>
          <a:lstStyle/>
          <a:p>
            <a:endParaRPr lang="zh-TW" altLang="en-US" smtClean="0">
              <a:ea typeface="新細明體" charset="-12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zh-TW" altLang="zh-TW" smtClean="0">
              <a:ea typeface="新細明體"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5B14F6-F79E-4387-A734-DFB6807912F6}" type="datetime1">
              <a:rPr lang="zh-TW" altLang="en-US" smtClean="0"/>
              <a:t>2014/6/4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31AB27C3-4B6A-4505-9628-0850C0C001B3}" type="datetime1">
              <a:rPr lang="zh-TW" altLang="en-US" smtClean="0"/>
              <a:t>2014/6/4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115865E1-40E8-4AAF-8360-03F44ADBF6D5}" type="datetime1">
              <a:rPr lang="zh-TW" altLang="en-US" smtClean="0"/>
              <a:t>2014/6/4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277813"/>
            <a:ext cx="8229600" cy="5853112"/>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日期版面配置區 2"/>
          <p:cNvSpPr>
            <a:spLocks noGrp="1"/>
          </p:cNvSpPr>
          <p:nvPr>
            <p:ph type="dt" sz="half" idx="10"/>
          </p:nvPr>
        </p:nvSpPr>
        <p:spPr>
          <a:xfrm>
            <a:off x="457200" y="6248400"/>
            <a:ext cx="2133600" cy="457200"/>
          </a:xfrm>
        </p:spPr>
        <p:txBody>
          <a:bodyPr/>
          <a:lstStyle>
            <a:lvl1pPr>
              <a:defRPr/>
            </a:lvl1pPr>
          </a:lstStyle>
          <a:p>
            <a:fld id="{D0CFB6A1-209A-488F-AA48-ABE04F3E0DF2}" type="datetime1">
              <a:rPr lang="zh-TW" altLang="en-US" smtClean="0"/>
              <a:t>2014/6/4</a:t>
            </a:fld>
            <a:endParaRPr lang="en-US" altLang="zh-TW"/>
          </a:p>
        </p:txBody>
      </p:sp>
      <p:sp>
        <p:nvSpPr>
          <p:cNvPr id="4" name="頁尾版面配置區 3"/>
          <p:cNvSpPr>
            <a:spLocks noGrp="1"/>
          </p:cNvSpPr>
          <p:nvPr>
            <p:ph type="ftr" sz="quarter" idx="11"/>
          </p:nvPr>
        </p:nvSpPr>
        <p:spPr>
          <a:xfrm>
            <a:off x="3124200" y="6248400"/>
            <a:ext cx="2895600" cy="457200"/>
          </a:xfrm>
        </p:spPr>
        <p:txBody>
          <a:bodyPr/>
          <a:lstStyle>
            <a:lvl1pPr>
              <a:defRPr/>
            </a:lvl1pPr>
          </a:lstStyle>
          <a:p>
            <a:endParaRPr lang="en-US" altLang="zh-TW"/>
          </a:p>
        </p:txBody>
      </p:sp>
      <p:sp>
        <p:nvSpPr>
          <p:cNvPr id="5" name="投影片編號版面配置區 4"/>
          <p:cNvSpPr>
            <a:spLocks noGrp="1"/>
          </p:cNvSpPr>
          <p:nvPr>
            <p:ph type="sldNum" sz="quarter" idx="12"/>
          </p:nvPr>
        </p:nvSpPr>
        <p:spPr>
          <a:xfrm>
            <a:off x="6553200" y="6248400"/>
            <a:ext cx="2133600" cy="457200"/>
          </a:xfrm>
        </p:spPr>
        <p:txBody>
          <a:bodyPr/>
          <a:lstStyle>
            <a:lvl1pPr>
              <a:defRPr/>
            </a:lvl1pPr>
          </a:lstStyle>
          <a:p>
            <a:fld id="{966B840C-8F22-4FC5-A32F-AF69F956FA5C}" type="slidenum">
              <a:rPr lang="en-US" altLang="zh-TW"/>
              <a:pPr/>
              <a:t>‹#›</a:t>
            </a:fld>
            <a:endParaRPr lang="en-US" altLang="zh-TW"/>
          </a:p>
        </p:txBody>
      </p:sp>
    </p:spTree>
    <p:extLst>
      <p:ext uri="{BB962C8B-B14F-4D97-AF65-F5344CB8AC3E}">
        <p14:creationId xmlns:p14="http://schemas.microsoft.com/office/powerpoint/2010/main" val="873125343"/>
      </p:ext>
    </p:extLst>
  </p:cSld>
  <p:clrMapOvr>
    <a:masterClrMapping/>
  </p:clrMapOvr>
  <p:transition spd="slow">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B43E2DF9-CABF-46C4-A7ED-A46AE14BC2F2}" type="datetime1">
              <a:rPr lang="zh-TW" altLang="en-US" smtClean="0"/>
              <a:t>2014/6/4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746A0930-B5A8-4A47-AFBC-C4CA2D85720C}" type="datetime1">
              <a:rPr lang="zh-TW" altLang="en-US" smtClean="0"/>
              <a:t>2014/6/4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23D3854-F898-4302-96E7-9E153A57423C}" type="datetime1">
              <a:rPr lang="zh-TW" altLang="en-US" smtClean="0"/>
              <a:t>2014/6/4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7FAD46BB-BB49-4B07-8D57-720837C0F471}" type="datetime1">
              <a:rPr lang="zh-TW" altLang="en-US" smtClean="0"/>
              <a:t>2014/6/4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0A4DD513-7B2A-4587-8804-89295F118327}" type="datetime1">
              <a:rPr lang="zh-TW" altLang="en-US" smtClean="0"/>
              <a:t>2014/6/4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89180E2-209A-4310-88BB-A96CB717AA8C}" type="datetime1">
              <a:rPr lang="zh-TW" altLang="en-US" smtClean="0"/>
              <a:t>2014/6/4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114EAEC-C76A-40BA-B775-8C9882B13016}" type="datetime1">
              <a:rPr lang="zh-TW" altLang="en-US" smtClean="0"/>
              <a:t>2014/6/4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4BFABAAE-A2B0-41B9-BE2A-25CB28D397A7}" type="datetime1">
              <a:rPr lang="zh-TW" altLang="en-US" smtClean="0"/>
              <a:t>2014/6/4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F6586FF-1338-4832-9CFC-4CC63AC5A897}"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92789-0870-479E-82EC-CD8EAE52F2F5}" type="datetime1">
              <a:rPr lang="zh-TW" altLang="en-US" smtClean="0"/>
              <a:t>2014/6/4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586FF-1338-4832-9CFC-4CC63AC5A897}"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tic11.photo.sina.com.cn/bmiddle/4b516cf1g6d8c09e776ca&amp;690"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b="1" smtClean="0"/>
              <a:t>我國聽證制度之規範與實踐</a:t>
            </a:r>
            <a:endParaRPr lang="zh-TW" altLang="en-US" b="1" dirty="0"/>
          </a:p>
        </p:txBody>
      </p:sp>
      <p:sp>
        <p:nvSpPr>
          <p:cNvPr id="3" name="副標題 2"/>
          <p:cNvSpPr>
            <a:spLocks noGrp="1"/>
          </p:cNvSpPr>
          <p:nvPr>
            <p:ph type="subTitle" idx="1"/>
          </p:nvPr>
        </p:nvSpPr>
        <p:spPr/>
        <p:txBody>
          <a:bodyPr/>
          <a:lstStyle/>
          <a:p>
            <a:r>
              <a:rPr lang="zh-TW" altLang="en-US" b="1" dirty="0" smtClean="0">
                <a:solidFill>
                  <a:srgbClr val="FF0000"/>
                </a:solidFill>
                <a:latin typeface="標楷體" pitchFamily="65" charset="-120"/>
                <a:ea typeface="標楷體" pitchFamily="65" charset="-120"/>
              </a:rPr>
              <a:t>羅傳賢教授</a:t>
            </a:r>
            <a:endParaRPr lang="zh-TW" altLang="en-US" b="1" dirty="0">
              <a:solidFill>
                <a:srgbClr val="FF0000"/>
              </a:solidFill>
              <a:latin typeface="標楷體" pitchFamily="65" charset="-120"/>
              <a:ea typeface="標楷體" pitchFamily="65" charset="-12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idx="4294967295"/>
          </p:nvPr>
        </p:nvSpPr>
        <p:spPr>
          <a:xfrm>
            <a:off x="428625" y="428625"/>
            <a:ext cx="8229600" cy="1143000"/>
          </a:xfrm>
        </p:spPr>
        <p:txBody>
          <a:bodyPr/>
          <a:lstStyle/>
          <a:p>
            <a:endParaRPr lang="zh-TW" altLang="en-US" smtClean="0"/>
          </a:p>
        </p:txBody>
      </p:sp>
      <p:sp>
        <p:nvSpPr>
          <p:cNvPr id="30723" name="內容版面配置區 2"/>
          <p:cNvSpPr>
            <a:spLocks noGrp="1"/>
          </p:cNvSpPr>
          <p:nvPr>
            <p:ph idx="4294967295"/>
          </p:nvPr>
        </p:nvSpPr>
        <p:spPr>
          <a:xfrm>
            <a:off x="500063" y="1571625"/>
            <a:ext cx="8229600" cy="4525963"/>
          </a:xfrm>
        </p:spPr>
        <p:txBody>
          <a:bodyPr/>
          <a:lstStyle/>
          <a:p>
            <a:endParaRPr lang="zh-TW" altLang="en-US" smtClean="0"/>
          </a:p>
        </p:txBody>
      </p:sp>
      <p:pic>
        <p:nvPicPr>
          <p:cNvPr id="30724" name="Picture 4" descr="檢視完整大小圖片">
            <a:hlinkClick r:id="rId3"/>
          </p:cNvPr>
          <p:cNvPicPr>
            <a:picLocks noChangeAspect="1" noChangeArrowheads="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95288" y="428625"/>
            <a:ext cx="8291512" cy="989013"/>
          </a:xfrm>
        </p:spPr>
        <p:txBody>
          <a:bodyPr>
            <a:normAutofit fontScale="90000"/>
          </a:bodyPr>
          <a:lstStyle/>
          <a:p>
            <a:pPr eaLnBrk="1" hangingPunct="1"/>
            <a:r>
              <a:rPr lang="en-US" altLang="zh-TW" sz="4600" b="1" dirty="0" smtClean="0">
                <a:solidFill>
                  <a:srgbClr val="000099"/>
                </a:solidFill>
                <a:ea typeface="標楷體" pitchFamily="65" charset="-120"/>
              </a:rPr>
              <a:t/>
            </a:r>
            <a:br>
              <a:rPr lang="en-US" altLang="zh-TW" sz="4600" b="1" dirty="0" smtClean="0">
                <a:solidFill>
                  <a:srgbClr val="000099"/>
                </a:solidFill>
                <a:ea typeface="標楷體" pitchFamily="65" charset="-120"/>
              </a:rPr>
            </a:br>
            <a:r>
              <a:rPr lang="zh-TW" altLang="en-US" b="1" dirty="0" smtClean="0">
                <a:solidFill>
                  <a:schemeClr val="tx1"/>
                </a:solidFill>
              </a:rPr>
              <a:t>陰陽二氣互相沖和、互相消長</a:t>
            </a:r>
            <a:br>
              <a:rPr lang="zh-TW" altLang="en-US" b="1" dirty="0" smtClean="0">
                <a:solidFill>
                  <a:schemeClr val="tx1"/>
                </a:solidFill>
              </a:rPr>
            </a:br>
            <a:endParaRPr lang="zh-TW" altLang="en-US" b="1" dirty="0" smtClean="0">
              <a:solidFill>
                <a:schemeClr val="tx1"/>
              </a:solidFill>
            </a:endParaRPr>
          </a:p>
        </p:txBody>
      </p:sp>
      <p:sp>
        <p:nvSpPr>
          <p:cNvPr id="29699" name="Rectangle 3"/>
          <p:cNvSpPr>
            <a:spLocks noGrp="1" noChangeArrowheads="1"/>
          </p:cNvSpPr>
          <p:nvPr>
            <p:ph type="body" idx="1"/>
          </p:nvPr>
        </p:nvSpPr>
        <p:spPr>
          <a:xfrm>
            <a:off x="468313" y="1772816"/>
            <a:ext cx="8280151" cy="4420022"/>
          </a:xfrm>
        </p:spPr>
        <p:txBody>
          <a:bodyPr>
            <a:normAutofit/>
          </a:bodyPr>
          <a:lstStyle/>
          <a:p>
            <a:pPr eaLnBrk="1" hangingPunct="1">
              <a:buFontTx/>
              <a:buNone/>
            </a:pPr>
            <a:r>
              <a:rPr lang="zh-TW" altLang="en-US" b="1" dirty="0" smtClean="0">
                <a:solidFill>
                  <a:srgbClr val="800000"/>
                </a:solidFill>
                <a:ea typeface="標楷體" pitchFamily="65" charset="-120"/>
              </a:rPr>
              <a:t>對立不同事物</a:t>
            </a:r>
            <a:r>
              <a:rPr lang="zh-TW" altLang="en-US" b="1" dirty="0" smtClean="0"/>
              <a:t>，</a:t>
            </a:r>
            <a:r>
              <a:rPr lang="zh-TW" altLang="en-US" b="1" dirty="0" smtClean="0">
                <a:ea typeface="標楷體" pitchFamily="65" charset="-120"/>
              </a:rPr>
              <a:t>背後存有共同相通之基礎 。</a:t>
            </a:r>
          </a:p>
          <a:p>
            <a:pPr>
              <a:buNone/>
            </a:pPr>
            <a:r>
              <a:rPr lang="zh-TW" altLang="en-US" b="1" dirty="0" smtClean="0">
                <a:solidFill>
                  <a:srgbClr val="800000"/>
                </a:solidFill>
                <a:ea typeface="標楷體" pitchFamily="65" charset="-120"/>
              </a:rPr>
              <a:t>陰陽</a:t>
            </a:r>
            <a:r>
              <a:rPr lang="zh-TW" altLang="en-US" b="1" dirty="0" smtClean="0">
                <a:ea typeface="標楷體" pitchFamily="65" charset="-120"/>
              </a:rPr>
              <a:t>相互對立排斥又互相依賴</a:t>
            </a:r>
            <a:r>
              <a:rPr lang="zh-TW" altLang="en-US" b="1" dirty="0" smtClean="0">
                <a:solidFill>
                  <a:srgbClr val="FF0000"/>
                </a:solidFill>
                <a:ea typeface="標楷體" pitchFamily="65" charset="-120"/>
              </a:rPr>
              <a:t>（</a:t>
            </a:r>
            <a:r>
              <a:rPr lang="en-US" altLang="zh-TW" b="1" dirty="0" smtClean="0">
                <a:solidFill>
                  <a:srgbClr val="FF0000"/>
                </a:solidFill>
                <a:ea typeface="標楷體" pitchFamily="65" charset="-120"/>
              </a:rPr>
              <a:t>interdependence</a:t>
            </a:r>
            <a:r>
              <a:rPr lang="zh-TW" altLang="en-US" b="1" dirty="0" smtClean="0">
                <a:solidFill>
                  <a:srgbClr val="FF0000"/>
                </a:solidFill>
                <a:ea typeface="標楷體" pitchFamily="65" charset="-120"/>
              </a:rPr>
              <a:t>）</a:t>
            </a:r>
            <a:r>
              <a:rPr lang="zh-TW" altLang="en-US" b="1" dirty="0" smtClean="0"/>
              <a:t>。</a:t>
            </a:r>
            <a:r>
              <a:rPr lang="zh-TW" altLang="en-US" b="1" dirty="0" smtClean="0">
                <a:ea typeface="標楷體" pitchFamily="65" charset="-120"/>
              </a:rPr>
              <a:t>。</a:t>
            </a:r>
          </a:p>
          <a:p>
            <a:pPr eaLnBrk="1" hangingPunct="1">
              <a:buFontTx/>
              <a:buNone/>
            </a:pPr>
            <a:r>
              <a:rPr lang="zh-TW" altLang="en-US" b="1" dirty="0" smtClean="0">
                <a:ea typeface="標楷體" pitchFamily="65" charset="-120"/>
              </a:rPr>
              <a:t>陰成就陽，柔成就剛。</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zh-TW" altLang="en-US" sz="4000" b="1" dirty="0" smtClean="0"/>
              <a:t>老子的對立轉化原理與聽證</a:t>
            </a:r>
          </a:p>
        </p:txBody>
      </p:sp>
      <p:sp>
        <p:nvSpPr>
          <p:cNvPr id="35843" name="Rectangle 3"/>
          <p:cNvSpPr>
            <a:spLocks noGrp="1" noChangeArrowheads="1"/>
          </p:cNvSpPr>
          <p:nvPr>
            <p:ph type="body" idx="1"/>
          </p:nvPr>
        </p:nvSpPr>
        <p:spPr/>
        <p:txBody>
          <a:bodyPr/>
          <a:lstStyle/>
          <a:p>
            <a:pPr eaLnBrk="1" hangingPunct="1">
              <a:lnSpc>
                <a:spcPct val="90000"/>
              </a:lnSpc>
            </a:pPr>
            <a:r>
              <a:rPr lang="zh-TW" altLang="en-US" b="1" dirty="0" smtClean="0">
                <a:latin typeface="標楷體" pitchFamily="65" charset="-120"/>
                <a:ea typeface="標楷體" pitchFamily="65" charset="-120"/>
              </a:rPr>
              <a:t>老子認為，萬物各具形象，各有名分，有形象，有名分，便有分別。例如</a:t>
            </a:r>
            <a:r>
              <a:rPr lang="zh-TW" altLang="en-US" b="1" dirty="0" smtClean="0">
                <a:solidFill>
                  <a:srgbClr val="0033CC"/>
                </a:solidFill>
                <a:latin typeface="標楷體" pitchFamily="65" charset="-120"/>
                <a:ea typeface="標楷體" pitchFamily="65" charset="-120"/>
              </a:rPr>
              <a:t>多少、長短、久暫、高下、前後、遠近、善惡、美醜、愛恨、利害、曲直、敝新、損益、盈沖、巧拙、雌雄、黑白、榮辱、禍福、奇正</a:t>
            </a:r>
            <a:r>
              <a:rPr lang="zh-TW" altLang="en-US" b="1" dirty="0" smtClean="0">
                <a:latin typeface="標楷體" pitchFamily="65" charset="-120"/>
                <a:ea typeface="標楷體" pitchFamily="65" charset="-120"/>
              </a:rPr>
              <a:t>等一切相互的對待相反，但在自然迴旋的規律中，卻是</a:t>
            </a:r>
            <a:r>
              <a:rPr lang="zh-TW" altLang="en-US" b="1" dirty="0" smtClean="0">
                <a:solidFill>
                  <a:srgbClr val="CC3300"/>
                </a:solidFill>
                <a:latin typeface="標楷體" pitchFamily="65" charset="-120"/>
                <a:ea typeface="標楷體" pitchFamily="65" charset="-120"/>
              </a:rPr>
              <a:t>相互為用，互為因果</a:t>
            </a:r>
            <a:r>
              <a:rPr lang="zh-TW" altLang="en-US" b="1" dirty="0" smtClean="0">
                <a:latin typeface="標楷體" pitchFamily="65" charset="-120"/>
                <a:ea typeface="標楷體" pitchFamily="65" charset="-120"/>
              </a:rPr>
              <a:t>。</a:t>
            </a:r>
          </a:p>
          <a:p>
            <a:pPr eaLnBrk="1" hangingPunct="1">
              <a:lnSpc>
                <a:spcPct val="90000"/>
              </a:lnSpc>
            </a:pPr>
            <a:r>
              <a:rPr lang="zh-TW" altLang="en-US" b="1" dirty="0" smtClean="0">
                <a:latin typeface="標楷體" pitchFamily="65" charset="-120"/>
                <a:ea typeface="標楷體" pitchFamily="65" charset="-120"/>
              </a:rPr>
              <a:t>此與聽證應聽取正反雙方意見，以求互補互賴，發現真實之基本原理完全相通。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a:bodyPr>
          <a:lstStyle/>
          <a:p>
            <a:pPr eaLnBrk="1" hangingPunct="1"/>
            <a:r>
              <a:rPr lang="zh-TW" altLang="en-US" sz="4000" b="1" dirty="0" smtClean="0"/>
              <a:t>老子一元論思想與聽證</a:t>
            </a:r>
          </a:p>
        </p:txBody>
      </p:sp>
      <p:sp>
        <p:nvSpPr>
          <p:cNvPr id="37891" name="Rectangle 3"/>
          <p:cNvSpPr>
            <a:spLocks noGrp="1" noChangeArrowheads="1"/>
          </p:cNvSpPr>
          <p:nvPr>
            <p:ph type="body" idx="1"/>
          </p:nvPr>
        </p:nvSpPr>
        <p:spPr/>
        <p:txBody>
          <a:bodyPr>
            <a:normAutofit/>
          </a:bodyPr>
          <a:lstStyle/>
          <a:p>
            <a:pPr eaLnBrk="1" hangingPunct="1">
              <a:lnSpc>
                <a:spcPct val="90000"/>
              </a:lnSpc>
            </a:pPr>
            <a:r>
              <a:rPr lang="zh-TW" altLang="en-US" b="1" dirty="0" smtClean="0">
                <a:latin typeface="標楷體" pitchFamily="65" charset="-120"/>
                <a:ea typeface="標楷體" pitchFamily="65" charset="-120"/>
              </a:rPr>
              <a:t>老子認為萬物都是一個不可分割的整體，這個</a:t>
            </a:r>
            <a:r>
              <a:rPr lang="zh-TW" altLang="en-US" b="1" dirty="0" smtClean="0">
                <a:solidFill>
                  <a:srgbClr val="FF3300"/>
                </a:solidFill>
                <a:latin typeface="標楷體" pitchFamily="65" charset="-120"/>
                <a:ea typeface="標楷體" pitchFamily="65" charset="-120"/>
              </a:rPr>
              <a:t>整體性</a:t>
            </a:r>
            <a:r>
              <a:rPr lang="zh-TW" altLang="en-US" b="1" dirty="0" smtClean="0">
                <a:latin typeface="標楷體" pitchFamily="65" charset="-120"/>
                <a:ea typeface="標楷體" pitchFamily="65" charset="-120"/>
              </a:rPr>
              <a:t>便是「</a:t>
            </a:r>
            <a:r>
              <a:rPr lang="zh-TW" altLang="en-US" b="1" dirty="0" smtClean="0">
                <a:solidFill>
                  <a:srgbClr val="FF3300"/>
                </a:solidFill>
                <a:latin typeface="標楷體" pitchFamily="65" charset="-120"/>
                <a:ea typeface="標楷體" pitchFamily="65" charset="-120"/>
              </a:rPr>
              <a:t>一</a:t>
            </a:r>
            <a:r>
              <a:rPr lang="zh-TW" altLang="en-US" b="1" dirty="0" smtClean="0">
                <a:latin typeface="標楷體" pitchFamily="65" charset="-120"/>
                <a:ea typeface="標楷體" pitchFamily="65" charset="-120"/>
              </a:rPr>
              <a:t>」的概念</a:t>
            </a:r>
          </a:p>
          <a:p>
            <a:pPr eaLnBrk="1" hangingPunct="1">
              <a:lnSpc>
                <a:spcPct val="90000"/>
              </a:lnSpc>
            </a:pPr>
            <a:r>
              <a:rPr lang="zh-TW" altLang="en-US" b="1" dirty="0" smtClean="0">
                <a:latin typeface="標楷體" pitchFamily="65" charset="-120"/>
                <a:ea typeface="標楷體" pitchFamily="65" charset="-120"/>
              </a:rPr>
              <a:t>一元論的智慧在提供：</a:t>
            </a:r>
            <a:r>
              <a:rPr lang="zh-TW" altLang="en-US" b="1" dirty="0" smtClean="0">
                <a:solidFill>
                  <a:srgbClr val="FF3300"/>
                </a:solidFill>
                <a:latin typeface="標楷體" pitchFamily="65" charset="-120"/>
                <a:ea typeface="標楷體" pitchFamily="65" charset="-120"/>
              </a:rPr>
              <a:t>讓衝突的兩造在「異中求同」，進而達成默契與共識</a:t>
            </a:r>
            <a:r>
              <a:rPr lang="zh-TW" altLang="en-US" b="1" dirty="0" smtClean="0">
                <a:latin typeface="標楷體" pitchFamily="65" charset="-120"/>
                <a:ea typeface="標楷體" pitchFamily="65" charset="-120"/>
              </a:rPr>
              <a:t>；及</a:t>
            </a:r>
            <a:r>
              <a:rPr lang="zh-TW" altLang="en-US" b="1" dirty="0" smtClean="0">
                <a:solidFill>
                  <a:srgbClr val="0033CC"/>
                </a:solidFill>
                <a:latin typeface="標楷體" pitchFamily="65" charset="-120"/>
                <a:ea typeface="標楷體" pitchFamily="65" charset="-120"/>
              </a:rPr>
              <a:t>在變動中求精進，視衝突為一種成長的機會。 </a:t>
            </a:r>
          </a:p>
          <a:p>
            <a:pPr eaLnBrk="1" hangingPunct="1">
              <a:lnSpc>
                <a:spcPct val="90000"/>
              </a:lnSpc>
            </a:pPr>
            <a:r>
              <a:rPr lang="zh-TW" altLang="en-US" b="1" dirty="0" smtClean="0">
                <a:latin typeface="標楷體" pitchFamily="65" charset="-120"/>
                <a:ea typeface="標楷體" pitchFamily="65" charset="-120"/>
              </a:rPr>
              <a:t>此與聽證程序應平等對待當事人，及對當事人有利及不利之情形，</a:t>
            </a:r>
            <a:r>
              <a:rPr lang="zh-TW" altLang="en-US" b="1" dirty="0" smtClean="0">
                <a:solidFill>
                  <a:srgbClr val="0033CC"/>
                </a:solidFill>
                <a:latin typeface="標楷體" pitchFamily="65" charset="-120"/>
                <a:ea typeface="標楷體" pitchFamily="65" charset="-120"/>
              </a:rPr>
              <a:t>一律注意之一體性考量原則相通。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a:bodyPr>
          <a:lstStyle/>
          <a:p>
            <a:pPr eaLnBrk="1" hangingPunct="1"/>
            <a:r>
              <a:rPr lang="zh-TW" altLang="en-US" sz="4000" b="1" dirty="0" smtClean="0"/>
              <a:t>老子虛靜柔弱思想與聽證</a:t>
            </a:r>
          </a:p>
        </p:txBody>
      </p:sp>
      <p:sp>
        <p:nvSpPr>
          <p:cNvPr id="44035" name="Rectangle 3"/>
          <p:cNvSpPr>
            <a:spLocks noGrp="1" noChangeArrowheads="1"/>
          </p:cNvSpPr>
          <p:nvPr>
            <p:ph type="body" idx="1"/>
          </p:nvPr>
        </p:nvSpPr>
        <p:spPr/>
        <p:txBody>
          <a:bodyPr/>
          <a:lstStyle/>
          <a:p>
            <a:pPr eaLnBrk="1" hangingPunct="1"/>
            <a:r>
              <a:rPr lang="zh-TW" altLang="en-US" b="1" dirty="0" smtClean="0">
                <a:ea typeface="標楷體" pitchFamily="65" charset="-120"/>
              </a:rPr>
              <a:t>老子教導管理者應以</a:t>
            </a:r>
            <a:r>
              <a:rPr lang="zh-TW" altLang="en-US" b="1" dirty="0" smtClean="0">
                <a:solidFill>
                  <a:srgbClr val="CC3300"/>
                </a:solidFill>
                <a:ea typeface="標楷體" pitchFamily="65" charset="-120"/>
              </a:rPr>
              <a:t>重民意為施政目的</a:t>
            </a:r>
            <a:r>
              <a:rPr lang="zh-TW" altLang="en-US" b="1" dirty="0" smtClean="0">
                <a:ea typeface="標楷體" pitchFamily="65" charset="-120"/>
              </a:rPr>
              <a:t>，其主張的此與聽證之重諮商民意相合。</a:t>
            </a:r>
          </a:p>
          <a:p>
            <a:pPr eaLnBrk="1" hangingPunct="1"/>
            <a:r>
              <a:rPr lang="zh-TW" altLang="en-US" b="1" dirty="0" smtClean="0">
                <a:ea typeface="標楷體" pitchFamily="65" charset="-120"/>
              </a:rPr>
              <a:t>至於手段應用上，老子綜合了一切</a:t>
            </a:r>
            <a:r>
              <a:rPr lang="zh-TW" altLang="en-US" b="1" dirty="0" smtClean="0">
                <a:solidFill>
                  <a:srgbClr val="CC3300"/>
                </a:solidFill>
                <a:ea typeface="標楷體" pitchFamily="65" charset="-120"/>
              </a:rPr>
              <a:t>清靜自然、寧靜無為、謙卑濡下、功成不居</a:t>
            </a:r>
            <a:r>
              <a:rPr lang="zh-TW" altLang="en-US" b="1" dirty="0" smtClean="0">
                <a:ea typeface="標楷體" pitchFamily="65" charset="-120"/>
              </a:rPr>
              <a:t>等自然原理，而強調柔弱勝剛強、保持完整、不執著、準備讓步等，此與聽證的正當程序講求按部就班處事之原則，不謀而合。</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pPr eaLnBrk="1" hangingPunct="1"/>
            <a:r>
              <a:rPr lang="zh-TW" altLang="en-US" sz="4000" b="1" dirty="0" smtClean="0">
                <a:solidFill>
                  <a:schemeClr val="tx1"/>
                </a:solidFill>
              </a:rPr>
              <a:t>老子無為自律內控思想與聽證</a:t>
            </a:r>
          </a:p>
        </p:txBody>
      </p:sp>
      <p:sp>
        <p:nvSpPr>
          <p:cNvPr id="47107" name="Rectangle 3"/>
          <p:cNvSpPr>
            <a:spLocks noGrp="1" noChangeArrowheads="1"/>
          </p:cNvSpPr>
          <p:nvPr>
            <p:ph type="body" idx="1"/>
          </p:nvPr>
        </p:nvSpPr>
        <p:spPr>
          <a:xfrm>
            <a:off x="539750" y="1571625"/>
            <a:ext cx="8229600" cy="4222750"/>
          </a:xfrm>
        </p:spPr>
        <p:txBody>
          <a:bodyPr/>
          <a:lstStyle/>
          <a:p>
            <a:pPr eaLnBrk="1" hangingPunct="1"/>
            <a:r>
              <a:rPr lang="zh-TW" altLang="en-US" b="1" dirty="0" smtClean="0">
                <a:ea typeface="標楷體" pitchFamily="65" charset="-120"/>
              </a:rPr>
              <a:t>老子主張</a:t>
            </a:r>
            <a:r>
              <a:rPr lang="zh-TW" altLang="en-US" b="1" dirty="0" smtClean="0">
                <a:solidFill>
                  <a:srgbClr val="CC3300"/>
                </a:solidFill>
                <a:ea typeface="標楷體" pitchFamily="65" charset="-120"/>
              </a:rPr>
              <a:t>無為而無不為</a:t>
            </a:r>
            <a:r>
              <a:rPr lang="zh-TW" altLang="en-US" b="1" dirty="0" smtClean="0">
                <a:ea typeface="標楷體" pitchFamily="65" charset="-120"/>
              </a:rPr>
              <a:t>，</a:t>
            </a:r>
            <a:r>
              <a:rPr lang="zh-TW" altLang="en-US" b="1" dirty="0" smtClean="0">
                <a:solidFill>
                  <a:srgbClr val="993300"/>
                </a:solidFill>
                <a:ea typeface="標楷體" pitchFamily="65" charset="-120"/>
              </a:rPr>
              <a:t>不爭</a:t>
            </a:r>
            <a:r>
              <a:rPr lang="zh-TW" altLang="en-US" b="1" dirty="0" smtClean="0">
                <a:ea typeface="標楷體" pitchFamily="65" charset="-120"/>
              </a:rPr>
              <a:t>正是爭取與選擇最有利決策的時間及空間的主動力。即政府的作為以不干擾人民為上策，政府的職責在於輔助人民，功成事遂，百姓並不感到政府力量的存在，反而覺得是自我發展的結果。</a:t>
            </a:r>
          </a:p>
          <a:p>
            <a:pPr eaLnBrk="1" hangingPunct="1"/>
            <a:r>
              <a:rPr lang="zh-TW" altLang="en-US" b="1" dirty="0" smtClean="0">
                <a:ea typeface="標楷體" pitchFamily="65" charset="-120"/>
              </a:rPr>
              <a:t>此與正當程序聽證制度主要為</a:t>
            </a:r>
            <a:r>
              <a:rPr lang="zh-TW" altLang="en-US" b="1" dirty="0" smtClean="0">
                <a:solidFill>
                  <a:srgbClr val="FF0000"/>
                </a:solidFill>
                <a:ea typeface="標楷體" pitchFamily="65" charset="-120"/>
              </a:rPr>
              <a:t>排除偏見</a:t>
            </a:r>
            <a:r>
              <a:rPr lang="zh-TW" altLang="en-US" b="1" dirty="0" smtClean="0">
                <a:ea typeface="標楷體" pitchFamily="65" charset="-120"/>
              </a:rPr>
              <a:t>，達成</a:t>
            </a:r>
            <a:r>
              <a:rPr lang="zh-TW" altLang="en-US" b="1" dirty="0" smtClean="0">
                <a:solidFill>
                  <a:srgbClr val="CC3300"/>
                </a:solidFill>
                <a:ea typeface="標楷體" pitchFamily="65" charset="-120"/>
              </a:rPr>
              <a:t>裁決公正、防止恣意</a:t>
            </a:r>
            <a:r>
              <a:rPr lang="zh-TW" altLang="en-US" b="1" dirty="0" smtClean="0">
                <a:solidFill>
                  <a:srgbClr val="000000"/>
                </a:solidFill>
                <a:ea typeface="標楷體" pitchFamily="65" charset="-120"/>
              </a:rPr>
              <a:t>的特徵相合。</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normAutofit/>
          </a:bodyPr>
          <a:lstStyle/>
          <a:p>
            <a:pPr eaLnBrk="1" hangingPunct="1"/>
            <a:r>
              <a:rPr lang="zh-TW" altLang="en-US" sz="4000" b="1" dirty="0" smtClean="0"/>
              <a:t>美國聽證之分類</a:t>
            </a:r>
          </a:p>
        </p:txBody>
      </p:sp>
      <p:sp>
        <p:nvSpPr>
          <p:cNvPr id="11267" name="Rectangle 3"/>
          <p:cNvSpPr>
            <a:spLocks noGrp="1" noChangeArrowheads="1"/>
          </p:cNvSpPr>
          <p:nvPr>
            <p:ph type="body" idx="1"/>
          </p:nvPr>
        </p:nvSpPr>
        <p:spPr/>
        <p:txBody>
          <a:bodyPr>
            <a:normAutofit/>
          </a:bodyPr>
          <a:lstStyle/>
          <a:p>
            <a:pPr eaLnBrk="1" hangingPunct="1">
              <a:lnSpc>
                <a:spcPct val="80000"/>
              </a:lnSpc>
            </a:pPr>
            <a:r>
              <a:rPr lang="zh-TW" altLang="en-US" b="1" dirty="0" smtClean="0">
                <a:solidFill>
                  <a:srgbClr val="FF3300"/>
                </a:solidFill>
                <a:latin typeface="新細明體" charset="-120"/>
              </a:rPr>
              <a:t>正式聽證</a:t>
            </a:r>
            <a:r>
              <a:rPr lang="zh-TW" altLang="en-US" b="1" dirty="0" smtClean="0">
                <a:solidFill>
                  <a:srgbClr val="FF3300"/>
                </a:solidFill>
                <a:latin typeface="標楷體" pitchFamily="65" charset="-120"/>
                <a:ea typeface="標楷體" pitchFamily="65" charset="-120"/>
              </a:rPr>
              <a:t>：</a:t>
            </a:r>
            <a:endParaRPr lang="en-US" altLang="zh-TW" b="1" dirty="0" smtClean="0">
              <a:solidFill>
                <a:srgbClr val="FF3300"/>
              </a:solidFill>
              <a:latin typeface="標楷體" pitchFamily="65" charset="-120"/>
              <a:ea typeface="標楷體" pitchFamily="65" charset="-120"/>
            </a:endParaRPr>
          </a:p>
          <a:p>
            <a:pPr eaLnBrk="1" hangingPunct="1">
              <a:lnSpc>
                <a:spcPct val="80000"/>
              </a:lnSpc>
              <a:buNone/>
            </a:pPr>
            <a:r>
              <a:rPr lang="en-US" altLang="zh-TW" b="1" dirty="0" smtClean="0">
                <a:solidFill>
                  <a:srgbClr val="FF3300"/>
                </a:solidFill>
                <a:latin typeface="標楷體" pitchFamily="65" charset="-120"/>
                <a:ea typeface="標楷體" pitchFamily="65" charset="-120"/>
              </a:rPr>
              <a:t>  </a:t>
            </a:r>
            <a:r>
              <a:rPr lang="zh-TW" altLang="en-US" b="1" dirty="0" smtClean="0">
                <a:latin typeface="標楷體" pitchFamily="65" charset="-120"/>
                <a:ea typeface="標楷體" pitchFamily="65" charset="-120"/>
              </a:rPr>
              <a:t>審訊型的聽證、準司法式的聽證、裁決式的聽證</a:t>
            </a:r>
            <a:r>
              <a:rPr lang="zh-TW" altLang="en-US" b="1" dirty="0" smtClean="0"/>
              <a:t>、</a:t>
            </a:r>
            <a:r>
              <a:rPr lang="zh-TW" altLang="en-US" b="1" dirty="0" smtClean="0">
                <a:latin typeface="標楷體" pitchFamily="65" charset="-120"/>
                <a:ea typeface="標楷體" pitchFamily="65" charset="-120"/>
              </a:rPr>
              <a:t>或對造型的聽證等。</a:t>
            </a:r>
          </a:p>
          <a:p>
            <a:pPr eaLnBrk="1" hangingPunct="1">
              <a:lnSpc>
                <a:spcPct val="80000"/>
              </a:lnSpc>
              <a:buFontTx/>
              <a:buNone/>
            </a:pPr>
            <a:endParaRPr lang="zh-TW" altLang="en-US" b="1" dirty="0" smtClean="0">
              <a:latin typeface="標楷體" pitchFamily="65" charset="-120"/>
              <a:ea typeface="標楷體" pitchFamily="65" charset="-120"/>
            </a:endParaRPr>
          </a:p>
          <a:p>
            <a:pPr eaLnBrk="1" hangingPunct="1">
              <a:lnSpc>
                <a:spcPct val="80000"/>
              </a:lnSpc>
            </a:pPr>
            <a:r>
              <a:rPr lang="zh-TW" altLang="en-US" b="1" dirty="0" smtClean="0">
                <a:solidFill>
                  <a:srgbClr val="993300"/>
                </a:solidFill>
                <a:latin typeface="新細明體" charset="-120"/>
              </a:rPr>
              <a:t>非正式聽證</a:t>
            </a:r>
            <a:r>
              <a:rPr lang="zh-TW" altLang="en-US" b="1" dirty="0" smtClean="0">
                <a:solidFill>
                  <a:srgbClr val="993300"/>
                </a:solidFill>
                <a:latin typeface="標楷體" pitchFamily="65" charset="-120"/>
                <a:ea typeface="標楷體" pitchFamily="65" charset="-120"/>
              </a:rPr>
              <a:t>：</a:t>
            </a:r>
            <a:endParaRPr lang="en-US" altLang="zh-TW" b="1" dirty="0" smtClean="0">
              <a:solidFill>
                <a:srgbClr val="993300"/>
              </a:solidFill>
              <a:latin typeface="標楷體" pitchFamily="65" charset="-120"/>
              <a:ea typeface="標楷體" pitchFamily="65" charset="-120"/>
            </a:endParaRPr>
          </a:p>
          <a:p>
            <a:pPr eaLnBrk="1" hangingPunct="1">
              <a:lnSpc>
                <a:spcPct val="80000"/>
              </a:lnSpc>
              <a:buNone/>
            </a:pPr>
            <a:r>
              <a:rPr lang="en-US" altLang="zh-TW" b="1" dirty="0" smtClean="0">
                <a:solidFill>
                  <a:srgbClr val="993300"/>
                </a:solidFill>
                <a:latin typeface="標楷體" pitchFamily="65" charset="-120"/>
                <a:ea typeface="標楷體" pitchFamily="65" charset="-120"/>
              </a:rPr>
              <a:t>  </a:t>
            </a:r>
            <a:r>
              <a:rPr lang="zh-TW" altLang="en-US" b="1" dirty="0" smtClean="0">
                <a:latin typeface="標楷體" pitchFamily="65" charset="-120"/>
                <a:ea typeface="標楷體" pitchFamily="65" charset="-120"/>
              </a:rPr>
              <a:t>辯明型的聽證、準立法式的聽證、陳述的聽證、法規制定的聽證等。</a:t>
            </a:r>
            <a:br>
              <a:rPr lang="zh-TW" altLang="en-US" b="1" dirty="0" smtClean="0">
                <a:latin typeface="標楷體" pitchFamily="65" charset="-120"/>
                <a:ea typeface="標楷體" pitchFamily="65" charset="-120"/>
              </a:rPr>
            </a:br>
            <a:endParaRPr lang="zh-TW" altLang="en-US" b="1" dirty="0" smtClean="0">
              <a:latin typeface="標楷體" pitchFamily="65" charset="-120"/>
              <a:ea typeface="標楷體" pitchFamily="65"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normAutofit/>
          </a:bodyPr>
          <a:lstStyle/>
          <a:p>
            <a:pPr eaLnBrk="1" hangingPunct="1"/>
            <a:r>
              <a:rPr lang="zh-TW" altLang="en-US" sz="4000" b="1" dirty="0" smtClean="0"/>
              <a:t>聽證與公聽會之差異</a:t>
            </a:r>
            <a:endParaRPr lang="en-US" altLang="zh-TW" sz="4000" dirty="0" smtClean="0"/>
          </a:p>
        </p:txBody>
      </p:sp>
      <p:sp>
        <p:nvSpPr>
          <p:cNvPr id="13315" name="Rectangle 3"/>
          <p:cNvSpPr>
            <a:spLocks noGrp="1" noChangeArrowheads="1"/>
          </p:cNvSpPr>
          <p:nvPr>
            <p:ph type="body" idx="4294967295"/>
          </p:nvPr>
        </p:nvSpPr>
        <p:spPr/>
        <p:txBody>
          <a:bodyPr>
            <a:normAutofit/>
          </a:bodyPr>
          <a:lstStyle/>
          <a:p>
            <a:pPr eaLnBrk="1" hangingPunct="1">
              <a:buFontTx/>
              <a:buNone/>
            </a:pPr>
            <a:r>
              <a:rPr lang="zh-TW" altLang="en-US" b="1" dirty="0" smtClean="0">
                <a:solidFill>
                  <a:srgbClr val="FF3300"/>
                </a:solidFill>
              </a:rPr>
              <a:t>聽證</a:t>
            </a:r>
            <a:r>
              <a:rPr lang="zh-TW" altLang="en-US" b="1" dirty="0" smtClean="0"/>
              <a:t>，得</a:t>
            </a:r>
            <a:r>
              <a:rPr lang="zh-TW" altLang="en-US" b="1" dirty="0" smtClean="0">
                <a:solidFill>
                  <a:srgbClr val="FF3300"/>
                </a:solidFill>
              </a:rPr>
              <a:t>舉行辯論、交叉詰問，</a:t>
            </a:r>
            <a:r>
              <a:rPr lang="zh-TW" altLang="en-US" b="1" dirty="0" smtClean="0"/>
              <a:t>並基於紀錄    作成決定，具裁決性質；</a:t>
            </a:r>
          </a:p>
          <a:p>
            <a:pPr eaLnBrk="1" hangingPunct="1">
              <a:buFontTx/>
              <a:buNone/>
            </a:pPr>
            <a:r>
              <a:rPr lang="zh-TW" altLang="en-US" b="1" dirty="0" smtClean="0">
                <a:solidFill>
                  <a:srgbClr val="CC0000"/>
                </a:solidFill>
                <a:ea typeface="標楷體" pitchFamily="65" charset="-120"/>
              </a:rPr>
              <a:t>公聽會</a:t>
            </a:r>
            <a:r>
              <a:rPr lang="zh-TW" altLang="en-US" b="1" dirty="0" smtClean="0">
                <a:ea typeface="標楷體" pitchFamily="65" charset="-120"/>
              </a:rPr>
              <a:t>，僅</a:t>
            </a:r>
            <a:r>
              <a:rPr lang="zh-TW" altLang="en-US" b="1" dirty="0" smtClean="0">
                <a:solidFill>
                  <a:srgbClr val="0000CC"/>
                </a:solidFill>
                <a:ea typeface="標楷體" pitchFamily="65" charset="-120"/>
              </a:rPr>
              <a:t>廣泛聽取專家學者</a:t>
            </a:r>
            <a:r>
              <a:rPr lang="zh-TW" altLang="en-US" b="1" dirty="0" smtClean="0">
                <a:ea typeface="標楷體" pitchFamily="65" charset="-120"/>
              </a:rPr>
              <a:t>、利害關係人、及有關團體政府代表等意見的程序，僅具諮詢性質。</a:t>
            </a:r>
          </a:p>
          <a:p>
            <a:pPr eaLnBrk="1" hangingPunct="1"/>
            <a:endParaRPr lang="en-US" altLang="zh-TW" dirty="0" smtClean="0">
              <a:ea typeface="標楷體" pitchFamily="65" charset="-12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2"/>
          <p:cNvGraphicFramePr>
            <a:graphicFrameLocks noGrp="1"/>
          </p:cNvGraphicFramePr>
          <p:nvPr>
            <p:ph/>
            <p:extLst>
              <p:ext uri="{D42A27DB-BD31-4B8C-83A1-F6EECF244321}">
                <p14:modId xmlns:p14="http://schemas.microsoft.com/office/powerpoint/2010/main" val="3432916919"/>
              </p:ext>
            </p:extLst>
          </p:nvPr>
        </p:nvGraphicFramePr>
        <p:xfrm>
          <a:off x="323528" y="476671"/>
          <a:ext cx="8568952" cy="5527040"/>
        </p:xfrm>
        <a:graphic>
          <a:graphicData uri="http://schemas.openxmlformats.org/drawingml/2006/table">
            <a:tbl>
              <a:tblPr firstRow="1" bandRow="1">
                <a:tableStyleId>{5C22544A-7EE6-4342-B048-85BDC9FD1C3A}</a:tableStyleId>
              </a:tblPr>
              <a:tblGrid>
                <a:gridCol w="1253192"/>
                <a:gridCol w="3067288"/>
                <a:gridCol w="4248472"/>
              </a:tblGrid>
              <a:tr h="298832">
                <a:tc>
                  <a:txBody>
                    <a:bodyPr/>
                    <a:lstStyle/>
                    <a:p>
                      <a:endParaRPr lang="zh-TW" altLang="en-US" dirty="0"/>
                    </a:p>
                  </a:txBody>
                  <a:tcPr/>
                </a:tc>
                <a:tc>
                  <a:txBody>
                    <a:bodyPr/>
                    <a:lstStyle/>
                    <a:p>
                      <a:r>
                        <a:rPr lang="zh-TW" altLang="en-US" dirty="0" smtClean="0"/>
                        <a:t>公聽會</a:t>
                      </a:r>
                      <a:endParaRPr lang="zh-TW" altLang="en-US" dirty="0"/>
                    </a:p>
                  </a:txBody>
                  <a:tcPr/>
                </a:tc>
                <a:tc>
                  <a:txBody>
                    <a:bodyPr/>
                    <a:lstStyle/>
                    <a:p>
                      <a:r>
                        <a:rPr lang="zh-TW" altLang="en-US" dirty="0" smtClean="0"/>
                        <a:t>聽證</a:t>
                      </a:r>
                      <a:endParaRPr lang="zh-TW" altLang="en-US" dirty="0"/>
                    </a:p>
                  </a:txBody>
                  <a:tcPr/>
                </a:tc>
              </a:tr>
              <a:tr h="370840">
                <a:tc>
                  <a:txBody>
                    <a:bodyPr/>
                    <a:lstStyle/>
                    <a:p>
                      <a:r>
                        <a:rPr lang="zh-TW" altLang="en-US" b="1" dirty="0" smtClean="0"/>
                        <a:t>概念</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蒐集資訊</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smtClean="0">
                          <a:solidFill>
                            <a:srgbClr val="FF0000"/>
                          </a:solidFill>
                          <a:latin typeface="標楷體" pitchFamily="65" charset="-120"/>
                          <a:ea typeface="標楷體" pitchFamily="65" charset="-120"/>
                        </a:rPr>
                        <a:t>不利益處分前之權益</a:t>
                      </a:r>
                      <a:r>
                        <a:rPr lang="zh-TW" altLang="en-US" b="1" dirty="0" smtClean="0">
                          <a:solidFill>
                            <a:srgbClr val="FF0000"/>
                          </a:solidFill>
                          <a:latin typeface="標楷體" pitchFamily="65" charset="-120"/>
                          <a:ea typeface="標楷體" pitchFamily="65" charset="-120"/>
                        </a:rPr>
                        <a:t>攻防</a:t>
                      </a:r>
                    </a:p>
                    <a:p>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目的</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廣泛蒐集意見（含政策、裁量</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釐清事實及法律上爭點</a:t>
                      </a:r>
                      <a:endParaRPr lang="en-US" altLang="zh-TW" b="1" dirty="0" smtClean="0">
                        <a:solidFill>
                          <a:srgbClr val="FF0000"/>
                        </a:solidFill>
                        <a:latin typeface="標楷體" pitchFamily="65" charset="-120"/>
                        <a:ea typeface="標楷體" pitchFamily="65" charset="-120"/>
                      </a:endParaRPr>
                    </a:p>
                  </a:txBody>
                  <a:tcPr/>
                </a:tc>
              </a:tr>
              <a:tr h="370840">
                <a:tc>
                  <a:txBody>
                    <a:bodyPr/>
                    <a:lstStyle/>
                    <a:p>
                      <a:r>
                        <a:rPr lang="zh-TW" altLang="en-US" b="1" dirty="0" smtClean="0"/>
                        <a:t>進行方式</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聽取意見</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言詞辯論</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別稱</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辯明型、陳述型</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審訊型、準司法型</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訟爭性</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不具訟爭性</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具訟爭性</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書面紀錄</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陳述書、言詞→紀錄</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聽證紀錄</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紀錄意義</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無須基於紀錄作成決定</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須基於紀錄作成決定</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程序</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簡易</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繁重、耗時長</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內涵</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不重在提出證據，只在提出意見</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重在提出證據、質證、詰問證人，當事人皆有機會知悉及答辯對方所提出之證據與辯論意旨</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拘束力</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參考</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斟酌及說理義務</a:t>
                      </a:r>
                      <a:endParaRPr lang="zh-TW" altLang="en-US" b="1" dirty="0">
                        <a:solidFill>
                          <a:srgbClr val="FF0000"/>
                        </a:solidFill>
                        <a:latin typeface="標楷體" pitchFamily="65" charset="-120"/>
                        <a:ea typeface="標楷體" pitchFamily="65" charset="-120"/>
                      </a:endParaRPr>
                    </a:p>
                  </a:txBody>
                  <a:tcPr/>
                </a:tc>
              </a:tr>
              <a:tr h="370840">
                <a:tc>
                  <a:txBody>
                    <a:bodyPr/>
                    <a:lstStyle/>
                    <a:p>
                      <a:r>
                        <a:rPr lang="zh-TW" altLang="en-US" b="1" dirty="0" smtClean="0"/>
                        <a:t>後續程序</a:t>
                      </a:r>
                      <a:endParaRPr lang="zh-TW" altLang="en-US" b="1" dirty="0"/>
                    </a:p>
                  </a:txBody>
                  <a:tcPr/>
                </a:tc>
                <a:tc>
                  <a:txBody>
                    <a:bodyPr/>
                    <a:lstStyle/>
                    <a:p>
                      <a:r>
                        <a:rPr lang="zh-TW" altLang="en-US" b="1" dirty="0" smtClean="0">
                          <a:solidFill>
                            <a:srgbClr val="002060"/>
                          </a:solidFill>
                          <a:latin typeface="標楷體" pitchFamily="65" charset="-120"/>
                          <a:ea typeface="標楷體" pitchFamily="65" charset="-120"/>
                        </a:rPr>
                        <a:t>無差異</a:t>
                      </a:r>
                      <a:endParaRPr lang="zh-TW" altLang="en-US" b="1" dirty="0">
                        <a:solidFill>
                          <a:srgbClr val="002060"/>
                        </a:solidFill>
                        <a:latin typeface="標楷體" pitchFamily="65" charset="-120"/>
                        <a:ea typeface="標楷體" pitchFamily="65" charset="-120"/>
                      </a:endParaRPr>
                    </a:p>
                  </a:txBody>
                  <a:tcPr/>
                </a:tc>
                <a:tc>
                  <a:txBody>
                    <a:bodyPr/>
                    <a:lstStyle/>
                    <a:p>
                      <a:r>
                        <a:rPr lang="zh-TW" altLang="en-US" b="1" dirty="0" smtClean="0">
                          <a:solidFill>
                            <a:srgbClr val="FF0000"/>
                          </a:solidFill>
                          <a:latin typeface="標楷體" pitchFamily="65" charset="-120"/>
                          <a:ea typeface="標楷體" pitchFamily="65" charset="-120"/>
                        </a:rPr>
                        <a:t>免除訴願及先行程序（準訴願）</a:t>
                      </a:r>
                      <a:endParaRPr lang="zh-TW" altLang="en-US" b="1" dirty="0">
                        <a:solidFill>
                          <a:srgbClr val="FF0000"/>
                        </a:solidFill>
                        <a:latin typeface="標楷體" pitchFamily="65" charset="-120"/>
                        <a:ea typeface="標楷體" pitchFamily="65" charset="-120"/>
                      </a:endParaRPr>
                    </a:p>
                  </a:txBody>
                  <a:tcPr/>
                </a:tc>
              </a:tr>
            </a:tbl>
          </a:graphicData>
        </a:graphic>
      </p:graphicFrame>
    </p:spTree>
    <p:extLst>
      <p:ext uri="{BB962C8B-B14F-4D97-AF65-F5344CB8AC3E}">
        <p14:creationId xmlns:p14="http://schemas.microsoft.com/office/powerpoint/2010/main" val="1637110640"/>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smtClean="0"/>
              <a:t>最高行政法院</a:t>
            </a:r>
            <a:r>
              <a:rPr lang="en-US" altLang="zh-TW" sz="3200" b="1" dirty="0" smtClean="0"/>
              <a:t>101</a:t>
            </a:r>
            <a:r>
              <a:rPr lang="zh-TW" altLang="en-US" sz="3200" b="1" dirty="0" smtClean="0"/>
              <a:t>年判字第</a:t>
            </a:r>
            <a:r>
              <a:rPr lang="en-US" altLang="zh-TW" sz="3200" b="1" dirty="0" smtClean="0"/>
              <a:t>514</a:t>
            </a:r>
            <a:r>
              <a:rPr lang="zh-TW" altLang="en-US" sz="3200" b="1" dirty="0" smtClean="0"/>
              <a:t>號判決</a:t>
            </a:r>
            <a:r>
              <a:rPr lang="en-US" altLang="zh-TW" sz="3200" b="1" dirty="0" smtClean="0"/>
              <a:t/>
            </a:r>
            <a:br>
              <a:rPr lang="en-US" altLang="zh-TW" sz="3200" b="1" dirty="0" smtClean="0"/>
            </a:br>
            <a:r>
              <a:rPr lang="zh-TW" altLang="en-US" sz="3200" b="1" dirty="0" smtClean="0"/>
              <a:t>（</a:t>
            </a:r>
            <a:r>
              <a:rPr lang="en-US" altLang="zh-TW" sz="3200" b="1" dirty="0" smtClean="0"/>
              <a:t>ECFA</a:t>
            </a:r>
            <a:r>
              <a:rPr lang="zh-TW" altLang="en-US" sz="3200" b="1" dirty="0" smtClean="0"/>
              <a:t>公投案）</a:t>
            </a:r>
            <a:r>
              <a:rPr lang="en-US" altLang="zh-TW" sz="3200" b="1" dirty="0" smtClean="0"/>
              <a:t>-1</a:t>
            </a:r>
            <a:endParaRPr lang="zh-TW" altLang="en-US" sz="3200" b="1" dirty="0"/>
          </a:p>
        </p:txBody>
      </p:sp>
      <p:sp>
        <p:nvSpPr>
          <p:cNvPr id="3" name="內容版面配置區 2"/>
          <p:cNvSpPr>
            <a:spLocks noGrp="1"/>
          </p:cNvSpPr>
          <p:nvPr>
            <p:ph idx="1"/>
          </p:nvPr>
        </p:nvSpPr>
        <p:spPr/>
        <p:txBody>
          <a:bodyPr>
            <a:normAutofit fontScale="77500" lnSpcReduction="20000"/>
          </a:bodyPr>
          <a:lstStyle/>
          <a:p>
            <a:pPr algn="just"/>
            <a:r>
              <a:rPr lang="zh-TW" altLang="en-US" b="1" dirty="0" smtClean="0">
                <a:latin typeface="標楷體" pitchFamily="65" charset="-120"/>
                <a:ea typeface="標楷體" pitchFamily="65" charset="-120"/>
              </a:rPr>
              <a:t>「公聽會」與「聽證」</a:t>
            </a:r>
            <a:r>
              <a:rPr lang="zh-TW" altLang="en-US" b="1" dirty="0" smtClean="0">
                <a:solidFill>
                  <a:srgbClr val="FF0000"/>
                </a:solidFill>
                <a:latin typeface="標楷體" pitchFamily="65" charset="-120"/>
                <a:ea typeface="標楷體" pitchFamily="65" charset="-120"/>
              </a:rPr>
              <a:t>均係</a:t>
            </a:r>
            <a:r>
              <a:rPr lang="zh-TW" altLang="en-US" b="1" dirty="0" smtClean="0">
                <a:latin typeface="標楷體" pitchFamily="65" charset="-120"/>
                <a:ea typeface="標楷體" pitchFamily="65" charset="-120"/>
              </a:rPr>
              <a:t>行政主管機關於作成行政處分前，為聽取當事人、利害關係人或有關之學者專家、社會公正人士等意見，俾收集思廣益、博採周諮之效，並使行政行為符合公正、公開、民主、透明暨利於行政決定之實踐所進行之程序。</a:t>
            </a:r>
          </a:p>
          <a:p>
            <a:pPr algn="just"/>
            <a:r>
              <a:rPr lang="zh-TW" altLang="en-US" b="1" dirty="0" smtClean="0">
                <a:latin typeface="標楷體" pitchFamily="65" charset="-120"/>
                <a:ea typeface="標楷體" pitchFamily="65" charset="-120"/>
              </a:rPr>
              <a:t>「公聽會」乃行政主管機關作成行政決定前，廣泛收集民意，以資</a:t>
            </a:r>
            <a:r>
              <a:rPr lang="zh-TW" altLang="en-US" b="1" dirty="0" smtClean="0">
                <a:solidFill>
                  <a:srgbClr val="FF0000"/>
                </a:solidFill>
                <a:latin typeface="標楷體" pitchFamily="65" charset="-120"/>
                <a:ea typeface="標楷體" pitchFamily="65" charset="-120"/>
              </a:rPr>
              <a:t>參考</a:t>
            </a:r>
            <a:r>
              <a:rPr lang="zh-TW" altLang="en-US" b="1" dirty="0" smtClean="0">
                <a:latin typeface="標楷體" pitchFamily="65" charset="-120"/>
                <a:ea typeface="標楷體" pitchFamily="65" charset="-120"/>
              </a:rPr>
              <a:t>之制度，屬</a:t>
            </a:r>
            <a:r>
              <a:rPr lang="zh-TW" altLang="en-US" b="1" dirty="0" smtClean="0">
                <a:solidFill>
                  <a:srgbClr val="FF0000"/>
                </a:solidFill>
                <a:latin typeface="標楷體" pitchFamily="65" charset="-120"/>
                <a:ea typeface="標楷體" pitchFamily="65" charset="-120"/>
              </a:rPr>
              <a:t>諮詢</a:t>
            </a:r>
            <a:r>
              <a:rPr lang="zh-TW" altLang="en-US" b="1" dirty="0" smtClean="0">
                <a:latin typeface="標楷體" pitchFamily="65" charset="-120"/>
                <a:ea typeface="標楷體" pitchFamily="65" charset="-120"/>
              </a:rPr>
              <a:t>之性質。</a:t>
            </a:r>
          </a:p>
          <a:p>
            <a:pPr algn="just"/>
            <a:r>
              <a:rPr lang="zh-TW" altLang="en-US" b="1" dirty="0" smtClean="0">
                <a:latin typeface="標楷體" pitchFamily="65" charset="-120"/>
                <a:ea typeface="標楷體" pitchFamily="65" charset="-120"/>
              </a:rPr>
              <a:t>「聽證」，其性質類似於</a:t>
            </a:r>
            <a:r>
              <a:rPr lang="zh-TW" altLang="en-US" b="1" dirty="0" smtClean="0">
                <a:solidFill>
                  <a:srgbClr val="FF0000"/>
                </a:solidFill>
                <a:latin typeface="標楷體" pitchFamily="65" charset="-120"/>
                <a:ea typeface="標楷體" pitchFamily="65" charset="-120"/>
              </a:rPr>
              <a:t>訴訟程序中之「言詞辯論」程序</a:t>
            </a:r>
            <a:r>
              <a:rPr lang="zh-TW" altLang="en-US" b="1" dirty="0" smtClean="0">
                <a:latin typeface="標楷體" pitchFamily="65" charset="-120"/>
                <a:ea typeface="標楷體" pitchFamily="65" charset="-120"/>
              </a:rPr>
              <a:t>，而行政機關作成經由聽證之行政處分或其他行政決定時，除參酌依行政程序法第一章第六節「調查事實及證據」所得外，並應</a:t>
            </a:r>
            <a:r>
              <a:rPr lang="zh-TW" altLang="en-US" b="1" dirty="0" smtClean="0">
                <a:solidFill>
                  <a:srgbClr val="FF0000"/>
                </a:solidFill>
                <a:latin typeface="標楷體" pitchFamily="65" charset="-120"/>
                <a:ea typeface="標楷體" pitchFamily="65" charset="-120"/>
              </a:rPr>
              <a:t>斟酌</a:t>
            </a:r>
            <a:r>
              <a:rPr lang="zh-TW" altLang="en-US" b="1" dirty="0" smtClean="0">
                <a:latin typeface="標楷體" pitchFamily="65" charset="-120"/>
                <a:ea typeface="標楷體" pitchFamily="65" charset="-120"/>
              </a:rPr>
              <a:t>全部聽證之結果，</a:t>
            </a:r>
            <a:r>
              <a:rPr lang="zh-TW" altLang="en-US" b="1" dirty="0" smtClean="0">
                <a:solidFill>
                  <a:srgbClr val="FF0000"/>
                </a:solidFill>
                <a:latin typeface="標楷體" pitchFamily="65" charset="-120"/>
                <a:ea typeface="標楷體" pitchFamily="65" charset="-120"/>
              </a:rPr>
              <a:t>依論理及經驗法則判斷、裁決</a:t>
            </a:r>
            <a:r>
              <a:rPr lang="zh-TW" altLang="en-US" b="1" dirty="0" smtClean="0">
                <a:latin typeface="標楷體" pitchFamily="65" charset="-120"/>
                <a:ea typeface="標楷體" pitchFamily="65" charset="-120"/>
              </a:rPr>
              <a:t>，所作成之行政處分並應以書面為之，通知當事人。</a:t>
            </a:r>
          </a:p>
          <a:p>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前言</a:t>
            </a:r>
            <a:endParaRPr lang="zh-TW" altLang="en-US" dirty="0"/>
          </a:p>
        </p:txBody>
      </p:sp>
      <p:sp>
        <p:nvSpPr>
          <p:cNvPr id="3" name="內容版面配置區 2"/>
          <p:cNvSpPr>
            <a:spLocks noGrp="1"/>
          </p:cNvSpPr>
          <p:nvPr>
            <p:ph idx="1"/>
          </p:nvPr>
        </p:nvSpPr>
        <p:spPr/>
        <p:txBody>
          <a:bodyPr>
            <a:normAutofit fontScale="92500" lnSpcReduction="20000"/>
          </a:bodyPr>
          <a:lstStyle/>
          <a:p>
            <a:pPr>
              <a:buNone/>
            </a:pPr>
            <a:r>
              <a:rPr lang="zh-TW" altLang="en-US" b="1" dirty="0" smtClean="0">
                <a:ea typeface="標楷體" pitchFamily="65" charset="-120"/>
              </a:rPr>
              <a:t>．</a:t>
            </a:r>
            <a:r>
              <a:rPr lang="zh-TW" altLang="zh-TW" b="1" dirty="0" smtClean="0">
                <a:solidFill>
                  <a:srgbClr val="C00000"/>
                </a:solidFill>
                <a:latin typeface="標楷體" pitchFamily="65" charset="-120"/>
                <a:ea typeface="標楷體" pitchFamily="65" charset="-120"/>
              </a:rPr>
              <a:t>總統府人權諮詢會議</a:t>
            </a:r>
            <a:r>
              <a:rPr lang="zh-TW" altLang="zh-TW" b="1" dirty="0" smtClean="0">
                <a:latin typeface="標楷體" pitchFamily="65" charset="-120"/>
                <a:ea typeface="標楷體" pitchFamily="65" charset="-120"/>
              </a:rPr>
              <a:t>曾於民國</a:t>
            </a:r>
            <a:r>
              <a:rPr lang="en-US" altLang="zh-TW" b="1" dirty="0" smtClean="0">
                <a:latin typeface="標楷體" pitchFamily="65" charset="-120"/>
                <a:ea typeface="標楷體" pitchFamily="65" charset="-120"/>
              </a:rPr>
              <a:t>102</a:t>
            </a:r>
            <a:r>
              <a:rPr lang="zh-TW" altLang="zh-TW" b="1" dirty="0" smtClean="0">
                <a:latin typeface="標楷體" pitchFamily="65" charset="-120"/>
                <a:ea typeface="標楷體" pitchFamily="65" charset="-120"/>
              </a:rPr>
              <a:t>年</a:t>
            </a:r>
            <a:r>
              <a:rPr lang="en-US" altLang="zh-TW" b="1" dirty="0" smtClean="0">
                <a:latin typeface="標楷體" pitchFamily="65" charset="-120"/>
                <a:ea typeface="標楷體" pitchFamily="65" charset="-120"/>
              </a:rPr>
              <a:t>5</a:t>
            </a:r>
            <a:r>
              <a:rPr lang="zh-TW" altLang="zh-TW" b="1" dirty="0" smtClean="0">
                <a:latin typeface="標楷體" pitchFamily="65" charset="-120"/>
                <a:ea typeface="標楷體" pitchFamily="65" charset="-120"/>
              </a:rPr>
              <a:t>月</a:t>
            </a: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日函請法務部瞭解行政程序法實踐情形</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嗣法務</a:t>
            </a:r>
            <a:r>
              <a:rPr lang="zh-TW" altLang="zh-TW" b="1" dirty="0" smtClean="0">
                <a:latin typeface="標楷體" pitchFamily="65" charset="-120"/>
                <a:ea typeface="標楷體" pitchFamily="65" charset="-120"/>
              </a:rPr>
              <a:t>部請各機關提供舉行聽證之情形</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經統計曾舉辦聽證之機關主要為</a:t>
            </a:r>
            <a:r>
              <a:rPr lang="en-US" altLang="zh-TW"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國家通訊傳播委員會</a:t>
            </a:r>
            <a:r>
              <a:rPr lang="zh-TW" altLang="en-US"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中央選舉委員會</a:t>
            </a:r>
            <a:r>
              <a:rPr lang="zh-TW" altLang="en-US"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原子能委員會</a:t>
            </a:r>
            <a:r>
              <a:rPr lang="zh-TW" altLang="en-US"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經濟部</a:t>
            </a:r>
            <a:r>
              <a:rPr lang="zh-TW" altLang="en-US"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南投縣政府</a:t>
            </a:r>
            <a:r>
              <a:rPr lang="en-US" altLang="zh-TW"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大湳農村社區土地重劃聽證會</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a:t>
            </a:r>
            <a:endParaRPr lang="en-US" altLang="zh-TW" b="1" dirty="0" smtClean="0">
              <a:ea typeface="標楷體" pitchFamily="65" charset="-120"/>
            </a:endParaRPr>
          </a:p>
          <a:p>
            <a:r>
              <a:rPr lang="zh-TW" altLang="en-US" b="1" dirty="0" smtClean="0">
                <a:ea typeface="標楷體" pitchFamily="65" charset="-120"/>
              </a:rPr>
              <a:t>可見，行政程序法施行</a:t>
            </a:r>
            <a:r>
              <a:rPr lang="zh-TW" altLang="en-US" b="1" dirty="0" smtClean="0">
                <a:latin typeface="標楷體" pitchFamily="65" charset="-120"/>
                <a:ea typeface="標楷體" pitchFamily="65" charset="-120"/>
              </a:rPr>
              <a:t>已歷經</a:t>
            </a:r>
            <a:r>
              <a:rPr lang="en-US" altLang="zh-TW" b="1" dirty="0" smtClean="0">
                <a:latin typeface="標楷體" pitchFamily="65" charset="-120"/>
                <a:ea typeface="標楷體" pitchFamily="65" charset="-120"/>
              </a:rPr>
              <a:t>10</a:t>
            </a:r>
            <a:r>
              <a:rPr lang="zh-TW" altLang="en-US" b="1" dirty="0" smtClean="0">
                <a:latin typeface="標楷體" pitchFamily="65" charset="-120"/>
                <a:ea typeface="標楷體" pitchFamily="65" charset="-120"/>
              </a:rPr>
              <a:t>多年</a:t>
            </a:r>
            <a:r>
              <a:rPr lang="zh-TW" altLang="en-US" b="1" dirty="0" smtClean="0"/>
              <a:t>，</a:t>
            </a:r>
            <a:r>
              <a:rPr lang="zh-TW" altLang="en-US" b="1" dirty="0" smtClean="0">
                <a:ea typeface="標楷體" pitchFamily="65" charset="-120"/>
              </a:rPr>
              <a:t>政府機關</a:t>
            </a:r>
            <a:r>
              <a:rPr lang="zh-TW" altLang="en-US" b="1" dirty="0" smtClean="0">
                <a:solidFill>
                  <a:srgbClr val="CC3300"/>
                </a:solidFill>
                <a:ea typeface="標楷體" pitchFamily="65" charset="-120"/>
              </a:rPr>
              <a:t>舉辦聽證的情形，仍然寥寥無幾，</a:t>
            </a:r>
            <a:r>
              <a:rPr lang="zh-TW" altLang="zh-TW" b="1" dirty="0" smtClean="0">
                <a:latin typeface="標楷體" pitchFamily="65" charset="-120"/>
                <a:ea typeface="標楷體" pitchFamily="65" charset="-120"/>
              </a:rPr>
              <a:t>頂多偶而舉行公聽會</a:t>
            </a:r>
            <a:r>
              <a:rPr lang="zh-TW" altLang="en-US" b="1" dirty="0" smtClean="0">
                <a:latin typeface="標楷體" pitchFamily="65" charset="-120"/>
                <a:ea typeface="標楷體" pitchFamily="65" charset="-120"/>
              </a:rPr>
              <a:t>而已</a:t>
            </a:r>
            <a:r>
              <a:rPr lang="zh-TW" altLang="en-US" b="1" dirty="0" smtClean="0"/>
              <a:t>。</a:t>
            </a:r>
            <a:r>
              <a:rPr lang="zh-TW" altLang="en-US" b="1" dirty="0" smtClean="0">
                <a:ea typeface="標楷體" pitchFamily="65" charset="-120"/>
              </a:rPr>
              <a:t>可見，公務員對聽證制度的原理及如何舉辦聽證的認知仍然不夠。</a:t>
            </a:r>
            <a:endParaRPr lang="en-US" altLang="zh-TW" b="1" dirty="0" smtClean="0">
              <a:ea typeface="標楷體" pitchFamily="65" charset="-120"/>
            </a:endParaRPr>
          </a:p>
          <a:p>
            <a:endParaRPr lang="zh-TW" altLang="en-US" b="1" dirty="0" smtClean="0">
              <a:ea typeface="標楷體" pitchFamily="65" charset="-120"/>
            </a:endParaRPr>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200" b="1" dirty="0" smtClean="0"/>
              <a:t>最高行政法院</a:t>
            </a:r>
            <a:r>
              <a:rPr lang="en-US" altLang="zh-TW" sz="3200" b="1" dirty="0" smtClean="0"/>
              <a:t>101</a:t>
            </a:r>
            <a:r>
              <a:rPr lang="zh-TW" altLang="en-US" sz="3200" b="1" dirty="0" smtClean="0"/>
              <a:t>年判字第</a:t>
            </a:r>
            <a:r>
              <a:rPr lang="en-US" altLang="zh-TW" sz="3200" b="1" dirty="0" smtClean="0"/>
              <a:t>514</a:t>
            </a:r>
            <a:r>
              <a:rPr lang="zh-TW" altLang="en-US" sz="3200" b="1" dirty="0" smtClean="0"/>
              <a:t>號判決</a:t>
            </a:r>
            <a:r>
              <a:rPr lang="en-US" altLang="zh-TW" sz="3200" b="1" dirty="0" smtClean="0"/>
              <a:t/>
            </a:r>
            <a:br>
              <a:rPr lang="en-US" altLang="zh-TW" sz="3200" b="1" dirty="0" smtClean="0"/>
            </a:br>
            <a:r>
              <a:rPr lang="zh-TW" altLang="en-US" sz="3200" b="1" dirty="0" smtClean="0"/>
              <a:t>（</a:t>
            </a:r>
            <a:r>
              <a:rPr lang="en-US" altLang="zh-TW" sz="3200" b="1" dirty="0" smtClean="0"/>
              <a:t>ECFA</a:t>
            </a:r>
            <a:r>
              <a:rPr lang="zh-TW" altLang="en-US" sz="3200" b="1" dirty="0" smtClean="0"/>
              <a:t>公投案）</a:t>
            </a:r>
            <a:r>
              <a:rPr lang="en-US" altLang="zh-TW" sz="3200" b="1" dirty="0" smtClean="0"/>
              <a:t>-2</a:t>
            </a:r>
            <a:endParaRPr lang="zh-TW" altLang="en-US" sz="3200" dirty="0"/>
          </a:p>
        </p:txBody>
      </p:sp>
      <p:sp>
        <p:nvSpPr>
          <p:cNvPr id="3" name="內容版面配置區 2"/>
          <p:cNvSpPr>
            <a:spLocks noGrp="1"/>
          </p:cNvSpPr>
          <p:nvPr>
            <p:ph idx="1"/>
          </p:nvPr>
        </p:nvSpPr>
        <p:spPr/>
        <p:txBody>
          <a:bodyPr>
            <a:normAutofit fontScale="92500" lnSpcReduction="10000"/>
          </a:bodyPr>
          <a:lstStyle/>
          <a:p>
            <a:pPr algn="just"/>
            <a:r>
              <a:rPr lang="zh-TW" altLang="en-US" b="1" dirty="0" smtClean="0">
                <a:latin typeface="標楷體" pitchFamily="65" charset="-120"/>
                <a:ea typeface="標楷體" pitchFamily="65" charset="-120"/>
              </a:rPr>
              <a:t>「聽證」對行政機關</a:t>
            </a:r>
            <a:r>
              <a:rPr lang="zh-TW" altLang="en-US" b="1" dirty="0" smtClean="0">
                <a:solidFill>
                  <a:srgbClr val="FF0000"/>
                </a:solidFill>
                <a:latin typeface="標楷體" pitchFamily="65" charset="-120"/>
                <a:ea typeface="標楷體" pitchFamily="65" charset="-120"/>
              </a:rPr>
              <a:t>具有相當之拘束力</a:t>
            </a:r>
            <a:r>
              <a:rPr lang="zh-TW" altLang="en-US" b="1" dirty="0" smtClean="0">
                <a:latin typeface="標楷體" pitchFamily="65" charset="-120"/>
                <a:ea typeface="標楷體" pitchFamily="65" charset="-120"/>
              </a:rPr>
              <a:t>，經由「聽證」，無須踐行行政程序法第</a:t>
            </a:r>
            <a:r>
              <a:rPr lang="en-US" altLang="zh-TW" b="1" dirty="0" smtClean="0">
                <a:latin typeface="標楷體" pitchFamily="65" charset="-120"/>
                <a:ea typeface="標楷體" pitchFamily="65" charset="-120"/>
              </a:rPr>
              <a:t>39</a:t>
            </a:r>
            <a:r>
              <a:rPr lang="zh-TW" altLang="en-US" b="1" dirty="0" smtClean="0">
                <a:latin typeface="標楷體" pitchFamily="65" charset="-120"/>
                <a:ea typeface="標楷體" pitchFamily="65" charset="-120"/>
              </a:rPr>
              <a:t>條「通知相關人到場陳述意見」規定，行政機關即得據以作成限制或剝奪人民自由或權利（行政程序法第</a:t>
            </a:r>
            <a:r>
              <a:rPr lang="en-US" altLang="zh-TW" b="1" dirty="0" smtClean="0">
                <a:latin typeface="標楷體" pitchFamily="65" charset="-120"/>
                <a:ea typeface="標楷體" pitchFamily="65" charset="-120"/>
              </a:rPr>
              <a:t>102</a:t>
            </a:r>
            <a:r>
              <a:rPr lang="zh-TW" altLang="en-US" b="1" dirty="0" smtClean="0">
                <a:latin typeface="標楷體" pitchFamily="65" charset="-120"/>
                <a:ea typeface="標楷體" pitchFamily="65" charset="-120"/>
              </a:rPr>
              <a:t>條），</a:t>
            </a:r>
            <a:r>
              <a:rPr lang="zh-TW" altLang="en-US" b="1" dirty="0" smtClean="0">
                <a:solidFill>
                  <a:srgbClr val="FF0000"/>
                </a:solidFill>
                <a:latin typeface="標楷體" pitchFamily="65" charset="-120"/>
                <a:ea typeface="標楷體" pitchFamily="65" charset="-120"/>
              </a:rPr>
              <a:t>其與「公聽會」僅屬諮詢之性質，自屬有別</a:t>
            </a:r>
            <a:r>
              <a:rPr lang="zh-TW" altLang="en-US" b="1" dirty="0" smtClean="0">
                <a:latin typeface="標楷體" pitchFamily="65" charset="-120"/>
                <a:ea typeface="標楷體" pitchFamily="65" charset="-120"/>
              </a:rPr>
              <a:t>。</a:t>
            </a:r>
          </a:p>
          <a:p>
            <a:pPr algn="just"/>
            <a:r>
              <a:rPr lang="zh-TW" altLang="en-US" b="1" dirty="0" smtClean="0">
                <a:latin typeface="標楷體" pitchFamily="65" charset="-120"/>
                <a:ea typeface="標楷體" pitchFamily="65" charset="-120"/>
              </a:rPr>
              <a:t>參諸土地徵收條例第</a:t>
            </a:r>
            <a:r>
              <a:rPr lang="en-US" altLang="zh-TW" b="1" dirty="0" smtClean="0">
                <a:latin typeface="標楷體" pitchFamily="65" charset="-120"/>
                <a:ea typeface="標楷體" pitchFamily="65" charset="-120"/>
              </a:rPr>
              <a:t>10</a:t>
            </a:r>
            <a:r>
              <a:rPr lang="zh-TW" altLang="en-US" b="1" dirty="0" smtClean="0">
                <a:latin typeface="標楷體" pitchFamily="65" charset="-120"/>
                <a:ea typeface="標楷體" pitchFamily="65" charset="-120"/>
              </a:rPr>
              <a:t>條第</a:t>
            </a: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項前段及同條第</a:t>
            </a:r>
            <a:r>
              <a:rPr lang="en-US" altLang="zh-TW" b="1" dirty="0" smtClean="0">
                <a:latin typeface="標楷體" pitchFamily="65" charset="-120"/>
                <a:ea typeface="標楷體" pitchFamily="65" charset="-120"/>
              </a:rPr>
              <a:t>3</a:t>
            </a:r>
            <a:r>
              <a:rPr lang="zh-TW" altLang="en-US" b="1" dirty="0" smtClean="0">
                <a:latin typeface="標楷體" pitchFamily="65" charset="-120"/>
                <a:ea typeface="標楷體" pitchFamily="65" charset="-120"/>
              </a:rPr>
              <a:t>項規定，益見「公聽會」與「聽證」</a:t>
            </a:r>
            <a:r>
              <a:rPr lang="zh-TW" altLang="en-US" b="1" dirty="0" smtClean="0">
                <a:solidFill>
                  <a:srgbClr val="FF0000"/>
                </a:solidFill>
                <a:latin typeface="標楷體" pitchFamily="65" charset="-120"/>
                <a:ea typeface="標楷體" pitchFamily="65" charset="-120"/>
              </a:rPr>
              <a:t>兩者之性質及法律效果確有不同</a:t>
            </a:r>
            <a:r>
              <a:rPr lang="zh-TW" altLang="en-US" b="1" dirty="0" smtClean="0">
                <a:latin typeface="標楷體" pitchFamily="65" charset="-120"/>
                <a:ea typeface="標楷體" pitchFamily="65" charset="-120"/>
              </a:rPr>
              <a:t>，是法規明文規定應舉行「聽證」者，</a:t>
            </a:r>
            <a:r>
              <a:rPr lang="zh-TW" altLang="en-US" b="1" dirty="0" smtClean="0">
                <a:solidFill>
                  <a:srgbClr val="FF0000"/>
                </a:solidFill>
                <a:latin typeface="標楷體" pitchFamily="65" charset="-120"/>
                <a:ea typeface="標楷體" pitchFamily="65" charset="-120"/>
              </a:rPr>
              <a:t>不得以「公聽會」代之</a:t>
            </a:r>
            <a:r>
              <a:rPr lang="zh-TW" altLang="en-US" b="1" dirty="0" smtClean="0">
                <a:latin typeface="標楷體" pitchFamily="65" charset="-120"/>
                <a:ea typeface="標楷體" pitchFamily="65" charset="-120"/>
              </a:rPr>
              <a:t>亦明。</a:t>
            </a:r>
          </a:p>
          <a:p>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計畫確定程序聽證</a:t>
            </a:r>
            <a:endParaRPr lang="zh-TW" altLang="en-US" sz="4000" b="1" dirty="0"/>
          </a:p>
        </p:txBody>
      </p:sp>
      <p:sp>
        <p:nvSpPr>
          <p:cNvPr id="3" name="內容版面配置區 2"/>
          <p:cNvSpPr>
            <a:spLocks noGrp="1"/>
          </p:cNvSpPr>
          <p:nvPr>
            <p:ph idx="1"/>
          </p:nvPr>
        </p:nvSpPr>
        <p:spPr/>
        <p:txBody>
          <a:bodyPr>
            <a:normAutofit fontScale="92500"/>
          </a:bodyPr>
          <a:lstStyle/>
          <a:p>
            <a:r>
              <a:rPr lang="zh-TW" altLang="zh-TW" b="1" dirty="0" smtClean="0">
                <a:latin typeface="標楷體" pitchFamily="65" charset="-120"/>
                <a:ea typeface="標楷體" pitchFamily="65" charset="-120"/>
              </a:rPr>
              <a:t>行政程序法第</a:t>
            </a:r>
            <a:r>
              <a:rPr lang="en-US" altLang="zh-TW" b="1" dirty="0" smtClean="0">
                <a:latin typeface="標楷體" pitchFamily="65" charset="-120"/>
                <a:ea typeface="標楷體" pitchFamily="65" charset="-120"/>
              </a:rPr>
              <a:t>163</a:t>
            </a:r>
            <a:r>
              <a:rPr lang="zh-TW" altLang="zh-TW" b="1" dirty="0" smtClean="0">
                <a:latin typeface="標楷體" pitchFamily="65" charset="-120"/>
                <a:ea typeface="標楷體" pitchFamily="65" charset="-120"/>
              </a:rPr>
              <a:t>條所稱之「行政計畫」，並非所有的行政計畫均須經過「計畫確定程序」，而是必須符合第</a:t>
            </a:r>
            <a:r>
              <a:rPr lang="en-US" altLang="zh-TW" b="1" dirty="0" smtClean="0">
                <a:latin typeface="標楷體" pitchFamily="65" charset="-120"/>
                <a:ea typeface="標楷體" pitchFamily="65" charset="-120"/>
              </a:rPr>
              <a:t>164</a:t>
            </a:r>
            <a:r>
              <a:rPr lang="zh-TW" altLang="zh-TW" b="1" dirty="0" smtClean="0">
                <a:latin typeface="標楷體" pitchFamily="65" charset="-120"/>
                <a:ea typeface="標楷體" pitchFamily="65" charset="-120"/>
              </a:rPr>
              <a:t>條第</a:t>
            </a: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項所定適用範圍之三個要件者，才應適用計畫確定程序。</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計畫確定程序聽證之目的，在對</a:t>
            </a:r>
            <a:r>
              <a:rPr lang="zh-TW" altLang="zh-TW" b="1" dirty="0" smtClean="0">
                <a:solidFill>
                  <a:srgbClr val="C00000"/>
                </a:solidFill>
                <a:latin typeface="標楷體" pitchFamily="65" charset="-120"/>
                <a:ea typeface="標楷體" pitchFamily="65" charset="-120"/>
              </a:rPr>
              <a:t>未來之事項為預先之規劃</a:t>
            </a:r>
            <a:r>
              <a:rPr lang="zh-TW" altLang="zh-TW" b="1" dirty="0" smtClean="0">
                <a:latin typeface="標楷體" pitchFamily="65" charset="-120"/>
                <a:ea typeface="標楷體" pitchFamily="65" charset="-120"/>
              </a:rPr>
              <a:t>，且由於其客體涉及多數行政機關之權限及多數利害關係人之利益</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因此</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計畫確定程序聽證重在</a:t>
            </a:r>
            <a:r>
              <a:rPr lang="zh-TW" altLang="zh-TW" b="1" dirty="0" smtClean="0">
                <a:solidFill>
                  <a:srgbClr val="FF0000"/>
                </a:solidFill>
                <a:latin typeface="標楷體" pitchFamily="65" charset="-120"/>
                <a:ea typeface="標楷體" pitchFamily="65" charset="-120"/>
              </a:rPr>
              <a:t>彙整、溝通及協調各種不同意見並調和利益衝突</a:t>
            </a:r>
            <a:r>
              <a:rPr lang="zh-TW" altLang="zh-TW" b="1" dirty="0" smtClean="0">
                <a:latin typeface="標楷體" pitchFamily="65" charset="-120"/>
                <a:ea typeface="標楷體" pitchFamily="65" charset="-120"/>
              </a:rPr>
              <a:t>。</a:t>
            </a:r>
          </a:p>
          <a:p>
            <a:endParaRPr lang="zh-TW" altLang="en-US" b="1" dirty="0">
              <a:latin typeface="標楷體" pitchFamily="65" charset="-120"/>
              <a:ea typeface="標楷體" pitchFamily="65" charset="-12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hangingPunct="1"/>
            <a:r>
              <a:rPr lang="zh-TW" altLang="en-US" sz="4000" b="1" dirty="0" smtClean="0"/>
              <a:t>我國各作用法中的</a:t>
            </a:r>
            <a:r>
              <a:rPr lang="zh-TW" altLang="en-US" sz="4000" b="1" dirty="0" smtClean="0">
                <a:solidFill>
                  <a:srgbClr val="FF0000"/>
                </a:solidFill>
              </a:rPr>
              <a:t>公聽會</a:t>
            </a:r>
          </a:p>
        </p:txBody>
      </p:sp>
      <p:sp>
        <p:nvSpPr>
          <p:cNvPr id="12291" name="Rectangle 3"/>
          <p:cNvSpPr>
            <a:spLocks noGrp="1" noChangeArrowheads="1"/>
          </p:cNvSpPr>
          <p:nvPr>
            <p:ph type="body" idx="1"/>
          </p:nvPr>
        </p:nvSpPr>
        <p:spPr/>
        <p:txBody>
          <a:bodyPr/>
          <a:lstStyle/>
          <a:p>
            <a:pPr eaLnBrk="1" hangingPunct="1">
              <a:buFontTx/>
              <a:buNone/>
            </a:pPr>
            <a:r>
              <a:rPr lang="zh-TW" altLang="en-US" b="1" dirty="0" smtClean="0">
                <a:solidFill>
                  <a:srgbClr val="993300"/>
                </a:solidFill>
                <a:latin typeface="標楷體" pitchFamily="65" charset="-120"/>
                <a:ea typeface="標楷體" pitchFamily="65" charset="-120"/>
              </a:rPr>
              <a:t>立法院職權行使法</a:t>
            </a:r>
            <a:r>
              <a:rPr lang="zh-TW" altLang="en-US" b="1" dirty="0" smtClean="0">
                <a:solidFill>
                  <a:srgbClr val="800000"/>
                </a:solidFill>
                <a:latin typeface="標楷體" pitchFamily="65" charset="-120"/>
                <a:ea typeface="標楷體" pitchFamily="65" charset="-120"/>
              </a:rPr>
              <a:t>第</a:t>
            </a:r>
            <a:r>
              <a:rPr lang="en-US" altLang="zh-TW" b="1" dirty="0" smtClean="0">
                <a:solidFill>
                  <a:srgbClr val="800000"/>
                </a:solidFill>
                <a:latin typeface="標楷體" pitchFamily="65" charset="-120"/>
                <a:ea typeface="標楷體" pitchFamily="65" charset="-120"/>
              </a:rPr>
              <a:t>9</a:t>
            </a:r>
            <a:r>
              <a:rPr lang="zh-TW" altLang="en-US" b="1" dirty="0" smtClean="0">
                <a:solidFill>
                  <a:srgbClr val="800000"/>
                </a:solidFill>
                <a:latin typeface="標楷體" pitchFamily="65" charset="-120"/>
                <a:ea typeface="標楷體" pitchFamily="65" charset="-120"/>
              </a:rPr>
              <a:t>章</a:t>
            </a:r>
            <a:r>
              <a:rPr lang="zh-TW" altLang="en-US" b="1" dirty="0" smtClean="0"/>
              <a:t>：</a:t>
            </a:r>
            <a:r>
              <a:rPr lang="zh-TW" altLang="en-US" b="1" dirty="0" smtClean="0">
                <a:latin typeface="標楷體" pitchFamily="65" charset="-120"/>
                <a:ea typeface="標楷體" pitchFamily="65" charset="-120"/>
              </a:rPr>
              <a:t>委員會公聽會之舉行</a:t>
            </a:r>
          </a:p>
          <a:p>
            <a:pPr eaLnBrk="1" hangingPunct="1">
              <a:buFontTx/>
              <a:buNone/>
            </a:pPr>
            <a:r>
              <a:rPr lang="zh-TW" altLang="en-US" b="1" dirty="0" smtClean="0">
                <a:solidFill>
                  <a:srgbClr val="993300"/>
                </a:solidFill>
                <a:latin typeface="標楷體" pitchFamily="65" charset="-120"/>
                <a:ea typeface="標楷體" pitchFamily="65" charset="-120"/>
              </a:rPr>
              <a:t>文化資產保存法第</a:t>
            </a:r>
            <a:r>
              <a:rPr lang="en-US" altLang="zh-TW" b="1" dirty="0" smtClean="0">
                <a:solidFill>
                  <a:srgbClr val="993300"/>
                </a:solidFill>
                <a:latin typeface="標楷體" pitchFamily="65" charset="-120"/>
                <a:ea typeface="標楷體" pitchFamily="65" charset="-120"/>
              </a:rPr>
              <a:t>34</a:t>
            </a:r>
            <a:r>
              <a:rPr lang="zh-TW" altLang="en-US" b="1" dirty="0" smtClean="0">
                <a:solidFill>
                  <a:srgbClr val="993300"/>
                </a:solidFill>
                <a:latin typeface="標楷體" pitchFamily="65" charset="-120"/>
                <a:ea typeface="標楷體" pitchFamily="65" charset="-120"/>
              </a:rPr>
              <a:t>條：</a:t>
            </a:r>
            <a:r>
              <a:rPr lang="zh-TW" altLang="en-US" b="1" dirty="0" smtClean="0">
                <a:latin typeface="標楷體" pitchFamily="65" charset="-120"/>
                <a:ea typeface="標楷體" pitchFamily="65" charset="-120"/>
              </a:rPr>
              <a:t>公聽會</a:t>
            </a:r>
          </a:p>
          <a:p>
            <a:pPr eaLnBrk="1" hangingPunct="1">
              <a:buFontTx/>
              <a:buNone/>
            </a:pPr>
            <a:r>
              <a:rPr lang="zh-TW" altLang="en-US" b="1" dirty="0" smtClean="0">
                <a:solidFill>
                  <a:srgbClr val="993300"/>
                </a:solidFill>
                <a:latin typeface="標楷體" pitchFamily="65" charset="-120"/>
                <a:ea typeface="標楷體" pitchFamily="65" charset="-120"/>
              </a:rPr>
              <a:t>環境影響評估法第</a:t>
            </a:r>
            <a:r>
              <a:rPr lang="en-US" altLang="zh-TW" b="1" dirty="0" smtClean="0">
                <a:solidFill>
                  <a:srgbClr val="993300"/>
                </a:solidFill>
                <a:latin typeface="標楷體" pitchFamily="65" charset="-120"/>
                <a:ea typeface="標楷體" pitchFamily="65" charset="-120"/>
              </a:rPr>
              <a:t>12</a:t>
            </a:r>
            <a:r>
              <a:rPr lang="zh-TW" altLang="en-US" b="1" dirty="0" smtClean="0">
                <a:solidFill>
                  <a:srgbClr val="993300"/>
                </a:solidFill>
                <a:latin typeface="標楷體" pitchFamily="65" charset="-120"/>
                <a:ea typeface="標楷體" pitchFamily="65" charset="-120"/>
              </a:rPr>
              <a:t>條：</a:t>
            </a:r>
            <a:r>
              <a:rPr lang="zh-TW" altLang="en-US" b="1" dirty="0" smtClean="0">
                <a:latin typeface="標楷體" pitchFamily="65" charset="-120"/>
                <a:ea typeface="標楷體" pitchFamily="65" charset="-120"/>
              </a:rPr>
              <a:t>公聽會</a:t>
            </a:r>
          </a:p>
          <a:p>
            <a:pPr>
              <a:buFontTx/>
              <a:buNone/>
            </a:pPr>
            <a:r>
              <a:rPr lang="zh-TW" altLang="en-US" b="1" dirty="0" smtClean="0">
                <a:solidFill>
                  <a:srgbClr val="993300"/>
                </a:solidFill>
                <a:latin typeface="標楷體" pitchFamily="65" charset="-120"/>
                <a:ea typeface="標楷體" pitchFamily="65" charset="-120"/>
              </a:rPr>
              <a:t>土地徵收條例第</a:t>
            </a:r>
            <a:r>
              <a:rPr lang="en-US" altLang="zh-TW" b="1" dirty="0" smtClean="0">
                <a:solidFill>
                  <a:srgbClr val="993300"/>
                </a:solidFill>
                <a:latin typeface="標楷體" pitchFamily="65" charset="-120"/>
                <a:ea typeface="標楷體" pitchFamily="65" charset="-120"/>
              </a:rPr>
              <a:t>10</a:t>
            </a:r>
            <a:r>
              <a:rPr lang="zh-TW" altLang="en-US" b="1" dirty="0" smtClean="0">
                <a:solidFill>
                  <a:srgbClr val="993300"/>
                </a:solidFill>
                <a:latin typeface="標楷體" pitchFamily="65" charset="-120"/>
                <a:ea typeface="標楷體" pitchFamily="65" charset="-120"/>
              </a:rPr>
              <a:t>條</a:t>
            </a:r>
            <a:r>
              <a:rPr lang="zh-TW" altLang="en-US" b="1" dirty="0" smtClean="0">
                <a:solidFill>
                  <a:srgbClr val="993300"/>
                </a:solidFill>
              </a:rPr>
              <a:t>：</a:t>
            </a:r>
            <a:r>
              <a:rPr lang="zh-TW" altLang="en-US" b="1" dirty="0" smtClean="0">
                <a:solidFill>
                  <a:srgbClr val="993300"/>
                </a:solidFill>
                <a:latin typeface="標楷體" pitchFamily="65" charset="-120"/>
                <a:ea typeface="標楷體" pitchFamily="65" charset="-120"/>
              </a:rPr>
              <a:t>公聽會</a:t>
            </a:r>
          </a:p>
          <a:p>
            <a:pPr>
              <a:buFontTx/>
              <a:buNone/>
            </a:pPr>
            <a:r>
              <a:rPr lang="zh-TW" altLang="en-US" b="1" dirty="0" smtClean="0">
                <a:solidFill>
                  <a:srgbClr val="993300"/>
                </a:solidFill>
                <a:latin typeface="標楷體" pitchFamily="65" charset="-120"/>
                <a:ea typeface="標楷體" pitchFamily="65" charset="-120"/>
              </a:rPr>
              <a:t>都市更新條例第</a:t>
            </a:r>
            <a:r>
              <a:rPr lang="en-US" altLang="zh-TW" b="1" dirty="0" smtClean="0">
                <a:solidFill>
                  <a:srgbClr val="993300"/>
                </a:solidFill>
                <a:latin typeface="標楷體" pitchFamily="65" charset="-120"/>
                <a:ea typeface="標楷體" pitchFamily="65" charset="-120"/>
              </a:rPr>
              <a:t>10</a:t>
            </a:r>
            <a:r>
              <a:rPr lang="zh-TW" altLang="en-US" b="1" dirty="0" smtClean="0">
                <a:solidFill>
                  <a:srgbClr val="993300"/>
                </a:solidFill>
                <a:latin typeface="標楷體" pitchFamily="65" charset="-120"/>
                <a:ea typeface="標楷體" pitchFamily="65" charset="-120"/>
              </a:rPr>
              <a:t>條</a:t>
            </a:r>
            <a:r>
              <a:rPr lang="zh-TW" altLang="en-US" b="1" dirty="0" smtClean="0">
                <a:solidFill>
                  <a:srgbClr val="990033"/>
                </a:solidFill>
              </a:rPr>
              <a:t>：</a:t>
            </a:r>
            <a:r>
              <a:rPr lang="zh-TW" altLang="en-US" b="1" dirty="0" smtClean="0">
                <a:latin typeface="標楷體" pitchFamily="65" charset="-120"/>
                <a:ea typeface="標楷體" pitchFamily="65" charset="-120"/>
              </a:rPr>
              <a:t>公聽會</a:t>
            </a:r>
          </a:p>
          <a:p>
            <a:pPr>
              <a:buFontTx/>
              <a:buNone/>
            </a:pPr>
            <a:r>
              <a:rPr lang="zh-TW" altLang="en-US" b="1" dirty="0" smtClean="0">
                <a:solidFill>
                  <a:srgbClr val="993300"/>
                </a:solidFill>
                <a:latin typeface="標楷體" pitchFamily="65" charset="-120"/>
                <a:ea typeface="標楷體" pitchFamily="65" charset="-120"/>
              </a:rPr>
              <a:t>貿易法第</a:t>
            </a:r>
            <a:r>
              <a:rPr lang="en-US" altLang="zh-TW" b="1" dirty="0" smtClean="0">
                <a:solidFill>
                  <a:srgbClr val="993300"/>
                </a:solidFill>
                <a:latin typeface="標楷體" pitchFamily="65" charset="-120"/>
                <a:ea typeface="標楷體" pitchFamily="65" charset="-120"/>
              </a:rPr>
              <a:t>8</a:t>
            </a:r>
            <a:r>
              <a:rPr lang="zh-TW" altLang="en-US" b="1" dirty="0" smtClean="0">
                <a:solidFill>
                  <a:srgbClr val="993300"/>
                </a:solidFill>
                <a:latin typeface="標楷體" pitchFamily="65" charset="-120"/>
                <a:ea typeface="標楷體" pitchFamily="65" charset="-120"/>
              </a:rPr>
              <a:t>條</a:t>
            </a:r>
            <a:r>
              <a:rPr lang="zh-TW" altLang="en-US" b="1" dirty="0" smtClean="0">
                <a:solidFill>
                  <a:srgbClr val="993300"/>
                </a:solidFill>
              </a:rPr>
              <a:t>：</a:t>
            </a:r>
            <a:r>
              <a:rPr lang="zh-TW" altLang="en-US" b="1" dirty="0" smtClean="0">
                <a:latin typeface="標楷體" pitchFamily="65" charset="-120"/>
                <a:ea typeface="標楷體" pitchFamily="65" charset="-120"/>
              </a:rPr>
              <a:t>公聽會</a:t>
            </a:r>
          </a:p>
          <a:p>
            <a:pPr eaLnBrk="1" hangingPunct="1">
              <a:buFontTx/>
              <a:buNone/>
            </a:pPr>
            <a:endParaRPr lang="zh-TW" altLang="en-US" b="1" dirty="0" smtClean="0">
              <a:latin typeface="標楷體" pitchFamily="65" charset="-120"/>
              <a:ea typeface="標楷體" pitchFamily="65" charset="-120"/>
            </a:endParaRPr>
          </a:p>
          <a:p>
            <a:pPr eaLnBrk="1" hangingPunct="1">
              <a:buFontTx/>
              <a:buNone/>
            </a:pPr>
            <a:endParaRPr lang="en-US" altLang="zh-TW" sz="3600"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a:t>
            </a:r>
            <a:r>
              <a:rPr lang="zh-TW" altLang="zh-TW" b="1" dirty="0"/>
              <a:t>證制度之功能</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latin typeface="標楷體" pitchFamily="65" charset="-120"/>
                <a:ea typeface="標楷體" pitchFamily="65" charset="-120"/>
              </a:rPr>
              <a:t>1.</a:t>
            </a:r>
            <a:r>
              <a:rPr lang="zh-TW" altLang="zh-TW" b="1" dirty="0" smtClean="0">
                <a:solidFill>
                  <a:srgbClr val="FF0000"/>
                </a:solidFill>
                <a:latin typeface="標楷體" pitchFamily="65" charset="-120"/>
                <a:ea typeface="標楷體" pitchFamily="65" charset="-120"/>
              </a:rPr>
              <a:t>詳盡</a:t>
            </a:r>
            <a:r>
              <a:rPr lang="zh-TW" altLang="zh-TW" b="1" dirty="0">
                <a:solidFill>
                  <a:srgbClr val="FF0000"/>
                </a:solidFill>
                <a:latin typeface="標楷體" pitchFamily="65" charset="-120"/>
                <a:ea typeface="標楷體" pitchFamily="65" charset="-120"/>
              </a:rPr>
              <a:t>調查，發現</a:t>
            </a:r>
            <a:r>
              <a:rPr lang="zh-TW" altLang="zh-TW" b="1" dirty="0" smtClean="0">
                <a:solidFill>
                  <a:srgbClr val="FF0000"/>
                </a:solidFill>
                <a:latin typeface="標楷體" pitchFamily="65" charset="-120"/>
                <a:ea typeface="標楷體" pitchFamily="65" charset="-120"/>
              </a:rPr>
              <a:t>真實</a:t>
            </a:r>
            <a:endParaRPr lang="en-US" altLang="zh-TW" b="1" dirty="0" smtClean="0">
              <a:solidFill>
                <a:srgbClr val="FF0000"/>
              </a:solidFill>
              <a:latin typeface="標楷體" pitchFamily="65" charset="-120"/>
              <a:ea typeface="標楷體" pitchFamily="65" charset="-120"/>
            </a:endParaRPr>
          </a:p>
          <a:p>
            <a:pPr>
              <a:buNone/>
            </a:pPr>
            <a:r>
              <a:rPr lang="en-US" altLang="zh-TW" b="1" dirty="0" smtClean="0">
                <a:solidFill>
                  <a:srgbClr val="002060"/>
                </a:solidFill>
                <a:latin typeface="標楷體" pitchFamily="65" charset="-120"/>
                <a:ea typeface="標楷體" pitchFamily="65" charset="-120"/>
              </a:rPr>
              <a:t>2.</a:t>
            </a:r>
            <a:r>
              <a:rPr lang="zh-TW" altLang="zh-TW" b="1" dirty="0" smtClean="0">
                <a:solidFill>
                  <a:srgbClr val="002060"/>
                </a:solidFill>
                <a:latin typeface="標楷體" pitchFamily="65" charset="-120"/>
                <a:ea typeface="標楷體" pitchFamily="65" charset="-120"/>
              </a:rPr>
              <a:t>監督</a:t>
            </a:r>
            <a:r>
              <a:rPr lang="zh-TW" altLang="zh-TW" b="1" dirty="0">
                <a:solidFill>
                  <a:srgbClr val="002060"/>
                </a:solidFill>
                <a:latin typeface="標楷體" pitchFamily="65" charset="-120"/>
                <a:ea typeface="標楷體" pitchFamily="65" charset="-120"/>
              </a:rPr>
              <a:t>行政，避免恣意</a:t>
            </a:r>
            <a:r>
              <a:rPr lang="zh-TW" altLang="zh-TW" b="1" dirty="0" smtClean="0">
                <a:solidFill>
                  <a:srgbClr val="002060"/>
                </a:solidFill>
                <a:latin typeface="標楷體" pitchFamily="65" charset="-120"/>
                <a:ea typeface="標楷體" pitchFamily="65" charset="-120"/>
              </a:rPr>
              <a:t>專斷</a:t>
            </a:r>
            <a:endParaRPr lang="en-US" altLang="zh-TW" b="1" dirty="0" smtClean="0">
              <a:solidFill>
                <a:srgbClr val="002060"/>
              </a:solidFill>
              <a:latin typeface="標楷體" pitchFamily="65" charset="-120"/>
              <a:ea typeface="標楷體" pitchFamily="65" charset="-120"/>
            </a:endParaRPr>
          </a:p>
          <a:p>
            <a:pPr>
              <a:buNone/>
            </a:pPr>
            <a:r>
              <a:rPr lang="en-US" altLang="zh-TW" b="1" dirty="0" smtClean="0">
                <a:solidFill>
                  <a:srgbClr val="C00000"/>
                </a:solidFill>
                <a:latin typeface="標楷體" pitchFamily="65" charset="-120"/>
                <a:ea typeface="標楷體" pitchFamily="65" charset="-120"/>
              </a:rPr>
              <a:t>3.</a:t>
            </a:r>
            <a:r>
              <a:rPr lang="zh-TW" altLang="zh-TW" b="1" dirty="0" smtClean="0">
                <a:solidFill>
                  <a:srgbClr val="C00000"/>
                </a:solidFill>
                <a:latin typeface="標楷體" pitchFamily="65" charset="-120"/>
                <a:ea typeface="標楷體" pitchFamily="65" charset="-120"/>
              </a:rPr>
              <a:t>平等</a:t>
            </a:r>
            <a:r>
              <a:rPr lang="zh-TW" altLang="zh-TW" b="1" dirty="0">
                <a:solidFill>
                  <a:srgbClr val="C00000"/>
                </a:solidFill>
                <a:latin typeface="標楷體" pitchFamily="65" charset="-120"/>
                <a:ea typeface="標楷體" pitchFamily="65" charset="-120"/>
              </a:rPr>
              <a:t>參與，增進人民</a:t>
            </a:r>
            <a:r>
              <a:rPr lang="zh-TW" altLang="zh-TW" b="1" dirty="0" smtClean="0">
                <a:solidFill>
                  <a:srgbClr val="C00000"/>
                </a:solidFill>
                <a:latin typeface="標楷體" pitchFamily="65" charset="-120"/>
                <a:ea typeface="標楷體" pitchFamily="65" charset="-120"/>
              </a:rPr>
              <a:t>信賴</a:t>
            </a:r>
            <a:endParaRPr lang="en-US" altLang="zh-TW" b="1" dirty="0" smtClean="0">
              <a:solidFill>
                <a:srgbClr val="C00000"/>
              </a:solidFill>
              <a:latin typeface="標楷體" pitchFamily="65" charset="-120"/>
              <a:ea typeface="標楷體" pitchFamily="65" charset="-120"/>
            </a:endParaRPr>
          </a:p>
          <a:p>
            <a:pPr>
              <a:buNone/>
            </a:pPr>
            <a:r>
              <a:rPr lang="en-US" altLang="zh-TW" b="1" dirty="0" smtClean="0">
                <a:solidFill>
                  <a:srgbClr val="0070C0"/>
                </a:solidFill>
                <a:latin typeface="標楷體" pitchFamily="65" charset="-120"/>
                <a:ea typeface="標楷體" pitchFamily="65" charset="-120"/>
              </a:rPr>
              <a:t>4.</a:t>
            </a:r>
            <a:r>
              <a:rPr lang="zh-TW" altLang="zh-TW" b="1" dirty="0" smtClean="0">
                <a:solidFill>
                  <a:srgbClr val="0070C0"/>
                </a:solidFill>
                <a:latin typeface="標楷體" pitchFamily="65" charset="-120"/>
                <a:ea typeface="標楷體" pitchFamily="65" charset="-120"/>
              </a:rPr>
              <a:t>界定</a:t>
            </a:r>
            <a:r>
              <a:rPr lang="zh-TW" altLang="zh-TW" b="1" dirty="0">
                <a:solidFill>
                  <a:srgbClr val="0070C0"/>
                </a:solidFill>
                <a:latin typeface="標楷體" pitchFamily="65" charset="-120"/>
                <a:ea typeface="標楷體" pitchFamily="65" charset="-120"/>
              </a:rPr>
              <a:t>公共利益之內涵</a:t>
            </a:r>
            <a:endParaRPr lang="zh-TW" altLang="zh-TW" dirty="0">
              <a:solidFill>
                <a:srgbClr val="0070C0"/>
              </a:solidFill>
              <a:latin typeface="標楷體" pitchFamily="65" charset="-120"/>
              <a:ea typeface="標楷體" pitchFamily="65" charset="-120"/>
            </a:endParaRPr>
          </a:p>
          <a:p>
            <a:pPr>
              <a:buNone/>
            </a:pPr>
            <a:endParaRPr lang="zh-TW" altLang="zh-TW" dirty="0">
              <a:latin typeface="標楷體" pitchFamily="65" charset="-120"/>
              <a:ea typeface="標楷體" pitchFamily="65" charset="-120"/>
            </a:endParaRPr>
          </a:p>
          <a:p>
            <a:pPr>
              <a:buNone/>
            </a:pPr>
            <a:endParaRPr lang="zh-TW" altLang="zh-TW" dirty="0">
              <a:latin typeface="標楷體" pitchFamily="65" charset="-120"/>
              <a:ea typeface="標楷體" pitchFamily="65" charset="-120"/>
            </a:endParaRPr>
          </a:p>
          <a:p>
            <a:pPr>
              <a:buNone/>
            </a:pPr>
            <a:endParaRPr lang="zh-TW" altLang="zh-TW" dirty="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993775"/>
          </a:xfrm>
        </p:spPr>
        <p:txBody>
          <a:bodyPr>
            <a:normAutofit fontScale="90000"/>
          </a:bodyPr>
          <a:lstStyle/>
          <a:p>
            <a:r>
              <a:rPr lang="en-US" altLang="zh-TW" b="1" dirty="0" smtClean="0">
                <a:latin typeface="+mj-ea"/>
              </a:rPr>
              <a:t/>
            </a:r>
            <a:br>
              <a:rPr lang="en-US" altLang="zh-TW" b="1" dirty="0" smtClean="0">
                <a:latin typeface="+mj-ea"/>
              </a:rPr>
            </a:br>
            <a:r>
              <a:rPr lang="zh-TW" altLang="en-US" b="1" dirty="0" smtClean="0">
                <a:latin typeface="+mj-ea"/>
              </a:rPr>
              <a:t>何謂公共利益？</a:t>
            </a:r>
            <a:r>
              <a:rPr lang="en-US" altLang="zh-TW" b="1" dirty="0" smtClean="0">
                <a:solidFill>
                  <a:srgbClr val="800000"/>
                </a:solidFill>
                <a:latin typeface="+mj-ea"/>
              </a:rPr>
              <a:t/>
            </a:r>
            <a:br>
              <a:rPr lang="en-US" altLang="zh-TW" b="1" dirty="0" smtClean="0">
                <a:solidFill>
                  <a:srgbClr val="800000"/>
                </a:solidFill>
                <a:latin typeface="+mj-ea"/>
              </a:rPr>
            </a:br>
            <a:endParaRPr lang="zh-TW" altLang="en-US" b="1" dirty="0" smtClean="0"/>
          </a:p>
        </p:txBody>
      </p:sp>
      <p:sp>
        <p:nvSpPr>
          <p:cNvPr id="6147" name="Rectangle 3"/>
          <p:cNvSpPr>
            <a:spLocks noGrp="1" noChangeArrowheads="1"/>
          </p:cNvSpPr>
          <p:nvPr>
            <p:ph type="body" idx="1"/>
          </p:nvPr>
        </p:nvSpPr>
        <p:spPr>
          <a:xfrm>
            <a:off x="539750" y="1341438"/>
            <a:ext cx="8229600" cy="4525962"/>
          </a:xfrm>
        </p:spPr>
        <p:txBody>
          <a:bodyPr>
            <a:normAutofit lnSpcReduction="10000"/>
          </a:bodyPr>
          <a:lstStyle/>
          <a:p>
            <a:pPr>
              <a:buFontTx/>
              <a:buNone/>
              <a:defRPr/>
            </a:pPr>
            <a:r>
              <a:rPr lang="en-US" altLang="zh-TW" b="1" dirty="0" smtClean="0">
                <a:solidFill>
                  <a:srgbClr val="002060"/>
                </a:solidFill>
                <a:latin typeface="標楷體" pitchFamily="65" charset="-120"/>
                <a:ea typeface="標楷體" pitchFamily="65" charset="-120"/>
              </a:rPr>
              <a:t>1.</a:t>
            </a:r>
            <a:r>
              <a:rPr lang="zh-TW" altLang="en-US" b="1" dirty="0" smtClean="0">
                <a:solidFill>
                  <a:srgbClr val="002060"/>
                </a:solidFill>
                <a:latin typeface="標楷體" pitchFamily="65" charset="-120"/>
                <a:ea typeface="標楷體" pitchFamily="65" charset="-120"/>
              </a:rPr>
              <a:t>實質論：</a:t>
            </a:r>
            <a:r>
              <a:rPr lang="zh-TW" altLang="en-US" b="1" dirty="0" smtClean="0">
                <a:latin typeface="標楷體" pitchFamily="65" charset="-120"/>
                <a:ea typeface="標楷體" pitchFamily="65" charset="-120"/>
              </a:rPr>
              <a:t>社會上</a:t>
            </a:r>
            <a:r>
              <a:rPr lang="zh-TW" altLang="en-US" b="1" dirty="0" smtClean="0">
                <a:solidFill>
                  <a:srgbClr val="002060"/>
                </a:solidFill>
                <a:latin typeface="標楷體" pitchFamily="65" charset="-120"/>
                <a:ea typeface="標楷體" pitchFamily="65" charset="-120"/>
              </a:rPr>
              <a:t>大多數成員</a:t>
            </a:r>
            <a:r>
              <a:rPr lang="zh-TW" altLang="en-US" b="1" dirty="0" smtClean="0">
                <a:latin typeface="標楷體" pitchFamily="65" charset="-120"/>
                <a:ea typeface="標楷體" pitchFamily="65" charset="-120"/>
              </a:rPr>
              <a:t>事實上的利益</a:t>
            </a:r>
            <a:r>
              <a:rPr lang="zh-TW" altLang="en-US" b="1" dirty="0" smtClean="0"/>
              <a:t>。</a:t>
            </a:r>
            <a:endParaRPr lang="zh-TW" altLang="en-US" b="1" dirty="0" smtClean="0">
              <a:solidFill>
                <a:srgbClr val="800000"/>
              </a:solidFill>
              <a:latin typeface="新細明體" pitchFamily="18" charset="-120"/>
            </a:endParaRPr>
          </a:p>
          <a:p>
            <a:pPr>
              <a:buFontTx/>
              <a:buNone/>
              <a:defRPr/>
            </a:pPr>
            <a:r>
              <a:rPr lang="en-US" altLang="zh-TW" b="1" dirty="0" smtClean="0">
                <a:solidFill>
                  <a:srgbClr val="FF0000"/>
                </a:solidFill>
                <a:latin typeface="標楷體" pitchFamily="65" charset="-120"/>
                <a:ea typeface="標楷體" pitchFamily="65" charset="-120"/>
              </a:rPr>
              <a:t>2.</a:t>
            </a:r>
            <a:r>
              <a:rPr lang="zh-TW" altLang="en-US" b="1" dirty="0" smtClean="0">
                <a:solidFill>
                  <a:srgbClr val="FF0000"/>
                </a:solidFill>
                <a:latin typeface="標楷體" pitchFamily="65" charset="-120"/>
                <a:ea typeface="標楷體" pitchFamily="65" charset="-120"/>
              </a:rPr>
              <a:t>過程論：</a:t>
            </a:r>
            <a:r>
              <a:rPr lang="zh-TW" altLang="en-US" b="1" dirty="0" smtClean="0">
                <a:latin typeface="標楷體" pitchFamily="65" charset="-120"/>
                <a:ea typeface="標楷體" pitchFamily="65" charset="-120"/>
              </a:rPr>
              <a:t>客觀的法規範下，社會上各個成員事實上利益，</a:t>
            </a:r>
            <a:r>
              <a:rPr lang="zh-TW" altLang="en-US" b="1" dirty="0" smtClean="0">
                <a:solidFill>
                  <a:srgbClr val="FF0000"/>
                </a:solidFill>
                <a:latin typeface="標楷體" pitchFamily="65" charset="-120"/>
                <a:ea typeface="標楷體" pitchFamily="65" charset="-120"/>
              </a:rPr>
              <a:t>經由複雜的交互影響過程</a:t>
            </a:r>
            <a:r>
              <a:rPr lang="zh-TW" altLang="en-US" b="1" dirty="0" smtClean="0">
                <a:solidFill>
                  <a:srgbClr val="FF0000"/>
                </a:solidFill>
              </a:rPr>
              <a:t>，</a:t>
            </a:r>
            <a:r>
              <a:rPr lang="zh-TW" altLang="en-US" b="1" dirty="0" smtClean="0">
                <a:solidFill>
                  <a:srgbClr val="FF0000"/>
                </a:solidFill>
                <a:ea typeface="標楷體" pitchFamily="65" charset="-120"/>
              </a:rPr>
              <a:t>所形成</a:t>
            </a:r>
            <a:r>
              <a:rPr lang="zh-TW" altLang="en-US" b="1" dirty="0" smtClean="0">
                <a:solidFill>
                  <a:srgbClr val="FF0000"/>
                </a:solidFill>
                <a:latin typeface="標楷體" pitchFamily="65" charset="-120"/>
                <a:ea typeface="標楷體" pitchFamily="65" charset="-120"/>
              </a:rPr>
              <a:t>理想的整合狀態。</a:t>
            </a:r>
            <a:r>
              <a:rPr lang="zh-TW" altLang="en-US" b="1" dirty="0" smtClean="0">
                <a:latin typeface="標楷體" pitchFamily="65" charset="-120"/>
                <a:ea typeface="標楷體" pitchFamily="65" charset="-120"/>
              </a:rPr>
              <a:t>（最高行政法院判決）</a:t>
            </a:r>
            <a:endParaRPr lang="en-US" altLang="zh-TW" b="1" dirty="0" smtClean="0">
              <a:latin typeface="標楷體" pitchFamily="65" charset="-120"/>
              <a:ea typeface="標楷體" pitchFamily="65" charset="-120"/>
            </a:endParaRPr>
          </a:p>
          <a:p>
            <a:pPr>
              <a:buNone/>
              <a:defRPr/>
            </a:pPr>
            <a:r>
              <a:rPr lang="zh-TW" altLang="zh-TW" b="1" dirty="0" smtClean="0">
                <a:latin typeface="+mj-ea"/>
              </a:rPr>
              <a:t>實質論</a:t>
            </a:r>
            <a:r>
              <a:rPr lang="zh-TW" altLang="en-US" b="1" dirty="0" smtClean="0">
                <a:latin typeface="+mj-ea"/>
              </a:rPr>
              <a:t>之缺點：</a:t>
            </a:r>
            <a:r>
              <a:rPr lang="zh-TW" altLang="zh-TW" b="1" dirty="0" smtClean="0">
                <a:latin typeface="標楷體" pitchFamily="65" charset="-120"/>
                <a:ea typeface="標楷體" pitchFamily="65" charset="-120"/>
              </a:rPr>
              <a:t>因公共利益之內涵，具有</a:t>
            </a:r>
            <a:r>
              <a:rPr lang="zh-TW" altLang="zh-TW" b="1" dirty="0" smtClean="0">
                <a:solidFill>
                  <a:srgbClr val="C00000"/>
                </a:solidFill>
                <a:latin typeface="標楷體" pitchFamily="65" charset="-120"/>
                <a:ea typeface="標楷體" pitchFamily="65" charset="-120"/>
              </a:rPr>
              <a:t>多義性</a:t>
            </a:r>
            <a:r>
              <a:rPr lang="zh-TW" altLang="zh-TW" b="1" dirty="0" smtClean="0">
                <a:latin typeface="標楷體" pitchFamily="65" charset="-120"/>
                <a:ea typeface="標楷體" pitchFamily="65" charset="-120"/>
              </a:rPr>
              <a:t>及</a:t>
            </a:r>
            <a:r>
              <a:rPr lang="zh-TW" altLang="zh-TW" b="1" dirty="0" smtClean="0">
                <a:solidFill>
                  <a:srgbClr val="FF0000"/>
                </a:solidFill>
                <a:latin typeface="標楷體" pitchFamily="65" charset="-120"/>
                <a:ea typeface="標楷體" pitchFamily="65" charset="-120"/>
              </a:rPr>
              <a:t>變動性</a:t>
            </a:r>
            <a:r>
              <a:rPr lang="zh-TW" altLang="zh-TW" b="1" dirty="0" smtClean="0">
                <a:latin typeface="標楷體" pitchFamily="65" charset="-120"/>
                <a:ea typeface="標楷體" pitchFamily="65" charset="-120"/>
              </a:rPr>
              <a:t>，如採實質論，會發生本位主義及公說公有理，婆說婆有理，最後可能須</a:t>
            </a:r>
            <a:r>
              <a:rPr lang="zh-TW" altLang="zh-TW" b="1" dirty="0" smtClean="0">
                <a:solidFill>
                  <a:srgbClr val="C00000"/>
                </a:solidFill>
                <a:latin typeface="標楷體" pitchFamily="65" charset="-120"/>
                <a:ea typeface="標楷體" pitchFamily="65" charset="-120"/>
              </a:rPr>
              <a:t>訴諸多數決</a:t>
            </a:r>
            <a:r>
              <a:rPr lang="zh-TW" altLang="zh-TW" b="1" dirty="0" smtClean="0">
                <a:latin typeface="標楷體" pitchFamily="65" charset="-120"/>
                <a:ea typeface="標楷體" pitchFamily="65" charset="-120"/>
              </a:rPr>
              <a:t>才能解決的窘境。</a:t>
            </a:r>
          </a:p>
          <a:p>
            <a:pPr>
              <a:buFontTx/>
              <a:buNone/>
              <a:defRPr/>
            </a:pPr>
            <a:endParaRPr lang="zh-TW" altLang="en-US" b="1" dirty="0" smtClean="0">
              <a:latin typeface="標楷體" pitchFamily="65" charset="-120"/>
              <a:ea typeface="標楷體" pitchFamily="65" charset="-120"/>
            </a:endParaRPr>
          </a:p>
          <a:p>
            <a:pPr>
              <a:buFontTx/>
              <a:buNone/>
              <a:defRPr/>
            </a:pPr>
            <a:endParaRPr lang="zh-TW" altLang="en-US" b="1"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zh-TW" altLang="en-US" sz="4000" b="1" dirty="0" smtClean="0"/>
              <a:t>公共利益的界定</a:t>
            </a:r>
          </a:p>
        </p:txBody>
      </p:sp>
      <p:sp>
        <p:nvSpPr>
          <p:cNvPr id="7171" name="Rectangle 3"/>
          <p:cNvSpPr>
            <a:spLocks noGrp="1" noChangeArrowheads="1"/>
          </p:cNvSpPr>
          <p:nvPr>
            <p:ph type="body" idx="1"/>
          </p:nvPr>
        </p:nvSpPr>
        <p:spPr/>
        <p:txBody>
          <a:bodyPr>
            <a:normAutofit/>
          </a:bodyPr>
          <a:lstStyle/>
          <a:p>
            <a:r>
              <a:rPr lang="zh-TW" altLang="en-US" b="1" dirty="0" smtClean="0">
                <a:latin typeface="標楷體" pitchFamily="65" charset="-120"/>
                <a:ea typeface="標楷體" pitchFamily="65" charset="-120"/>
              </a:rPr>
              <a:t>界定公共利益的具體內涵，最佳方法為</a:t>
            </a:r>
            <a:r>
              <a:rPr lang="zh-TW" altLang="en-US" b="1" dirty="0" smtClean="0">
                <a:solidFill>
                  <a:srgbClr val="FF3300"/>
                </a:solidFill>
                <a:latin typeface="標楷體" pitchFamily="65" charset="-120"/>
                <a:ea typeface="標楷體" pitchFamily="65" charset="-120"/>
              </a:rPr>
              <a:t>過程途徑</a:t>
            </a:r>
            <a:r>
              <a:rPr lang="zh-TW" altLang="en-US" b="1" dirty="0" smtClean="0">
                <a:latin typeface="標楷體" pitchFamily="65" charset="-120"/>
                <a:ea typeface="標楷體" pitchFamily="65" charset="-120"/>
              </a:rPr>
              <a:t>，即透過正當程序進行：</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代表相對之利害關係的兩造當事人以</a:t>
            </a:r>
            <a:r>
              <a:rPr lang="zh-TW" altLang="zh-TW" b="1" dirty="0" smtClean="0">
                <a:solidFill>
                  <a:srgbClr val="FF0000"/>
                </a:solidFill>
                <a:latin typeface="標楷體" pitchFamily="65" charset="-120"/>
                <a:ea typeface="標楷體" pitchFamily="65" charset="-120"/>
              </a:rPr>
              <a:t>平等參與</a:t>
            </a:r>
            <a:r>
              <a:rPr lang="zh-TW" altLang="zh-TW" b="1" dirty="0" smtClean="0">
                <a:latin typeface="標楷體" pitchFamily="65" charset="-120"/>
                <a:ea typeface="標楷體" pitchFamily="65" charset="-120"/>
              </a:rPr>
              <a:t>和</a:t>
            </a:r>
            <a:r>
              <a:rPr lang="zh-TW" altLang="en-US" b="1" dirty="0" smtClean="0">
                <a:latin typeface="標楷體" pitchFamily="65" charset="-120"/>
                <a:ea typeface="標楷體" pitchFamily="65" charset="-120"/>
              </a:rPr>
              <a:t>光明正大</a:t>
            </a:r>
            <a:r>
              <a:rPr lang="zh-TW" altLang="zh-TW" b="1" dirty="0" smtClean="0">
                <a:latin typeface="標楷體" pitchFamily="65" charset="-120"/>
                <a:ea typeface="標楷體" pitchFamily="65" charset="-120"/>
              </a:rPr>
              <a:t>為基本精神，進行公共對話。</a:t>
            </a:r>
          </a:p>
          <a:p>
            <a:pPr>
              <a:buNone/>
            </a:pPr>
            <a:r>
              <a:rPr lang="en-US" altLang="zh-TW" b="1" dirty="0" smtClean="0">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經過</a:t>
            </a:r>
            <a:r>
              <a:rPr lang="zh-TW" altLang="zh-TW" b="1" dirty="0" smtClean="0">
                <a:solidFill>
                  <a:srgbClr val="002060"/>
                </a:solidFill>
                <a:latin typeface="標楷體" pitchFamily="65" charset="-120"/>
                <a:ea typeface="標楷體" pitchFamily="65" charset="-120"/>
              </a:rPr>
              <a:t>論爭過程</a:t>
            </a:r>
            <a:r>
              <a:rPr lang="zh-TW" altLang="zh-TW" b="1" dirty="0" smtClean="0">
                <a:solidFill>
                  <a:srgbClr val="C00000"/>
                </a:solidFill>
                <a:latin typeface="標楷體" pitchFamily="65" charset="-120"/>
                <a:ea typeface="標楷體" pitchFamily="65" charset="-120"/>
              </a:rPr>
              <a:t>，不斷地予以質疑、時時補充和修正之。</a:t>
            </a:r>
          </a:p>
          <a:p>
            <a:pPr>
              <a:buFontTx/>
              <a:buNone/>
            </a:pPr>
            <a:endParaRPr lang="zh-TW" altLang="en-US" b="1" dirty="0" smtClean="0">
              <a:latin typeface="標楷體" pitchFamily="65" charset="-120"/>
              <a:ea typeface="標楷體" pitchFamily="65" charset="-12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公共利益的界定</a:t>
            </a:r>
            <a:endParaRPr lang="zh-TW" altLang="en-US" sz="4000" dirty="0"/>
          </a:p>
        </p:txBody>
      </p:sp>
      <p:sp>
        <p:nvSpPr>
          <p:cNvPr id="3" name="內容版面配置區 2"/>
          <p:cNvSpPr>
            <a:spLocks noGrp="1"/>
          </p:cNvSpPr>
          <p:nvPr>
            <p:ph idx="1"/>
          </p:nvPr>
        </p:nvSpPr>
        <p:spPr/>
        <p:txBody>
          <a:bodyPr>
            <a:normAutofit lnSpcReduction="10000"/>
          </a:bodyPr>
          <a:lstStyle/>
          <a:p>
            <a:r>
              <a:rPr lang="zh-TW" altLang="zh-TW" b="1" dirty="0" smtClean="0">
                <a:latin typeface="標楷體" pitchFamily="65" charset="-120"/>
                <a:ea typeface="標楷體" pitchFamily="65" charset="-120"/>
              </a:rPr>
              <a:t>即公共利益的界定，應經由嚴謹的行政程序，在資訊公開及賦予民眾</a:t>
            </a:r>
            <a:r>
              <a:rPr lang="zh-TW" altLang="zh-TW" b="1" dirty="0" smtClean="0">
                <a:solidFill>
                  <a:srgbClr val="0070C0"/>
                </a:solidFill>
                <a:latin typeface="標楷體" pitchFamily="65" charset="-120"/>
                <a:ea typeface="標楷體" pitchFamily="65" charset="-120"/>
              </a:rPr>
              <a:t>公平公開參與、溝通或協商下，</a:t>
            </a:r>
            <a:r>
              <a:rPr lang="zh-TW" altLang="zh-TW" b="1" dirty="0" smtClean="0">
                <a:solidFill>
                  <a:srgbClr val="FF0000"/>
                </a:solidFill>
                <a:latin typeface="標楷體" pitchFamily="65" charset="-120"/>
                <a:ea typeface="標楷體" pitchFamily="65" charset="-120"/>
              </a:rPr>
              <a:t>最後所獲得的共識</a:t>
            </a:r>
            <a:r>
              <a:rPr lang="zh-TW" altLang="zh-TW" b="1" dirty="0" smtClean="0">
                <a:latin typeface="標楷體" pitchFamily="65" charset="-120"/>
                <a:ea typeface="標楷體" pitchFamily="65" charset="-120"/>
              </a:rPr>
              <a:t>之謂。</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聽證具有</a:t>
            </a:r>
            <a:r>
              <a:rPr lang="zh-TW" altLang="zh-TW" b="1" dirty="0" smtClean="0">
                <a:solidFill>
                  <a:srgbClr val="FF0000"/>
                </a:solidFill>
                <a:latin typeface="標楷體" pitchFamily="65" charset="-120"/>
                <a:ea typeface="標楷體" pitchFamily="65" charset="-120"/>
              </a:rPr>
              <a:t>中立性工具</a:t>
            </a:r>
            <a:r>
              <a:rPr lang="zh-TW" altLang="zh-TW" b="1" dirty="0" smtClean="0">
                <a:latin typeface="標楷體" pitchFamily="65" charset="-120"/>
                <a:ea typeface="標楷體" pitchFamily="65" charset="-120"/>
              </a:rPr>
              <a:t>，及</a:t>
            </a:r>
            <a:r>
              <a:rPr lang="zh-TW" altLang="zh-TW" b="1" dirty="0" smtClean="0">
                <a:solidFill>
                  <a:srgbClr val="FF0000"/>
                </a:solidFill>
                <a:latin typeface="標楷體" pitchFamily="65" charset="-120"/>
                <a:ea typeface="標楷體" pitchFamily="65" charset="-120"/>
              </a:rPr>
              <a:t>為實體結果之正當化提供依據之價值</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故行政聽證是界定公共利益內涵之手段，也是正當行政程序的核心。</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質言之，透過正當行政程序所決定的少數人利益，亦為公共利益。</a:t>
            </a:r>
          </a:p>
          <a:p>
            <a:endParaRPr lang="zh-TW" altLang="en-US" b="1" dirty="0">
              <a:latin typeface="標楷體" pitchFamily="65" charset="-120"/>
              <a:ea typeface="標楷體" pitchFamily="65" charset="-12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辦理</a:t>
            </a:r>
            <a:r>
              <a:rPr lang="zh-TW" altLang="zh-TW" b="1" dirty="0"/>
              <a:t>聽證之法源依據</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normAutofit fontScale="85000" lnSpcReduction="10000"/>
          </a:bodyPr>
          <a:lstStyle/>
          <a:p>
            <a:pPr>
              <a:buNone/>
            </a:pPr>
            <a:r>
              <a:rPr lang="zh-TW" altLang="zh-TW" sz="3800" dirty="0">
                <a:solidFill>
                  <a:srgbClr val="FF0000"/>
                </a:solidFill>
              </a:rPr>
              <a:t> </a:t>
            </a:r>
            <a:r>
              <a:rPr lang="en-US" altLang="zh-TW" sz="3800" b="1" dirty="0" smtClean="0">
                <a:solidFill>
                  <a:srgbClr val="FF0000"/>
                </a:solidFill>
                <a:latin typeface="標楷體" pitchFamily="65" charset="-120"/>
                <a:ea typeface="標楷體" pitchFamily="65" charset="-120"/>
              </a:rPr>
              <a:t>1</a:t>
            </a:r>
            <a:r>
              <a:rPr lang="en-US" altLang="zh-TW" sz="3800" b="1" dirty="0">
                <a:solidFill>
                  <a:srgbClr val="FF0000"/>
                </a:solidFill>
                <a:latin typeface="標楷體" pitchFamily="65" charset="-120"/>
                <a:ea typeface="標楷體" pitchFamily="65" charset="-120"/>
              </a:rPr>
              <a:t>.</a:t>
            </a:r>
            <a:r>
              <a:rPr lang="zh-TW" altLang="zh-TW" sz="3800" b="1" dirty="0" smtClean="0">
                <a:solidFill>
                  <a:srgbClr val="FF0000"/>
                </a:solidFill>
                <a:latin typeface="標楷體" pitchFamily="65" charset="-120"/>
                <a:ea typeface="標楷體" pitchFamily="65" charset="-120"/>
              </a:rPr>
              <a:t>法規</a:t>
            </a:r>
            <a:r>
              <a:rPr lang="zh-TW" altLang="zh-TW" sz="3800" b="1" dirty="0">
                <a:solidFill>
                  <a:srgbClr val="FF0000"/>
                </a:solidFill>
                <a:latin typeface="標楷體" pitchFamily="65" charset="-120"/>
                <a:ea typeface="標楷體" pitchFamily="65" charset="-120"/>
              </a:rPr>
              <a:t>明定應依聽證紀錄作成處分</a:t>
            </a:r>
            <a:r>
              <a:rPr lang="zh-TW" altLang="zh-TW" sz="3800" b="1" dirty="0" smtClean="0">
                <a:solidFill>
                  <a:srgbClr val="FF0000"/>
                </a:solidFill>
                <a:latin typeface="標楷體" pitchFamily="65" charset="-120"/>
                <a:ea typeface="標楷體" pitchFamily="65" charset="-120"/>
              </a:rPr>
              <a:t>者</a:t>
            </a:r>
            <a:endParaRPr lang="en-US" altLang="zh-TW" sz="3800" b="1" dirty="0" smtClean="0">
              <a:solidFill>
                <a:srgbClr val="FF0000"/>
              </a:solidFill>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本</a:t>
            </a:r>
            <a:r>
              <a:rPr lang="zh-TW" altLang="zh-TW" b="1" dirty="0">
                <a:latin typeface="標楷體" pitchFamily="65" charset="-120"/>
                <a:ea typeface="標楷體" pitchFamily="65" charset="-120"/>
              </a:rPr>
              <a:t>法第</a:t>
            </a:r>
            <a:r>
              <a:rPr lang="en-US" altLang="zh-TW" b="1" dirty="0">
                <a:latin typeface="標楷體" pitchFamily="65" charset="-120"/>
                <a:ea typeface="標楷體" pitchFamily="65" charset="-120"/>
              </a:rPr>
              <a:t>108</a:t>
            </a:r>
            <a:r>
              <a:rPr lang="zh-TW" altLang="zh-TW" b="1" dirty="0">
                <a:latin typeface="標楷體" pitchFamily="65" charset="-120"/>
                <a:ea typeface="標楷體" pitchFamily="65" charset="-120"/>
              </a:rPr>
              <a:t>條規定：「行政機關作成經聽證之行政處分時，除依第</a:t>
            </a:r>
            <a:r>
              <a:rPr lang="en-US" altLang="zh-TW" b="1" dirty="0">
                <a:latin typeface="標楷體" pitchFamily="65" charset="-120"/>
                <a:ea typeface="標楷體" pitchFamily="65" charset="-120"/>
              </a:rPr>
              <a:t>43</a:t>
            </a:r>
            <a:r>
              <a:rPr lang="zh-TW" altLang="zh-TW" b="1" dirty="0">
                <a:latin typeface="標楷體" pitchFamily="65" charset="-120"/>
                <a:ea typeface="標楷體" pitchFamily="65" charset="-120"/>
              </a:rPr>
              <a:t>條之規定外，並應斟酌全部聽證之結果。但法規明定應依聽證紀錄作成處分者，從其規定」</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en-US" b="1" dirty="0">
                <a:latin typeface="標楷體" pitchFamily="65" charset="-120"/>
                <a:ea typeface="標楷體" pitchFamily="65" charset="-120"/>
              </a:rPr>
              <a:t> </a:t>
            </a: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本</a:t>
            </a:r>
            <a:r>
              <a:rPr lang="zh-TW" altLang="zh-TW" b="1" dirty="0">
                <a:latin typeface="標楷體" pitchFamily="65" charset="-120"/>
                <a:ea typeface="標楷體" pitchFamily="65" charset="-120"/>
              </a:rPr>
              <a:t>條但書規定，若是法規明訂應依聽證紀錄而做成決定者，此時效力甚強，因為聽證紀錄具有拘束行政機關決定之效力，尤其法律如果是明文規定應依聽證紀錄做出決定，結果行政機關，卻不依照聽證紀錄的結果可能造成無效，因為這個處分對於證據之採用有重大明顯的</a:t>
            </a:r>
            <a:r>
              <a:rPr lang="zh-TW" altLang="zh-TW" b="1" dirty="0" smtClean="0">
                <a:latin typeface="標楷體" pitchFamily="65" charset="-120"/>
                <a:ea typeface="標楷體" pitchFamily="65" charset="-120"/>
              </a:rPr>
              <a:t>瑕疵</a:t>
            </a:r>
            <a:r>
              <a:rPr lang="zh-TW" altLang="en-US" b="1" dirty="0" smtClean="0">
                <a:latin typeface="標楷體" pitchFamily="65" charset="-120"/>
                <a:ea typeface="標楷體" pitchFamily="65" charset="-120"/>
              </a:rPr>
              <a:t>。</a:t>
            </a: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辦理聽證之法源依據</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a:bodyPr>
          <a:lstStyle/>
          <a:p>
            <a:pPr>
              <a:buNone/>
            </a:pPr>
            <a:r>
              <a:rPr lang="zh-TW" altLang="zh-TW" dirty="0">
                <a:solidFill>
                  <a:srgbClr val="FF0000"/>
                </a:solidFill>
              </a:rPr>
              <a:t> </a:t>
            </a:r>
            <a:r>
              <a:rPr lang="en-US" altLang="zh-TW" b="1" dirty="0" smtClean="0">
                <a:solidFill>
                  <a:srgbClr val="FF0000"/>
                </a:solidFill>
                <a:latin typeface="標楷體" pitchFamily="65" charset="-120"/>
                <a:ea typeface="標楷體" pitchFamily="65" charset="-120"/>
              </a:rPr>
              <a:t>2</a:t>
            </a:r>
            <a:r>
              <a:rPr lang="en-US" altLang="zh-TW" b="1" dirty="0">
                <a:solidFill>
                  <a:srgbClr val="FF0000"/>
                </a:solidFill>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法規</a:t>
            </a:r>
            <a:r>
              <a:rPr lang="zh-TW" altLang="zh-TW" b="1" dirty="0">
                <a:solidFill>
                  <a:srgbClr val="FF0000"/>
                </a:solidFill>
                <a:latin typeface="標楷體" pitchFamily="65" charset="-120"/>
                <a:ea typeface="標楷體" pitchFamily="65" charset="-120"/>
              </a:rPr>
              <a:t>明文規定應舉行聽證</a:t>
            </a:r>
            <a:r>
              <a:rPr lang="zh-TW" altLang="zh-TW" b="1" dirty="0" smtClean="0">
                <a:solidFill>
                  <a:srgbClr val="FF0000"/>
                </a:solidFill>
                <a:latin typeface="標楷體" pitchFamily="65" charset="-120"/>
                <a:ea typeface="標楷體" pitchFamily="65" charset="-120"/>
              </a:rPr>
              <a:t>者</a:t>
            </a:r>
            <a:r>
              <a:rPr lang="en-US" altLang="zh-TW" b="1" dirty="0" smtClean="0">
                <a:solidFill>
                  <a:srgbClr val="FF0000"/>
                </a:solidFill>
                <a:latin typeface="標楷體" pitchFamily="65" charset="-120"/>
                <a:ea typeface="標楷體" pitchFamily="65" charset="-120"/>
              </a:rPr>
              <a:t>   </a:t>
            </a:r>
          </a:p>
          <a:p>
            <a:pPr>
              <a:buNone/>
            </a:pPr>
            <a:r>
              <a:rPr lang="zh-TW" altLang="zh-TW" b="1" dirty="0" smtClean="0">
                <a:latin typeface="標楷體" pitchFamily="65" charset="-120"/>
                <a:ea typeface="標楷體" pitchFamily="65" charset="-120"/>
              </a:rPr>
              <a:t>如</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solidFill>
                  <a:srgbClr val="002060"/>
                </a:solidFill>
                <a:latin typeface="標楷體" pitchFamily="65" charset="-120"/>
                <a:ea typeface="標楷體" pitchFamily="65" charset="-120"/>
              </a:rPr>
              <a:t>  </a:t>
            </a:r>
            <a:r>
              <a:rPr lang="zh-TW" altLang="zh-TW" b="1" dirty="0" smtClean="0">
                <a:solidFill>
                  <a:srgbClr val="002060"/>
                </a:solidFill>
                <a:latin typeface="標楷體" pitchFamily="65" charset="-120"/>
                <a:ea typeface="標楷體" pitchFamily="65" charset="-120"/>
              </a:rPr>
              <a:t>土地</a:t>
            </a:r>
            <a:r>
              <a:rPr lang="zh-TW" altLang="zh-TW" b="1" dirty="0">
                <a:solidFill>
                  <a:srgbClr val="002060"/>
                </a:solidFill>
                <a:latin typeface="標楷體" pitchFamily="65" charset="-120"/>
                <a:ea typeface="標楷體" pitchFamily="65" charset="-120"/>
              </a:rPr>
              <a:t>徵收條例</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solidFill>
                  <a:srgbClr val="7030A0"/>
                </a:solidFill>
                <a:latin typeface="標楷體" pitchFamily="65" charset="-120"/>
                <a:ea typeface="標楷體" pitchFamily="65" charset="-120"/>
              </a:rPr>
              <a:t>  </a:t>
            </a:r>
            <a:r>
              <a:rPr lang="zh-TW" altLang="zh-TW" b="1" dirty="0" smtClean="0">
                <a:solidFill>
                  <a:srgbClr val="7030A0"/>
                </a:solidFill>
                <a:latin typeface="標楷體" pitchFamily="65" charset="-120"/>
                <a:ea typeface="標楷體" pitchFamily="65" charset="-120"/>
              </a:rPr>
              <a:t>國家</a:t>
            </a:r>
            <a:r>
              <a:rPr lang="zh-TW" altLang="zh-TW" b="1" dirty="0">
                <a:solidFill>
                  <a:srgbClr val="7030A0"/>
                </a:solidFill>
                <a:latin typeface="標楷體" pitchFamily="65" charset="-120"/>
                <a:ea typeface="標楷體" pitchFamily="65" charset="-120"/>
              </a:rPr>
              <a:t>通訊傳播委員會組織法第</a:t>
            </a:r>
            <a:r>
              <a:rPr lang="en-US" altLang="zh-TW" b="1" dirty="0">
                <a:solidFill>
                  <a:srgbClr val="7030A0"/>
                </a:solidFill>
                <a:latin typeface="標楷體" pitchFamily="65" charset="-120"/>
                <a:ea typeface="標楷體" pitchFamily="65" charset="-120"/>
              </a:rPr>
              <a:t>9</a:t>
            </a:r>
            <a:r>
              <a:rPr lang="zh-TW" altLang="zh-TW" b="1" dirty="0">
                <a:solidFill>
                  <a:srgbClr val="7030A0"/>
                </a:solidFill>
                <a:latin typeface="標楷體" pitchFamily="65" charset="-120"/>
                <a:ea typeface="標楷體" pitchFamily="65" charset="-120"/>
              </a:rPr>
              <a:t>條</a:t>
            </a:r>
            <a:r>
              <a:rPr lang="en-US" altLang="zh-TW" b="1" dirty="0">
                <a:solidFill>
                  <a:srgbClr val="7030A0"/>
                </a:solidFill>
                <a:latin typeface="標楷體" pitchFamily="65" charset="-120"/>
                <a:ea typeface="標楷體" pitchFamily="65" charset="-120"/>
              </a:rPr>
              <a:t>7</a:t>
            </a:r>
            <a:r>
              <a:rPr lang="zh-TW" altLang="zh-TW" b="1" dirty="0">
                <a:solidFill>
                  <a:srgbClr val="7030A0"/>
                </a:solidFill>
                <a:latin typeface="標楷體" pitchFamily="65" charset="-120"/>
                <a:ea typeface="標楷體" pitchFamily="65" charset="-120"/>
              </a:rPr>
              <a:t>項</a:t>
            </a:r>
            <a:r>
              <a:rPr lang="zh-TW" altLang="zh-TW" b="1" dirty="0" smtClean="0">
                <a:latin typeface="標楷體" pitchFamily="65" charset="-120"/>
                <a:ea typeface="標楷體" pitchFamily="65" charset="-120"/>
              </a:rPr>
              <a:t>，</a:t>
            </a:r>
            <a:r>
              <a:rPr lang="en-US" altLang="zh-TW" b="1" dirty="0" smtClean="0">
                <a:latin typeface="標楷體" pitchFamily="65" charset="-120"/>
                <a:ea typeface="標楷體" pitchFamily="65" charset="-120"/>
              </a:rPr>
              <a:t>         </a:t>
            </a:r>
            <a:r>
              <a:rPr lang="zh-TW" altLang="zh-TW" b="1" dirty="0" smtClean="0">
                <a:solidFill>
                  <a:srgbClr val="0070C0"/>
                </a:solidFill>
                <a:latin typeface="標楷體" pitchFamily="65" charset="-120"/>
                <a:ea typeface="標楷體" pitchFamily="65" charset="-120"/>
              </a:rPr>
              <a:t>公民</a:t>
            </a:r>
            <a:r>
              <a:rPr lang="zh-TW" altLang="zh-TW" b="1" dirty="0">
                <a:solidFill>
                  <a:srgbClr val="0070C0"/>
                </a:solidFill>
                <a:latin typeface="標楷體" pitchFamily="65" charset="-120"/>
                <a:ea typeface="標楷體" pitchFamily="65" charset="-120"/>
              </a:rPr>
              <a:t>投票法第</a:t>
            </a:r>
            <a:r>
              <a:rPr lang="en-US" altLang="zh-TW" b="1" dirty="0">
                <a:solidFill>
                  <a:srgbClr val="0070C0"/>
                </a:solidFill>
                <a:latin typeface="標楷體" pitchFamily="65" charset="-120"/>
                <a:ea typeface="標楷體" pitchFamily="65" charset="-120"/>
              </a:rPr>
              <a:t>10</a:t>
            </a:r>
            <a:r>
              <a:rPr lang="zh-TW" altLang="zh-TW" b="1" dirty="0">
                <a:solidFill>
                  <a:srgbClr val="0070C0"/>
                </a:solidFill>
                <a:latin typeface="標楷體" pitchFamily="65" charset="-120"/>
                <a:ea typeface="標楷體" pitchFamily="65" charset="-120"/>
              </a:rPr>
              <a:t>條之規定。</a:t>
            </a:r>
          </a:p>
          <a:p>
            <a:endParaRPr lang="zh-TW" altLang="en-US" b="1" dirty="0">
              <a:latin typeface="標楷體" pitchFamily="65" charset="-120"/>
              <a:ea typeface="標楷體" pitchFamily="65" charset="-12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辦理聽證之法源依據</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a:xfrm>
            <a:off x="467544" y="1556792"/>
            <a:ext cx="8229600" cy="4525963"/>
          </a:xfrm>
        </p:spPr>
        <p:txBody>
          <a:bodyPr>
            <a:normAutofit fontScale="92500" lnSpcReduction="20000"/>
          </a:bodyPr>
          <a:lstStyle/>
          <a:p>
            <a:pPr>
              <a:buNone/>
            </a:pPr>
            <a:r>
              <a:rPr lang="zh-TW" altLang="zh-TW" dirty="0"/>
              <a:t> </a:t>
            </a:r>
            <a:r>
              <a:rPr lang="en-US" altLang="zh-TW" b="1" dirty="0" smtClean="0">
                <a:solidFill>
                  <a:srgbClr val="FF0000"/>
                </a:solidFill>
                <a:latin typeface="標楷體" pitchFamily="65" charset="-120"/>
                <a:ea typeface="標楷體" pitchFamily="65" charset="-120"/>
              </a:rPr>
              <a:t>3</a:t>
            </a:r>
            <a:r>
              <a:rPr lang="en-US" altLang="zh-TW" b="1" dirty="0">
                <a:solidFill>
                  <a:srgbClr val="FF0000"/>
                </a:solidFill>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依</a:t>
            </a:r>
            <a:r>
              <a:rPr lang="zh-TW" altLang="zh-TW" b="1" dirty="0">
                <a:solidFill>
                  <a:srgbClr val="FF0000"/>
                </a:solidFill>
                <a:latin typeface="標楷體" pitchFamily="65" charset="-120"/>
                <a:ea typeface="標楷體" pitchFamily="65" charset="-120"/>
              </a:rPr>
              <a:t>受處罰者之申請，經行政機關同意舉行聽證者</a:t>
            </a:r>
          </a:p>
          <a:p>
            <a:pPr>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如</a:t>
            </a:r>
            <a:r>
              <a:rPr lang="zh-TW" altLang="zh-TW" b="1" dirty="0">
                <a:latin typeface="標楷體" pitchFamily="65" charset="-120"/>
                <a:ea typeface="標楷體" pitchFamily="65" charset="-120"/>
              </a:rPr>
              <a:t>行政罰法第</a:t>
            </a:r>
            <a:r>
              <a:rPr lang="en-US" altLang="zh-TW" b="1" dirty="0">
                <a:latin typeface="標楷體" pitchFamily="65" charset="-120"/>
                <a:ea typeface="標楷體" pitchFamily="65" charset="-120"/>
              </a:rPr>
              <a:t>43</a:t>
            </a:r>
            <a:r>
              <a:rPr lang="zh-TW" altLang="zh-TW" b="1" dirty="0">
                <a:latin typeface="標楷體" pitchFamily="65" charset="-120"/>
                <a:ea typeface="標楷體" pitchFamily="65" charset="-120"/>
              </a:rPr>
              <a:t>條規定：「行政機關為第二條第一款及第二款之裁處前，應依受處罰者之申請，舉行聽證。但有下列情形之一者，不在此限：一、有前條但書各款情形之一。二、影響自由或權利之內容及程度顯屬輕微。三、經依行政程序法第一百零四條規定，通知受處罰者陳述意見，而未於期限內</a:t>
            </a:r>
            <a:r>
              <a:rPr lang="en-US" altLang="zh-TW" b="1" dirty="0">
                <a:latin typeface="標楷體" pitchFamily="65" charset="-120"/>
                <a:ea typeface="標楷體" pitchFamily="65" charset="-120"/>
              </a:rPr>
              <a:t>   </a:t>
            </a:r>
            <a:r>
              <a:rPr lang="zh-TW" altLang="zh-TW" b="1" dirty="0">
                <a:latin typeface="標楷體" pitchFamily="65" charset="-120"/>
                <a:ea typeface="標楷體" pitchFamily="65" charset="-120"/>
              </a:rPr>
              <a:t>陳述意見。」</a:t>
            </a:r>
          </a:p>
          <a:p>
            <a:r>
              <a:rPr lang="zh-TW" altLang="zh-TW" b="1" dirty="0">
                <a:latin typeface="標楷體" pitchFamily="65" charset="-120"/>
                <a:ea typeface="標楷體" pitchFamily="65" charset="-120"/>
              </a:rPr>
              <a:t>第一款為限制或禁止行為之處分；第二款為剝奪或消滅資格或權利之處分。</a:t>
            </a:r>
          </a:p>
          <a:p>
            <a:endParaRPr lang="zh-TW" altLang="en-US" b="1" dirty="0">
              <a:latin typeface="標楷體" pitchFamily="65" charset="-120"/>
              <a:ea typeface="標楷體" pitchFamily="65" charset="-12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74638"/>
            <a:ext cx="8291264" cy="1143000"/>
          </a:xfrm>
        </p:spPr>
        <p:txBody>
          <a:bodyPr>
            <a:normAutofit/>
          </a:bodyPr>
          <a:lstStyle/>
          <a:p>
            <a:r>
              <a:rPr lang="zh-TW" altLang="en-US" sz="3200" b="1" dirty="0" smtClean="0"/>
              <a:t>釋字第</a:t>
            </a:r>
            <a:r>
              <a:rPr lang="en-US" altLang="zh-TW" sz="3200" b="1" dirty="0" smtClean="0"/>
              <a:t>709</a:t>
            </a:r>
            <a:r>
              <a:rPr lang="zh-TW" altLang="en-US" sz="3200" b="1" dirty="0" smtClean="0"/>
              <a:t>號解釋</a:t>
            </a:r>
            <a:r>
              <a:rPr lang="en-US" altLang="zh-TW" sz="3200" b="1" dirty="0" smtClean="0"/>
              <a:t>--</a:t>
            </a:r>
            <a:r>
              <a:rPr lang="zh-TW" altLang="en-US" sz="3200" b="1" dirty="0" smtClean="0">
                <a:latin typeface="+mj-ea"/>
              </a:rPr>
              <a:t>都更程序強制聽證</a:t>
            </a:r>
            <a:r>
              <a:rPr lang="zh-TW" altLang="en-US" sz="3200" dirty="0" smtClean="0">
                <a:latin typeface="+mj-ea"/>
              </a:rPr>
              <a:t>！</a:t>
            </a:r>
            <a:endParaRPr lang="zh-TW" altLang="en-US" sz="3200" dirty="0">
              <a:latin typeface="+mj-ea"/>
            </a:endParaRPr>
          </a:p>
        </p:txBody>
      </p:sp>
      <p:sp>
        <p:nvSpPr>
          <p:cNvPr id="3" name="內容版面配置區 2"/>
          <p:cNvSpPr>
            <a:spLocks noGrp="1"/>
          </p:cNvSpPr>
          <p:nvPr>
            <p:ph idx="1"/>
          </p:nvPr>
        </p:nvSpPr>
        <p:spPr/>
        <p:txBody>
          <a:bodyPr/>
          <a:lstStyle/>
          <a:p>
            <a:pPr algn="just"/>
            <a:r>
              <a:rPr lang="zh-TW" altLang="en-US" b="1" dirty="0" smtClean="0">
                <a:latin typeface="標楷體" pitchFamily="65" charset="-120"/>
                <a:ea typeface="標楷體" pitchFamily="65" charset="-120"/>
              </a:rPr>
              <a:t>都市更新</a:t>
            </a:r>
            <a:r>
              <a:rPr lang="zh-TW" altLang="en-US" b="1" dirty="0" smtClean="0">
                <a:solidFill>
                  <a:srgbClr val="FF0000"/>
                </a:solidFill>
                <a:latin typeface="標楷體" pitchFamily="65" charset="-120"/>
                <a:ea typeface="標楷體" pitchFamily="65" charset="-120"/>
              </a:rPr>
              <a:t>事業計畫</a:t>
            </a:r>
            <a:r>
              <a:rPr lang="zh-TW" altLang="en-US" b="1" dirty="0" smtClean="0">
                <a:latin typeface="標楷體" pitchFamily="65" charset="-120"/>
                <a:ea typeface="標楷體" pitchFamily="65" charset="-120"/>
              </a:rPr>
              <a:t>之核定，限制人民財產權及居住自由</a:t>
            </a:r>
            <a:r>
              <a:rPr lang="zh-TW" altLang="en-US" b="1" dirty="0" smtClean="0">
                <a:solidFill>
                  <a:srgbClr val="FF0000"/>
                </a:solidFill>
                <a:latin typeface="標楷體" pitchFamily="65" charset="-120"/>
                <a:ea typeface="標楷體" pitchFamily="65" charset="-120"/>
              </a:rPr>
              <a:t>尤其直接、嚴重</a:t>
            </a:r>
            <a:r>
              <a:rPr lang="zh-TW" altLang="en-US" b="1" dirty="0" smtClean="0">
                <a:latin typeface="標楷體" pitchFamily="65" charset="-120"/>
                <a:ea typeface="標楷體" pitchFamily="65" charset="-120"/>
              </a:rPr>
              <a:t>，本條例並</a:t>
            </a:r>
            <a:r>
              <a:rPr lang="zh-TW" altLang="en-US" b="1" u="sng" dirty="0" smtClean="0">
                <a:solidFill>
                  <a:srgbClr val="FF0000"/>
                </a:solidFill>
                <a:latin typeface="標楷體" pitchFamily="65" charset="-120"/>
                <a:ea typeface="標楷體" pitchFamily="65" charset="-120"/>
              </a:rPr>
              <a:t>應</a:t>
            </a:r>
            <a:r>
              <a:rPr lang="zh-TW" altLang="en-US" b="1" dirty="0" smtClean="0">
                <a:latin typeface="標楷體" pitchFamily="65" charset="-120"/>
                <a:ea typeface="標楷體" pitchFamily="65" charset="-120"/>
              </a:rPr>
              <a:t>規定由主管機關</a:t>
            </a:r>
            <a:r>
              <a:rPr lang="zh-TW" altLang="en-US" b="1" u="sng" dirty="0" smtClean="0">
                <a:solidFill>
                  <a:srgbClr val="C00000"/>
                </a:solidFill>
                <a:latin typeface="標楷體" pitchFamily="65" charset="-120"/>
                <a:ea typeface="標楷體" pitchFamily="65" charset="-120"/>
              </a:rPr>
              <a:t>以公開方式舉辦聽證</a:t>
            </a:r>
            <a:r>
              <a:rPr lang="zh-TW" altLang="en-US" b="1" dirty="0" smtClean="0">
                <a:latin typeface="標楷體" pitchFamily="65" charset="-120"/>
                <a:ea typeface="標楷體" pitchFamily="65" charset="-120"/>
              </a:rPr>
              <a:t>，使利害關係人得到場以言詞為意見之陳述及</a:t>
            </a:r>
            <a:r>
              <a:rPr lang="zh-TW" altLang="en-US" b="1" dirty="0" smtClean="0">
                <a:solidFill>
                  <a:srgbClr val="FF0000"/>
                </a:solidFill>
                <a:latin typeface="標楷體" pitchFamily="65" charset="-120"/>
                <a:ea typeface="標楷體" pitchFamily="65" charset="-120"/>
              </a:rPr>
              <a:t>論辯</a:t>
            </a:r>
            <a:r>
              <a:rPr lang="zh-TW" altLang="en-US" b="1" dirty="0" smtClean="0">
                <a:latin typeface="標楷體" pitchFamily="65" charset="-120"/>
                <a:ea typeface="標楷體" pitchFamily="65" charset="-120"/>
              </a:rPr>
              <a:t>後，</a:t>
            </a:r>
            <a:r>
              <a:rPr lang="zh-TW" altLang="en-US" b="1" dirty="0" smtClean="0">
                <a:solidFill>
                  <a:srgbClr val="FF0000"/>
                </a:solidFill>
                <a:latin typeface="標楷體" pitchFamily="65" charset="-120"/>
                <a:ea typeface="標楷體" pitchFamily="65" charset="-120"/>
              </a:rPr>
              <a:t>斟酌</a:t>
            </a:r>
            <a:r>
              <a:rPr lang="zh-TW" altLang="en-US" b="1" dirty="0" smtClean="0">
                <a:latin typeface="標楷體" pitchFamily="65" charset="-120"/>
                <a:ea typeface="標楷體" pitchFamily="65" charset="-120"/>
              </a:rPr>
              <a:t>全部聽證紀錄，</a:t>
            </a:r>
            <a:r>
              <a:rPr lang="zh-TW" altLang="en-US" b="1" dirty="0" smtClean="0">
                <a:solidFill>
                  <a:srgbClr val="FF0000"/>
                </a:solidFill>
                <a:latin typeface="標楷體" pitchFamily="65" charset="-120"/>
                <a:ea typeface="標楷體" pitchFamily="65" charset="-120"/>
              </a:rPr>
              <a:t>說明</a:t>
            </a:r>
            <a:r>
              <a:rPr lang="zh-TW" altLang="en-US" b="1" dirty="0" smtClean="0">
                <a:latin typeface="標楷體" pitchFamily="65" charset="-120"/>
                <a:ea typeface="標楷體" pitchFamily="65" charset="-120"/>
              </a:rPr>
              <a:t>採納及不採納之</a:t>
            </a:r>
            <a:r>
              <a:rPr lang="zh-TW" altLang="en-US" b="1" dirty="0" smtClean="0">
                <a:solidFill>
                  <a:srgbClr val="FF0000"/>
                </a:solidFill>
                <a:latin typeface="標楷體" pitchFamily="65" charset="-120"/>
                <a:ea typeface="標楷體" pitchFamily="65" charset="-120"/>
              </a:rPr>
              <a:t>理由</a:t>
            </a:r>
            <a:r>
              <a:rPr lang="zh-TW" altLang="en-US" b="1" dirty="0" smtClean="0">
                <a:latin typeface="標楷體" pitchFamily="65" charset="-120"/>
                <a:ea typeface="標楷體" pitchFamily="65" charset="-120"/>
              </a:rPr>
              <a:t>作成核定，</a:t>
            </a:r>
            <a:r>
              <a:rPr lang="zh-TW" altLang="en-US" b="1" dirty="0" smtClean="0">
                <a:solidFill>
                  <a:srgbClr val="FF0000"/>
                </a:solidFill>
                <a:latin typeface="標楷體" pitchFamily="65" charset="-120"/>
                <a:ea typeface="標楷體" pitchFamily="65" charset="-120"/>
              </a:rPr>
              <a:t>始無違</a:t>
            </a:r>
            <a:r>
              <a:rPr lang="zh-TW" altLang="en-US" b="1" dirty="0" smtClean="0">
                <a:latin typeface="標楷體" pitchFamily="65" charset="-120"/>
                <a:ea typeface="標楷體" pitchFamily="65" charset="-120"/>
              </a:rPr>
              <a:t>於憲法保障人民財產權及居住自由之意旨。</a:t>
            </a:r>
            <a:endParaRPr lang="en-US" altLang="zh-TW" b="1" dirty="0" smtClean="0">
              <a:latin typeface="標楷體" pitchFamily="65" charset="-120"/>
              <a:ea typeface="標楷體" pitchFamily="65" charset="-120"/>
            </a:endParaRPr>
          </a:p>
          <a:p>
            <a:pPr algn="just"/>
            <a:endParaRPr lang="en-US" altLang="zh-TW" b="1" dirty="0" smtClean="0">
              <a:latin typeface="標楷體" pitchFamily="65" charset="-120"/>
              <a:ea typeface="標楷體" pitchFamily="65" charset="-120"/>
            </a:endParaRPr>
          </a:p>
          <a:p>
            <a:endParaRPr lang="zh-TW"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辦理聽證之法源依據</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latin typeface="標楷體" pitchFamily="65" charset="-120"/>
                <a:ea typeface="標楷體" pitchFamily="65" charset="-120"/>
              </a:rPr>
              <a:t>4</a:t>
            </a:r>
            <a:r>
              <a:rPr lang="en-US" altLang="zh-TW" b="1" dirty="0">
                <a:solidFill>
                  <a:srgbClr val="FF0000"/>
                </a:solidFill>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行政</a:t>
            </a:r>
            <a:r>
              <a:rPr lang="zh-TW" altLang="zh-TW" b="1" dirty="0">
                <a:solidFill>
                  <a:srgbClr val="FF0000"/>
                </a:solidFill>
                <a:latin typeface="標楷體" pitchFamily="65" charset="-120"/>
                <a:ea typeface="標楷體" pitchFamily="65" charset="-120"/>
              </a:rPr>
              <a:t>機關認為有舉行聽證之必要</a:t>
            </a:r>
            <a:r>
              <a:rPr lang="zh-TW" altLang="zh-TW" b="1" dirty="0" smtClean="0">
                <a:solidFill>
                  <a:srgbClr val="FF0000"/>
                </a:solidFill>
                <a:latin typeface="標楷體" pitchFamily="65" charset="-120"/>
                <a:ea typeface="標楷體" pitchFamily="65" charset="-120"/>
              </a:rPr>
              <a:t>者</a:t>
            </a:r>
            <a:endParaRPr lang="en-US" altLang="zh-TW" b="1" dirty="0" smtClean="0">
              <a:solidFill>
                <a:srgbClr val="FF0000"/>
              </a:solidFill>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本</a:t>
            </a:r>
            <a:r>
              <a:rPr lang="zh-TW" altLang="zh-TW" b="1" dirty="0">
                <a:latin typeface="標楷體" pitchFamily="65" charset="-120"/>
                <a:ea typeface="標楷體" pitchFamily="65" charset="-120"/>
              </a:rPr>
              <a:t>法第</a:t>
            </a:r>
            <a:r>
              <a:rPr lang="en-US" altLang="zh-TW" b="1" dirty="0">
                <a:latin typeface="標楷體" pitchFamily="65" charset="-120"/>
                <a:ea typeface="標楷體" pitchFamily="65" charset="-120"/>
              </a:rPr>
              <a:t>107</a:t>
            </a:r>
            <a:r>
              <a:rPr lang="zh-TW" altLang="zh-TW" b="1" dirty="0">
                <a:latin typeface="標楷體" pitchFamily="65" charset="-120"/>
                <a:ea typeface="標楷體" pitchFamily="65" charset="-120"/>
              </a:rPr>
              <a:t>條第</a:t>
            </a:r>
            <a:r>
              <a:rPr lang="en-US" altLang="zh-TW" b="1" dirty="0">
                <a:latin typeface="標楷體" pitchFamily="65" charset="-120"/>
                <a:ea typeface="標楷體" pitchFamily="65" charset="-120"/>
              </a:rPr>
              <a:t>2</a:t>
            </a:r>
            <a:r>
              <a:rPr lang="zh-TW" altLang="zh-TW" b="1" dirty="0">
                <a:latin typeface="標楷體" pitchFamily="65" charset="-120"/>
                <a:ea typeface="標楷體" pitchFamily="65" charset="-120"/>
              </a:rPr>
              <a:t>款規定：「行政機關認為有舉行聽證之必要者，舉行聽證」</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亦即</a:t>
            </a:r>
            <a:r>
              <a:rPr lang="zh-TW" altLang="zh-TW" b="1" dirty="0">
                <a:latin typeface="標楷體" pitchFamily="65" charset="-120"/>
                <a:ea typeface="標楷體" pitchFamily="65" charset="-120"/>
              </a:rPr>
              <a:t>，即除非法規有明文規定應舉行聽證者，否則聽證宜否舉行，屬</a:t>
            </a:r>
            <a:r>
              <a:rPr lang="zh-TW" altLang="zh-TW" b="1" dirty="0">
                <a:solidFill>
                  <a:srgbClr val="C00000"/>
                </a:solidFill>
                <a:latin typeface="標楷體" pitchFamily="65" charset="-120"/>
                <a:ea typeface="標楷體" pitchFamily="65" charset="-120"/>
              </a:rPr>
              <a:t>行政機關之職權，由行政機關斟酌有無必要，裁量決定之。</a:t>
            </a:r>
          </a:p>
          <a:p>
            <a:endParaRPr lang="zh-TW" altLang="en-US" b="1" dirty="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得</a:t>
            </a:r>
            <a:r>
              <a:rPr lang="zh-TW" altLang="zh-TW" b="1" dirty="0"/>
              <a:t>免辦聽證之情形</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normAutofit fontScale="92500" lnSpcReduction="10000"/>
          </a:bodyPr>
          <a:lstStyle/>
          <a:p>
            <a:pPr>
              <a:buNone/>
            </a:pPr>
            <a:r>
              <a:rPr lang="zh-TW" altLang="en-US" dirty="0" smtClean="0"/>
              <a:t>   </a:t>
            </a:r>
            <a:r>
              <a:rPr lang="zh-TW" altLang="zh-TW" b="1" dirty="0" smtClean="0">
                <a:latin typeface="標楷體" pitchFamily="65" charset="-120"/>
                <a:ea typeface="標楷體" pitchFamily="65" charset="-120"/>
              </a:rPr>
              <a:t>如</a:t>
            </a:r>
            <a:r>
              <a:rPr lang="zh-TW" altLang="zh-TW" b="1" dirty="0">
                <a:latin typeface="標楷體" pitchFamily="65" charset="-120"/>
                <a:ea typeface="標楷體" pitchFamily="65" charset="-120"/>
              </a:rPr>
              <a:t>未舉行聽證，仍能維護當事人之重大權益，或若舉行聽證而並無實益者，為行政效率考量，得免辦聽證。以都市更新為例，符合下列情形者得不舉行聽證：</a:t>
            </a:r>
          </a:p>
          <a:p>
            <a:pPr>
              <a:buNone/>
            </a:pPr>
            <a:r>
              <a:rPr lang="en-US" altLang="zh-TW" b="1" dirty="0">
                <a:latin typeface="標楷體" pitchFamily="65" charset="-120"/>
                <a:ea typeface="標楷體" pitchFamily="65" charset="-120"/>
              </a:rPr>
              <a:t>1.</a:t>
            </a:r>
            <a:r>
              <a:rPr lang="zh-TW" altLang="zh-TW" b="1" dirty="0">
                <a:latin typeface="標楷體" pitchFamily="65" charset="-120"/>
                <a:ea typeface="標楷體" pitchFamily="65" charset="-120"/>
              </a:rPr>
              <a:t>都市更新事業計畫以</a:t>
            </a:r>
            <a:r>
              <a:rPr lang="zh-TW" altLang="zh-TW" b="1" dirty="0">
                <a:solidFill>
                  <a:srgbClr val="C00000"/>
                </a:solidFill>
                <a:latin typeface="標楷體" pitchFamily="65" charset="-120"/>
                <a:ea typeface="標楷體" pitchFamily="65" charset="-120"/>
              </a:rPr>
              <a:t>獲得全體土地及合法建築物所有權人之同意者</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en-US" altLang="zh-TW" b="1" dirty="0">
                <a:latin typeface="標楷體" pitchFamily="65" charset="-120"/>
                <a:ea typeface="標楷體" pitchFamily="65" charset="-120"/>
              </a:rPr>
              <a:t>.</a:t>
            </a:r>
            <a:r>
              <a:rPr lang="zh-TW" altLang="zh-TW" b="1" dirty="0">
                <a:solidFill>
                  <a:srgbClr val="FF0000"/>
                </a:solidFill>
                <a:latin typeface="標楷體" pitchFamily="65" charset="-120"/>
                <a:ea typeface="標楷體" pitchFamily="65" charset="-120"/>
              </a:rPr>
              <a:t>土地及合法建築物全數為公有者。</a:t>
            </a:r>
          </a:p>
          <a:p>
            <a:pPr>
              <a:buNone/>
            </a:pP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其次</a:t>
            </a:r>
            <a:r>
              <a:rPr lang="zh-TW" altLang="zh-TW" b="1" dirty="0">
                <a:latin typeface="標楷體" pitchFamily="65" charset="-120"/>
                <a:ea typeface="標楷體" pitchFamily="65" charset="-120"/>
              </a:rPr>
              <a:t>，對於涉及個人隱私、營業秘密以及國家安全等情形而不宜公開舉行聽證者，應不舉行或改開秘密聽證。</a:t>
            </a:r>
          </a:p>
          <a:p>
            <a:endParaRPr lang="zh-TW" altLang="en-US" b="1" dirty="0">
              <a:latin typeface="標楷體" pitchFamily="65" charset="-120"/>
              <a:ea typeface="標楷體" pitchFamily="65" charset="-12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舉行</a:t>
            </a:r>
            <a:r>
              <a:rPr lang="zh-TW" altLang="zh-TW" b="1" dirty="0"/>
              <a:t>行政處分聽證之指導原則</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rPr>
              <a:t>1.</a:t>
            </a:r>
            <a:r>
              <a:rPr lang="zh-TW" altLang="zh-TW" b="1" dirty="0" smtClean="0">
                <a:solidFill>
                  <a:srgbClr val="FF0000"/>
                </a:solidFill>
              </a:rPr>
              <a:t>公開原則</a:t>
            </a:r>
            <a:endParaRPr lang="en-US" altLang="zh-TW" b="1" dirty="0" smtClean="0">
              <a:solidFill>
                <a:srgbClr val="FF0000"/>
              </a:solidFill>
            </a:endParaRPr>
          </a:p>
          <a:p>
            <a:pPr>
              <a:buNone/>
            </a:pPr>
            <a:r>
              <a:rPr lang="en-US" altLang="zh-TW" dirty="0" smtClean="0"/>
              <a:t>   </a:t>
            </a:r>
            <a:r>
              <a:rPr lang="zh-TW" altLang="zh-TW" b="1" dirty="0" smtClean="0">
                <a:latin typeface="標楷體" pitchFamily="65" charset="-120"/>
                <a:ea typeface="標楷體" pitchFamily="65" charset="-120"/>
              </a:rPr>
              <a:t>如</a:t>
            </a:r>
            <a:r>
              <a:rPr lang="zh-TW" altLang="zh-TW" b="1" dirty="0">
                <a:latin typeface="標楷體" pitchFamily="65" charset="-120"/>
                <a:ea typeface="標楷體" pitchFamily="65" charset="-120"/>
              </a:rPr>
              <a:t>聽證之公開顯然有違背公益之虞或對當事人利益有造成重大損害之虞者，例如：公開顯然有害於善良風俗與公共秩序，或公開將嚴重影響當事人名譽、信譽或經濟利益等權利或利益，則主持人得依職權或當事人之申請，決定全部或一部不</a:t>
            </a:r>
            <a:r>
              <a:rPr lang="zh-TW" altLang="zh-TW" b="1" dirty="0" smtClean="0">
                <a:latin typeface="標楷體" pitchFamily="65" charset="-120"/>
                <a:ea typeface="標楷體" pitchFamily="65" charset="-120"/>
              </a:rPr>
              <a:t>公開</a:t>
            </a:r>
            <a:r>
              <a:rPr lang="zh-TW" altLang="en-US" b="1" dirty="0" smtClean="0">
                <a:latin typeface="標楷體" pitchFamily="65" charset="-120"/>
                <a:ea typeface="標楷體" pitchFamily="65" charset="-120"/>
              </a:rPr>
              <a:t>。</a:t>
            </a: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舉行行政處分聽證之指導原則</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rPr>
              <a:t>2.</a:t>
            </a:r>
            <a:r>
              <a:rPr lang="zh-TW" altLang="zh-TW" b="1" dirty="0" smtClean="0">
                <a:solidFill>
                  <a:srgbClr val="FF0000"/>
                </a:solidFill>
              </a:rPr>
              <a:t>公正原則</a:t>
            </a:r>
            <a:endParaRPr lang="en-US" altLang="zh-TW" b="1" dirty="0" smtClean="0">
              <a:solidFill>
                <a:srgbClr val="FF0000"/>
              </a:solidFill>
            </a:endParaRPr>
          </a:p>
          <a:p>
            <a:pPr>
              <a:buNone/>
            </a:pPr>
            <a:r>
              <a:rPr lang="en-US" altLang="zh-TW" dirty="0" smtClean="0"/>
              <a:t>   </a:t>
            </a:r>
            <a:r>
              <a:rPr lang="zh-TW" altLang="zh-TW" b="1" dirty="0" smtClean="0">
                <a:latin typeface="標楷體" pitchFamily="65" charset="-120"/>
                <a:ea typeface="標楷體" pitchFamily="65" charset="-120"/>
              </a:rPr>
              <a:t>程序</a:t>
            </a:r>
            <a:r>
              <a:rPr lang="zh-TW" altLang="zh-TW" b="1" dirty="0">
                <a:latin typeface="標楷體" pitchFamily="65" charset="-120"/>
                <a:ea typeface="標楷體" pitchFamily="65" charset="-120"/>
              </a:rPr>
              <a:t>公正就是要求行政程序對當事人應當不偏不倚，使當事人受到同樣的對待</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a:latin typeface="標楷體" pitchFamily="65" charset="-120"/>
                <a:ea typeface="標楷體" pitchFamily="65" charset="-120"/>
              </a:rPr>
              <a:t> </a:t>
            </a:r>
            <a:r>
              <a:rPr lang="zh-TW" altLang="zh-TW" b="1" dirty="0" smtClean="0">
                <a:latin typeface="標楷體" pitchFamily="65" charset="-120"/>
                <a:ea typeface="標楷體" pitchFamily="65" charset="-120"/>
              </a:rPr>
              <a:t>本</a:t>
            </a:r>
            <a:r>
              <a:rPr lang="zh-TW" altLang="zh-TW" b="1" dirty="0">
                <a:latin typeface="標楷體" pitchFamily="65" charset="-120"/>
                <a:ea typeface="標楷體" pitchFamily="65" charset="-120"/>
              </a:rPr>
              <a:t>法第</a:t>
            </a:r>
            <a:r>
              <a:rPr lang="en-US" altLang="zh-TW" b="1" dirty="0">
                <a:latin typeface="標楷體" pitchFamily="65" charset="-120"/>
                <a:ea typeface="標楷體" pitchFamily="65" charset="-120"/>
              </a:rPr>
              <a:t>1</a:t>
            </a:r>
            <a:r>
              <a:rPr lang="zh-TW" altLang="zh-TW" b="1" dirty="0">
                <a:latin typeface="標楷體" pitchFamily="65" charset="-120"/>
                <a:ea typeface="標楷體" pitchFamily="65" charset="-120"/>
              </a:rPr>
              <a:t>章第</a:t>
            </a:r>
            <a:r>
              <a:rPr lang="en-US" altLang="zh-TW" b="1" dirty="0">
                <a:latin typeface="標楷體" pitchFamily="65" charset="-120"/>
                <a:ea typeface="標楷體" pitchFamily="65" charset="-120"/>
              </a:rPr>
              <a:t>4</a:t>
            </a:r>
            <a:r>
              <a:rPr lang="zh-TW" altLang="zh-TW" b="1" dirty="0">
                <a:latin typeface="標楷體" pitchFamily="65" charset="-120"/>
                <a:ea typeface="標楷體" pitchFamily="65" charset="-120"/>
              </a:rPr>
              <a:t>節「</a:t>
            </a:r>
            <a:r>
              <a:rPr lang="zh-TW" altLang="zh-TW" b="1" dirty="0">
                <a:solidFill>
                  <a:srgbClr val="FF0000"/>
                </a:solidFill>
                <a:latin typeface="標楷體" pitchFamily="65" charset="-120"/>
                <a:ea typeface="標楷體" pitchFamily="65" charset="-120"/>
              </a:rPr>
              <a:t>迴避</a:t>
            </a:r>
            <a:r>
              <a:rPr lang="zh-TW" altLang="zh-TW" b="1" dirty="0">
                <a:latin typeface="標楷體" pitchFamily="65" charset="-120"/>
                <a:ea typeface="標楷體" pitchFamily="65" charset="-120"/>
              </a:rPr>
              <a:t>」規定及第</a:t>
            </a:r>
            <a:r>
              <a:rPr lang="en-US" altLang="zh-TW" b="1" dirty="0">
                <a:latin typeface="標楷體" pitchFamily="65" charset="-120"/>
                <a:ea typeface="標楷體" pitchFamily="65" charset="-120"/>
              </a:rPr>
              <a:t>47</a:t>
            </a:r>
            <a:r>
              <a:rPr lang="zh-TW" altLang="zh-TW" b="1" dirty="0">
                <a:latin typeface="標楷體" pitchFamily="65" charset="-120"/>
                <a:ea typeface="標楷體" pitchFamily="65" charset="-120"/>
              </a:rPr>
              <a:t>條第</a:t>
            </a:r>
            <a:r>
              <a:rPr lang="en-US" altLang="zh-TW" b="1" dirty="0">
                <a:latin typeface="標楷體" pitchFamily="65" charset="-120"/>
                <a:ea typeface="標楷體" pitchFamily="65" charset="-120"/>
              </a:rPr>
              <a:t>1</a:t>
            </a:r>
            <a:r>
              <a:rPr lang="zh-TW" altLang="zh-TW" b="1" dirty="0">
                <a:latin typeface="標楷體" pitchFamily="65" charset="-120"/>
                <a:ea typeface="標楷體" pitchFamily="65" charset="-120"/>
              </a:rPr>
              <a:t>項</a:t>
            </a:r>
            <a:r>
              <a:rPr lang="zh-TW" altLang="zh-TW" b="1" dirty="0">
                <a:solidFill>
                  <a:srgbClr val="FF0000"/>
                </a:solidFill>
                <a:latin typeface="標楷體" pitchFamily="65" charset="-120"/>
                <a:ea typeface="標楷體" pitchFamily="65" charset="-120"/>
              </a:rPr>
              <a:t>禁止程序外片面接觸</a:t>
            </a:r>
            <a:r>
              <a:rPr lang="zh-TW" altLang="zh-TW" b="1" dirty="0">
                <a:latin typeface="標楷體" pitchFamily="65" charset="-120"/>
                <a:ea typeface="標楷體" pitchFamily="65" charset="-120"/>
              </a:rPr>
              <a:t>，即是基於「公正」要求予以法制化。</a:t>
            </a:r>
          </a:p>
          <a:p>
            <a:pPr>
              <a:buNone/>
            </a:pP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舉行行政處分聽證之指導原則</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lnSpcReduction="10000"/>
          </a:bodyPr>
          <a:lstStyle/>
          <a:p>
            <a:pPr>
              <a:buNone/>
            </a:pPr>
            <a:r>
              <a:rPr lang="en-US" altLang="zh-TW" b="1" dirty="0" smtClean="0">
                <a:solidFill>
                  <a:srgbClr val="FF0000"/>
                </a:solidFill>
              </a:rPr>
              <a:t>3.</a:t>
            </a:r>
            <a:r>
              <a:rPr lang="zh-TW" altLang="zh-TW" b="1" dirty="0" smtClean="0">
                <a:solidFill>
                  <a:srgbClr val="FF0000"/>
                </a:solidFill>
              </a:rPr>
              <a:t>職能</a:t>
            </a:r>
            <a:r>
              <a:rPr lang="zh-TW" altLang="zh-TW" b="1" dirty="0">
                <a:solidFill>
                  <a:srgbClr val="FF0000"/>
                </a:solidFill>
              </a:rPr>
              <a:t>分離</a:t>
            </a:r>
            <a:r>
              <a:rPr lang="zh-TW" altLang="zh-TW" b="1" dirty="0" smtClean="0">
                <a:solidFill>
                  <a:srgbClr val="FF0000"/>
                </a:solidFill>
              </a:rPr>
              <a:t>原則</a:t>
            </a:r>
            <a:endParaRPr lang="en-US" altLang="zh-TW" b="1" dirty="0" smtClean="0">
              <a:solidFill>
                <a:srgbClr val="FF0000"/>
              </a:solidFill>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行政</a:t>
            </a:r>
            <a:r>
              <a:rPr lang="zh-TW" altLang="zh-TW" b="1" dirty="0">
                <a:latin typeface="標楷體" pitchFamily="65" charset="-120"/>
                <a:ea typeface="標楷體" pitchFamily="65" charset="-120"/>
              </a:rPr>
              <a:t>機關內部在同一行政處分案件中從事</a:t>
            </a:r>
            <a:r>
              <a:rPr lang="zh-TW" altLang="zh-TW" b="1" dirty="0">
                <a:solidFill>
                  <a:srgbClr val="0070C0"/>
                </a:solidFill>
                <a:latin typeface="標楷體" pitchFamily="65" charset="-120"/>
                <a:ea typeface="標楷體" pitchFamily="65" charset="-120"/>
              </a:rPr>
              <a:t>調查取證</a:t>
            </a:r>
            <a:r>
              <a:rPr lang="zh-TW" altLang="zh-TW" b="1" dirty="0">
                <a:latin typeface="標楷體" pitchFamily="65" charset="-120"/>
                <a:ea typeface="標楷體" pitchFamily="65" charset="-120"/>
              </a:rPr>
              <a:t>、</a:t>
            </a:r>
            <a:r>
              <a:rPr lang="zh-TW" altLang="zh-TW" b="1" dirty="0">
                <a:solidFill>
                  <a:srgbClr val="002060"/>
                </a:solidFill>
                <a:latin typeface="標楷體" pitchFamily="65" charset="-120"/>
                <a:ea typeface="標楷體" pitchFamily="65" charset="-120"/>
              </a:rPr>
              <a:t>主持聽證會</a:t>
            </a:r>
            <a:r>
              <a:rPr lang="zh-TW" altLang="zh-TW" b="1" dirty="0">
                <a:latin typeface="標楷體" pitchFamily="65" charset="-120"/>
                <a:ea typeface="標楷體" pitchFamily="65" charset="-120"/>
              </a:rPr>
              <a:t>與</a:t>
            </a:r>
            <a:r>
              <a:rPr lang="zh-TW" altLang="zh-TW" b="1" dirty="0">
                <a:solidFill>
                  <a:srgbClr val="C00000"/>
                </a:solidFill>
                <a:latin typeface="標楷體" pitchFamily="65" charset="-120"/>
                <a:ea typeface="標楷體" pitchFamily="65" charset="-120"/>
              </a:rPr>
              <a:t>行政決定</a:t>
            </a:r>
            <a:r>
              <a:rPr lang="zh-TW" altLang="zh-TW" b="1" dirty="0">
                <a:latin typeface="標楷體" pitchFamily="65" charset="-120"/>
                <a:ea typeface="標楷體" pitchFamily="65" charset="-120"/>
              </a:rPr>
              <a:t>的行政人員三者間應彼此獨立，各司其責，不得從事與其職權不相容的活動。其目的在於能使專業訓練和經驗豐富之程序主導者作出合理的判斷</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en-US" b="1" dirty="0" smtClean="0">
                <a:solidFill>
                  <a:srgbClr val="C00000"/>
                </a:solidFill>
                <a:latin typeface="+mj-ea"/>
                <a:ea typeface="+mj-ea"/>
              </a:rPr>
              <a:t>案件調查人員</a:t>
            </a:r>
            <a:r>
              <a:rPr lang="zh-TW" altLang="en-US" b="1" dirty="0" smtClean="0">
                <a:solidFill>
                  <a:srgbClr val="C00000"/>
                </a:solidFill>
                <a:latin typeface="標楷體" pitchFamily="65" charset="-120"/>
                <a:ea typeface="標楷體" pitchFamily="65" charset="-120"/>
              </a:rPr>
              <a:t>→舉證責任</a:t>
            </a:r>
            <a:endParaRPr lang="en-US" altLang="zh-TW" b="1" dirty="0" smtClean="0">
              <a:solidFill>
                <a:srgbClr val="C00000"/>
              </a:solidFill>
              <a:latin typeface="標楷體" pitchFamily="65" charset="-120"/>
              <a:ea typeface="標楷體" pitchFamily="65" charset="-120"/>
            </a:endParaRPr>
          </a:p>
          <a:p>
            <a:pPr>
              <a:buNone/>
            </a:pPr>
            <a:r>
              <a:rPr lang="zh-TW" altLang="en-US" b="1" dirty="0" smtClean="0">
                <a:solidFill>
                  <a:srgbClr val="FF0000"/>
                </a:solidFill>
                <a:latin typeface="+mj-ea"/>
                <a:ea typeface="+mj-ea"/>
              </a:rPr>
              <a:t>            聽證主持人</a:t>
            </a:r>
            <a:r>
              <a:rPr lang="zh-TW" altLang="en-US" b="1" dirty="0" smtClean="0">
                <a:solidFill>
                  <a:srgbClr val="FF0000"/>
                </a:solidFill>
                <a:latin typeface="標楷體" pitchFamily="65" charset="-120"/>
                <a:ea typeface="標楷體" pitchFamily="65" charset="-120"/>
              </a:rPr>
              <a:t>→公平性義務</a:t>
            </a:r>
            <a:endParaRPr lang="en-US" altLang="zh-TW" b="1" dirty="0" smtClean="0">
              <a:solidFill>
                <a:srgbClr val="FF0000"/>
              </a:solidFill>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a:t>
            </a:r>
            <a:r>
              <a:rPr lang="zh-TW" altLang="en-US" b="1" dirty="0" smtClean="0">
                <a:solidFill>
                  <a:srgbClr val="002060"/>
                </a:solidFill>
                <a:latin typeface="+mj-ea"/>
                <a:ea typeface="+mj-ea"/>
              </a:rPr>
              <a:t>行政首長</a:t>
            </a:r>
            <a:r>
              <a:rPr lang="zh-TW" altLang="en-US" b="1" dirty="0" smtClean="0">
                <a:solidFill>
                  <a:srgbClr val="002060"/>
                </a:solidFill>
                <a:latin typeface="標楷體" pitchFamily="65" charset="-120"/>
                <a:ea typeface="標楷體" pitchFamily="65" charset="-120"/>
              </a:rPr>
              <a:t>→政治責任</a:t>
            </a:r>
            <a:endParaRPr lang="zh-TW" altLang="zh-TW" b="1" dirty="0">
              <a:solidFill>
                <a:srgbClr val="002060"/>
              </a:solidFill>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endParaRPr lang="zh-TW"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舉行行政處分聽證之指導原則</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lnSpcReduction="10000"/>
          </a:bodyPr>
          <a:lstStyle/>
          <a:p>
            <a:pPr>
              <a:buNone/>
            </a:pPr>
            <a:r>
              <a:rPr lang="en-US" altLang="zh-TW" b="1" dirty="0" smtClean="0">
                <a:solidFill>
                  <a:srgbClr val="FF0000"/>
                </a:solidFill>
              </a:rPr>
              <a:t>4.</a:t>
            </a:r>
            <a:r>
              <a:rPr lang="zh-TW" altLang="zh-TW" b="1" dirty="0" smtClean="0">
                <a:solidFill>
                  <a:srgbClr val="FF0000"/>
                </a:solidFill>
              </a:rPr>
              <a:t>直接</a:t>
            </a:r>
            <a:r>
              <a:rPr lang="zh-TW" altLang="zh-TW" b="1" dirty="0">
                <a:solidFill>
                  <a:srgbClr val="FF0000"/>
                </a:solidFill>
              </a:rPr>
              <a:t>言詞</a:t>
            </a:r>
            <a:r>
              <a:rPr lang="zh-TW" altLang="zh-TW" b="1" dirty="0" smtClean="0">
                <a:solidFill>
                  <a:srgbClr val="FF0000"/>
                </a:solidFill>
              </a:rPr>
              <a:t>原則</a:t>
            </a:r>
            <a:endParaRPr lang="en-US" altLang="zh-TW" b="1" dirty="0" smtClean="0">
              <a:solidFill>
                <a:srgbClr val="FF0000"/>
              </a:solidFill>
            </a:endParaRPr>
          </a:p>
          <a:p>
            <a:pPr>
              <a:buNone/>
            </a:pPr>
            <a:r>
              <a:rPr lang="zh-TW" altLang="zh-TW" b="1" dirty="0">
                <a:latin typeface="標楷體" pitchFamily="65" charset="-120"/>
                <a:ea typeface="標楷體" pitchFamily="65" charset="-120"/>
              </a:rPr>
              <a:t>參與案件事實認定的公務員必須聽審案件，與當事人和案件、資料直接接觸，當事人、證人或鑑定人等對案件事實的陳述和辯論，原則上以</a:t>
            </a:r>
            <a:r>
              <a:rPr lang="zh-TW" altLang="zh-TW" b="1" dirty="0">
                <a:solidFill>
                  <a:srgbClr val="C00000"/>
                </a:solidFill>
                <a:latin typeface="標楷體" pitchFamily="65" charset="-120"/>
                <a:ea typeface="標楷體" pitchFamily="65" charset="-120"/>
              </a:rPr>
              <a:t>口頭方式</a:t>
            </a:r>
            <a:r>
              <a:rPr lang="zh-TW" altLang="zh-TW" b="1" dirty="0" smtClean="0">
                <a:solidFill>
                  <a:srgbClr val="C00000"/>
                </a:solidFill>
                <a:latin typeface="標楷體" pitchFamily="65" charset="-120"/>
                <a:ea typeface="標楷體" pitchFamily="65" charset="-120"/>
              </a:rPr>
              <a:t>進行</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聽</a:t>
            </a:r>
            <a:r>
              <a:rPr lang="zh-TW" altLang="zh-TW" b="1" dirty="0">
                <a:latin typeface="標楷體" pitchFamily="65" charset="-120"/>
                <a:ea typeface="標楷體" pitchFamily="65" charset="-120"/>
              </a:rPr>
              <a:t>證程序將</a:t>
            </a:r>
            <a:r>
              <a:rPr lang="zh-TW" altLang="zh-TW" b="1" dirty="0">
                <a:solidFill>
                  <a:srgbClr val="C00000"/>
                </a:solidFill>
                <a:latin typeface="標楷體" pitchFamily="65" charset="-120"/>
                <a:ea typeface="標楷體" pitchFamily="65" charset="-120"/>
              </a:rPr>
              <a:t>意見溝通制度化</a:t>
            </a:r>
            <a:r>
              <a:rPr lang="zh-TW" altLang="zh-TW" b="1" dirty="0">
                <a:latin typeface="標楷體" pitchFamily="65" charset="-120"/>
                <a:ea typeface="標楷體" pitchFamily="65" charset="-120"/>
              </a:rPr>
              <a:t>，意即使當事人有權利進行意見陳述、辯論和說服，並且是直接參與，平等對話的，以達到集思廣益、促進理性決定的效果。</a:t>
            </a:r>
          </a:p>
          <a:p>
            <a:endParaRPr lang="zh-TW" altLang="en-US" b="1" dirty="0">
              <a:latin typeface="標楷體" pitchFamily="65" charset="-120"/>
              <a:ea typeface="標楷體" pitchFamily="65" charset="-12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舉行行政處分聽證之指導原則</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a:bodyPr>
          <a:lstStyle/>
          <a:p>
            <a:pPr>
              <a:buNone/>
            </a:pPr>
            <a:r>
              <a:rPr lang="en-US" altLang="zh-TW" sz="3500" b="1" dirty="0" smtClean="0">
                <a:solidFill>
                  <a:srgbClr val="FF0000"/>
                </a:solidFill>
              </a:rPr>
              <a:t>5.</a:t>
            </a:r>
            <a:r>
              <a:rPr lang="zh-TW" altLang="zh-TW" sz="3500" b="1" dirty="0" smtClean="0">
                <a:solidFill>
                  <a:srgbClr val="FF0000"/>
                </a:solidFill>
              </a:rPr>
              <a:t>案卷</a:t>
            </a:r>
            <a:r>
              <a:rPr lang="zh-TW" altLang="zh-TW" sz="3500" b="1" dirty="0">
                <a:solidFill>
                  <a:srgbClr val="FF0000"/>
                </a:solidFill>
              </a:rPr>
              <a:t>排他性</a:t>
            </a:r>
            <a:r>
              <a:rPr lang="zh-TW" altLang="zh-TW" sz="3500" b="1" dirty="0" smtClean="0">
                <a:solidFill>
                  <a:srgbClr val="FF0000"/>
                </a:solidFill>
              </a:rPr>
              <a:t>原則</a:t>
            </a:r>
            <a:endParaRPr lang="en-US" altLang="zh-TW" sz="3500" b="1" dirty="0" smtClean="0">
              <a:solidFill>
                <a:srgbClr val="FF0000"/>
              </a:solidFill>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行政</a:t>
            </a:r>
            <a:r>
              <a:rPr lang="zh-TW" altLang="zh-TW" b="1" dirty="0">
                <a:latin typeface="標楷體" pitchFamily="65" charset="-120"/>
                <a:ea typeface="標楷體" pitchFamily="65" charset="-120"/>
              </a:rPr>
              <a:t>機關按照正式聽證程序所作出的決定只能</a:t>
            </a:r>
            <a:r>
              <a:rPr lang="zh-TW" altLang="zh-TW" b="1" dirty="0">
                <a:solidFill>
                  <a:srgbClr val="C00000"/>
                </a:solidFill>
                <a:latin typeface="標楷體" pitchFamily="65" charset="-120"/>
                <a:ea typeface="標楷體" pitchFamily="65" charset="-120"/>
              </a:rPr>
              <a:t>以案卷為根據</a:t>
            </a:r>
            <a:r>
              <a:rPr lang="zh-TW" altLang="zh-TW" b="1" dirty="0">
                <a:latin typeface="標楷體" pitchFamily="65" charset="-120"/>
                <a:ea typeface="標楷體" pitchFamily="65" charset="-120"/>
              </a:rPr>
              <a:t>，不能在案卷以外，以當事人未知悉和未論證的事實為根據。這一原則能夠確實保障當事人陳述意見，駁斥不利事實的權利，以及自己的意見得到充分尊重的權利，而且在行政爭訟進入訴訟階段有利司法機關審查行政行為的合法性，其根本意義在於維護聽證程序的實在性，實現其公正，防止聽證流于</a:t>
            </a:r>
            <a:r>
              <a:rPr lang="zh-TW" altLang="zh-TW" b="1" dirty="0" smtClean="0">
                <a:latin typeface="標楷體" pitchFamily="65" charset="-120"/>
                <a:ea typeface="標楷體" pitchFamily="65" charset="-120"/>
              </a:rPr>
              <a:t>形式</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行政處分</a:t>
            </a:r>
            <a:r>
              <a:rPr lang="zh-TW" altLang="zh-TW" b="1" dirty="0"/>
              <a:t>聽證之參加人</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normAutofit fontScale="85000" lnSpcReduction="20000"/>
          </a:bodyPr>
          <a:lstStyle/>
          <a:p>
            <a:pPr lvl="0">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聽</a:t>
            </a:r>
            <a:r>
              <a:rPr lang="zh-TW" altLang="zh-TW" b="1" dirty="0">
                <a:latin typeface="標楷體" pitchFamily="65" charset="-120"/>
                <a:ea typeface="標楷體" pitchFamily="65" charset="-120"/>
              </a:rPr>
              <a:t>證</a:t>
            </a:r>
            <a:r>
              <a:rPr lang="zh-TW" altLang="zh-TW" b="1" dirty="0" smtClean="0">
                <a:latin typeface="標楷體" pitchFamily="65" charset="-120"/>
                <a:ea typeface="標楷體" pitchFamily="65" charset="-120"/>
              </a:rPr>
              <a:t>主持人</a:t>
            </a:r>
            <a:endParaRPr lang="en-US" altLang="zh-TW" b="1" dirty="0" smtClean="0">
              <a:latin typeface="標楷體" pitchFamily="65" charset="-120"/>
              <a:ea typeface="標楷體" pitchFamily="65" charset="-120"/>
            </a:endParaRPr>
          </a:p>
          <a:p>
            <a:pPr lvl="0">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聽</a:t>
            </a:r>
            <a:r>
              <a:rPr lang="zh-TW" altLang="zh-TW" b="1" dirty="0">
                <a:latin typeface="標楷體" pitchFamily="65" charset="-120"/>
                <a:ea typeface="標楷體" pitchFamily="65" charset="-120"/>
              </a:rPr>
              <a:t>證</a:t>
            </a:r>
            <a:r>
              <a:rPr lang="zh-TW" altLang="zh-TW" b="1" dirty="0" smtClean="0">
                <a:latin typeface="標楷體" pitchFamily="65" charset="-120"/>
                <a:ea typeface="標楷體" pitchFamily="65" charset="-120"/>
              </a:rPr>
              <a:t>員</a:t>
            </a:r>
            <a:endParaRPr lang="en-US" altLang="zh-TW" b="1" dirty="0" smtClean="0">
              <a:latin typeface="標楷體" pitchFamily="65" charset="-120"/>
              <a:ea typeface="標楷體" pitchFamily="65" charset="-120"/>
            </a:endParaRPr>
          </a:p>
          <a:p>
            <a:pPr lvl="0">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聽</a:t>
            </a:r>
            <a:r>
              <a:rPr lang="zh-TW" altLang="zh-TW" b="1" dirty="0">
                <a:latin typeface="標楷體" pitchFamily="65" charset="-120"/>
                <a:ea typeface="標楷體" pitchFamily="65" charset="-120"/>
              </a:rPr>
              <a:t>證</a:t>
            </a:r>
            <a:r>
              <a:rPr lang="zh-TW" altLang="zh-TW" b="1" dirty="0" smtClean="0">
                <a:latin typeface="標楷體" pitchFamily="65" charset="-120"/>
                <a:ea typeface="標楷體" pitchFamily="65" charset="-120"/>
              </a:rPr>
              <a:t>當事人</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4.</a:t>
            </a:r>
            <a:r>
              <a:rPr lang="zh-TW" altLang="zh-TW" b="1" dirty="0" smtClean="0">
                <a:latin typeface="標楷體" pitchFamily="65" charset="-120"/>
                <a:ea typeface="標楷體" pitchFamily="65" charset="-120"/>
              </a:rPr>
              <a:t>代理人</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5.</a:t>
            </a:r>
            <a:r>
              <a:rPr lang="zh-TW" altLang="zh-TW" b="1" dirty="0" smtClean="0">
                <a:latin typeface="標楷體" pitchFamily="65" charset="-120"/>
                <a:ea typeface="標楷體" pitchFamily="65" charset="-120"/>
              </a:rPr>
              <a:t>輔佐人</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6.</a:t>
            </a:r>
            <a:r>
              <a:rPr lang="zh-TW" altLang="zh-TW" b="1" dirty="0" smtClean="0">
                <a:latin typeface="標楷體" pitchFamily="65" charset="-120"/>
                <a:ea typeface="標楷體" pitchFamily="65" charset="-120"/>
              </a:rPr>
              <a:t>利害關係人</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7.</a:t>
            </a:r>
            <a:r>
              <a:rPr lang="zh-TW" altLang="zh-TW" b="1" dirty="0" smtClean="0">
                <a:latin typeface="標楷體" pitchFamily="65" charset="-120"/>
                <a:ea typeface="標楷體" pitchFamily="65" charset="-120"/>
              </a:rPr>
              <a:t>案件</a:t>
            </a:r>
            <a:r>
              <a:rPr lang="zh-TW" altLang="zh-TW" b="1" dirty="0">
                <a:latin typeface="標楷體" pitchFamily="65" charset="-120"/>
                <a:ea typeface="標楷體" pitchFamily="65" charset="-120"/>
              </a:rPr>
              <a:t>調查</a:t>
            </a:r>
            <a:r>
              <a:rPr lang="zh-TW" altLang="zh-TW" b="1" dirty="0" smtClean="0">
                <a:latin typeface="標楷體" pitchFamily="65" charset="-120"/>
                <a:ea typeface="標楷體" pitchFamily="65" charset="-120"/>
              </a:rPr>
              <a:t>人員</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8.</a:t>
            </a:r>
            <a:r>
              <a:rPr lang="zh-TW" altLang="zh-TW" b="1" dirty="0" smtClean="0">
                <a:latin typeface="標楷體" pitchFamily="65" charset="-120"/>
                <a:ea typeface="標楷體" pitchFamily="65" charset="-120"/>
              </a:rPr>
              <a:t>其他</a:t>
            </a:r>
            <a:r>
              <a:rPr lang="zh-TW" altLang="zh-TW" b="1" dirty="0">
                <a:latin typeface="標楷體" pitchFamily="65" charset="-120"/>
                <a:ea typeface="標楷體" pitchFamily="65" charset="-120"/>
              </a:rPr>
              <a:t>聽證參加</a:t>
            </a:r>
            <a:r>
              <a:rPr lang="zh-TW" altLang="zh-TW" b="1" dirty="0" smtClean="0">
                <a:latin typeface="標楷體" pitchFamily="65" charset="-120"/>
                <a:ea typeface="標楷體" pitchFamily="65" charset="-120"/>
              </a:rPr>
              <a:t>人</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a:t>
            </a:r>
            <a:r>
              <a:rPr lang="en-US" altLang="zh-TW" b="1" dirty="0" smtClean="0">
                <a:latin typeface="標楷體" pitchFamily="65" charset="-120"/>
                <a:ea typeface="標楷體" pitchFamily="65" charset="-120"/>
              </a:rPr>
              <a:t>1</a:t>
            </a:r>
            <a:r>
              <a:rPr lang="zh-TW" altLang="en-US" b="1" dirty="0" smtClean="0">
                <a:latin typeface="標楷體" pitchFamily="65" charset="-120"/>
                <a:ea typeface="標楷體" pitchFamily="65" charset="-120"/>
              </a:rPr>
              <a:t>）</a:t>
            </a:r>
            <a:r>
              <a:rPr lang="zh-TW" altLang="zh-TW" b="1" dirty="0">
                <a:latin typeface="標楷體" pitchFamily="65" charset="-120"/>
                <a:ea typeface="標楷體" pitchFamily="65" charset="-120"/>
              </a:rPr>
              <a:t>證人</a:t>
            </a:r>
          </a:p>
          <a:p>
            <a:pPr>
              <a:buNone/>
            </a:pPr>
            <a:r>
              <a:rPr lang="zh-TW" altLang="en-US" b="1" dirty="0" smtClean="0">
                <a:latin typeface="標楷體" pitchFamily="65" charset="-120"/>
                <a:ea typeface="標楷體" pitchFamily="65" charset="-120"/>
              </a:rPr>
              <a:t>（</a:t>
            </a: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a:t>
            </a:r>
            <a:r>
              <a:rPr lang="zh-TW" altLang="zh-TW" b="1" dirty="0">
                <a:latin typeface="標楷體" pitchFamily="65" charset="-120"/>
                <a:ea typeface="標楷體" pitchFamily="65" charset="-120"/>
              </a:rPr>
              <a:t>鑑定人</a:t>
            </a:r>
          </a:p>
          <a:p>
            <a:pPr>
              <a:buNone/>
            </a:pPr>
            <a:endParaRPr lang="zh-TW" altLang="zh-TW" b="1" dirty="0">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pPr lvl="0">
              <a:buNone/>
            </a:pP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a:t>
            </a:r>
            <a:r>
              <a:rPr lang="zh-TW" altLang="zh-TW" b="1" dirty="0"/>
              <a:t>證主持人產生原則</a:t>
            </a:r>
            <a:r>
              <a:rPr lang="zh-TW" altLang="zh-TW" dirty="0"/>
              <a:t/>
            </a:r>
            <a:br>
              <a:rPr lang="zh-TW" altLang="zh-TW" dirty="0"/>
            </a:br>
            <a:endParaRPr lang="zh-TW" altLang="en-US" dirty="0"/>
          </a:p>
        </p:txBody>
      </p:sp>
      <p:sp>
        <p:nvSpPr>
          <p:cNvPr id="3" name="內容版面配置區 2"/>
          <p:cNvSpPr>
            <a:spLocks noGrp="1"/>
          </p:cNvSpPr>
          <p:nvPr>
            <p:ph idx="1"/>
          </p:nvPr>
        </p:nvSpPr>
        <p:spPr/>
        <p:txBody>
          <a:bodyPr>
            <a:normAutofit/>
          </a:bodyPr>
          <a:lstStyle/>
          <a:p>
            <a:pPr>
              <a:buNone/>
            </a:pPr>
            <a:r>
              <a:rPr lang="zh-TW" altLang="zh-TW" b="1" dirty="0"/>
              <a:t>依各國立法例，約略有以下三種：</a:t>
            </a:r>
          </a:p>
          <a:p>
            <a:pPr>
              <a:buNone/>
            </a:pPr>
            <a:r>
              <a:rPr lang="en-US" altLang="zh-TW" b="1" dirty="0" smtClean="0">
                <a:solidFill>
                  <a:srgbClr val="0070C0"/>
                </a:solidFill>
                <a:latin typeface="標楷體" pitchFamily="65" charset="-120"/>
                <a:ea typeface="標楷體" pitchFamily="65" charset="-120"/>
              </a:rPr>
              <a:t>1.</a:t>
            </a:r>
            <a:r>
              <a:rPr lang="zh-TW" altLang="zh-TW" b="1" dirty="0" smtClean="0">
                <a:solidFill>
                  <a:srgbClr val="0070C0"/>
                </a:solidFill>
                <a:latin typeface="標楷體" pitchFamily="65" charset="-120"/>
                <a:ea typeface="標楷體" pitchFamily="65" charset="-120"/>
              </a:rPr>
              <a:t>機關首長</a:t>
            </a:r>
            <a:r>
              <a:rPr lang="zh-TW" altLang="en-US" b="1" dirty="0" smtClean="0">
                <a:latin typeface="標楷體" pitchFamily="65" charset="-120"/>
                <a:ea typeface="標楷體" pitchFamily="65" charset="-120"/>
              </a:rPr>
              <a:t>或</a:t>
            </a:r>
            <a:r>
              <a:rPr lang="zh-TW" altLang="en-US" b="1" dirty="0" smtClean="0">
                <a:solidFill>
                  <a:srgbClr val="FF0000"/>
                </a:solidFill>
                <a:latin typeface="標楷體" pitchFamily="65" charset="-120"/>
                <a:ea typeface="標楷體" pitchFamily="65" charset="-120"/>
              </a:rPr>
              <a:t>其指定人員</a:t>
            </a:r>
            <a:r>
              <a:rPr lang="zh-TW" altLang="en-US" b="1" dirty="0" smtClean="0">
                <a:latin typeface="標楷體" pitchFamily="65" charset="-120"/>
                <a:ea typeface="標楷體" pitchFamily="65" charset="-120"/>
              </a:rPr>
              <a:t>。</a:t>
            </a:r>
            <a:endParaRPr lang="zh-TW" altLang="zh-TW" b="1" dirty="0">
              <a:latin typeface="標楷體" pitchFamily="65" charset="-120"/>
              <a:ea typeface="標楷體" pitchFamily="65" charset="-120"/>
            </a:endParaRPr>
          </a:p>
          <a:p>
            <a:pPr>
              <a:buNone/>
            </a:pPr>
            <a:r>
              <a:rPr lang="en-US" altLang="zh-TW" b="1" dirty="0" smtClean="0">
                <a:solidFill>
                  <a:srgbClr val="C00000"/>
                </a:solidFill>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組成</a:t>
            </a:r>
            <a:r>
              <a:rPr lang="zh-TW" altLang="zh-TW" b="1" dirty="0">
                <a:solidFill>
                  <a:srgbClr val="C00000"/>
                </a:solidFill>
                <a:latin typeface="標楷體" pitchFamily="65" charset="-120"/>
                <a:ea typeface="標楷體" pitchFamily="65" charset="-120"/>
              </a:rPr>
              <a:t>機關之成員</a:t>
            </a:r>
            <a:r>
              <a:rPr lang="zh-TW" altLang="zh-TW" b="1" dirty="0">
                <a:latin typeface="標楷體" pitchFamily="65" charset="-120"/>
                <a:ea typeface="標楷體" pitchFamily="65" charset="-120"/>
              </a:rPr>
              <a:t>：指合議制組織機關之成員，包括合議制者之委員。</a:t>
            </a:r>
          </a:p>
          <a:p>
            <a:pPr>
              <a:buNone/>
            </a:pPr>
            <a:r>
              <a:rPr lang="en-US" altLang="zh-TW" b="1" dirty="0" smtClean="0">
                <a:solidFill>
                  <a:srgbClr val="7030A0"/>
                </a:solidFill>
                <a:latin typeface="標楷體" pitchFamily="65" charset="-120"/>
                <a:ea typeface="標楷體" pitchFamily="65" charset="-120"/>
              </a:rPr>
              <a:t>3.</a:t>
            </a:r>
            <a:r>
              <a:rPr lang="zh-TW" altLang="zh-TW" b="1" dirty="0" smtClean="0">
                <a:solidFill>
                  <a:srgbClr val="7030A0"/>
                </a:solidFill>
                <a:latin typeface="標楷體" pitchFamily="65" charset="-120"/>
                <a:ea typeface="標楷體" pitchFamily="65" charset="-120"/>
              </a:rPr>
              <a:t>行政法</a:t>
            </a:r>
            <a:r>
              <a:rPr lang="zh-TW" altLang="zh-TW" b="1" dirty="0">
                <a:solidFill>
                  <a:srgbClr val="7030A0"/>
                </a:solidFill>
                <a:latin typeface="標楷體" pitchFamily="65" charset="-120"/>
                <a:ea typeface="標楷體" pitchFamily="65" charset="-120"/>
              </a:rPr>
              <a:t>法官</a:t>
            </a:r>
            <a:r>
              <a:rPr lang="zh-TW" altLang="zh-TW" b="1" dirty="0">
                <a:latin typeface="標楷體" pitchFamily="65" charset="-120"/>
                <a:ea typeface="標楷體" pitchFamily="65" charset="-120"/>
              </a:rPr>
              <a:t>（</a:t>
            </a:r>
            <a:r>
              <a:rPr lang="en-US" altLang="zh-TW" b="1" dirty="0">
                <a:latin typeface="標楷體" pitchFamily="65" charset="-120"/>
                <a:ea typeface="標楷體" pitchFamily="65" charset="-120"/>
              </a:rPr>
              <a:t>administrative law judge</a:t>
            </a:r>
            <a:r>
              <a:rPr lang="zh-TW" altLang="zh-TW" b="1" dirty="0">
                <a:latin typeface="標楷體" pitchFamily="65" charset="-120"/>
                <a:ea typeface="標楷體" pitchFamily="65" charset="-120"/>
              </a:rPr>
              <a:t>）、行政監察官（</a:t>
            </a:r>
            <a:r>
              <a:rPr lang="en-US" altLang="zh-TW" b="1" dirty="0">
                <a:latin typeface="標楷體" pitchFamily="65" charset="-120"/>
                <a:ea typeface="標楷體" pitchFamily="65" charset="-120"/>
              </a:rPr>
              <a:t>inspectors</a:t>
            </a:r>
            <a:r>
              <a:rPr lang="zh-TW" altLang="zh-TW" b="1" dirty="0">
                <a:latin typeface="標楷體" pitchFamily="65" charset="-120"/>
                <a:ea typeface="標楷體" pitchFamily="65" charset="-120"/>
              </a:rPr>
              <a:t>）、或其他依法律授權指定特定官員主持特定案件之聽證</a:t>
            </a:r>
            <a:r>
              <a:rPr lang="zh-TW" altLang="zh-TW" b="1" dirty="0" smtClean="0">
                <a:latin typeface="標楷體" pitchFamily="65" charset="-120"/>
                <a:ea typeface="標楷體" pitchFamily="65" charset="-120"/>
              </a:rPr>
              <a:t>者</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a:t>聽證主持人之素質要求</a:t>
            </a:r>
            <a:endParaRPr lang="zh-TW" altLang="en-US" sz="4000" dirty="0"/>
          </a:p>
        </p:txBody>
      </p:sp>
      <p:sp>
        <p:nvSpPr>
          <p:cNvPr id="3" name="內容版面配置區 2"/>
          <p:cNvSpPr>
            <a:spLocks noGrp="1"/>
          </p:cNvSpPr>
          <p:nvPr>
            <p:ph idx="1"/>
          </p:nvPr>
        </p:nvSpPr>
        <p:spPr/>
        <p:txBody>
          <a:bodyPr/>
          <a:lstStyle/>
          <a:p>
            <a:pPr>
              <a:buNone/>
            </a:pPr>
            <a:r>
              <a:rPr lang="en-US" altLang="zh-TW" b="1" dirty="0">
                <a:latin typeface="標楷體" pitchFamily="65" charset="-120"/>
                <a:ea typeface="標楷體" pitchFamily="65" charset="-120"/>
              </a:rPr>
              <a:t>1.</a:t>
            </a:r>
            <a:r>
              <a:rPr lang="zh-TW" altLang="zh-TW" b="1" dirty="0">
                <a:latin typeface="標楷體" pitchFamily="65" charset="-120"/>
                <a:ea typeface="標楷體" pitchFamily="65" charset="-120"/>
              </a:rPr>
              <a:t>要熟悉</a:t>
            </a:r>
            <a:r>
              <a:rPr lang="zh-TW" altLang="zh-TW" b="1" dirty="0" smtClean="0">
                <a:latin typeface="標楷體" pitchFamily="65" charset="-120"/>
                <a:ea typeface="標楷體" pitchFamily="65" charset="-120"/>
              </a:rPr>
              <a:t>法律</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en-US" altLang="zh-TW" b="1" dirty="0">
                <a:latin typeface="標楷體" pitchFamily="65" charset="-120"/>
                <a:ea typeface="標楷體" pitchFamily="65" charset="-120"/>
              </a:rPr>
              <a:t>.</a:t>
            </a:r>
            <a:r>
              <a:rPr lang="zh-TW" altLang="zh-TW" b="1" dirty="0">
                <a:latin typeface="標楷體" pitchFamily="65" charset="-120"/>
                <a:ea typeface="標楷體" pitchFamily="65" charset="-120"/>
              </a:rPr>
              <a:t>要基本懂得</a:t>
            </a:r>
            <a:r>
              <a:rPr lang="zh-TW" altLang="zh-TW" b="1" dirty="0" smtClean="0">
                <a:latin typeface="標楷體" pitchFamily="65" charset="-120"/>
                <a:ea typeface="標楷體" pitchFamily="65" charset="-120"/>
              </a:rPr>
              <a:t>業務</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3</a:t>
            </a:r>
            <a:r>
              <a:rPr lang="en-US" altLang="zh-TW" b="1" dirty="0">
                <a:latin typeface="標楷體" pitchFamily="65" charset="-120"/>
                <a:ea typeface="標楷體" pitchFamily="65" charset="-120"/>
              </a:rPr>
              <a:t>.</a:t>
            </a:r>
            <a:r>
              <a:rPr lang="zh-TW" altLang="zh-TW" b="1" dirty="0">
                <a:latin typeface="標楷體" pitchFamily="65" charset="-120"/>
                <a:ea typeface="標楷體" pitchFamily="65" charset="-120"/>
              </a:rPr>
              <a:t>要有較強的邏輯思維和判斷</a:t>
            </a:r>
            <a:r>
              <a:rPr lang="zh-TW" altLang="zh-TW" b="1" dirty="0" smtClean="0">
                <a:latin typeface="標楷體" pitchFamily="65" charset="-120"/>
                <a:ea typeface="標楷體" pitchFamily="65" charset="-120"/>
              </a:rPr>
              <a:t>能力</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4</a:t>
            </a:r>
            <a:r>
              <a:rPr lang="en-US" altLang="zh-TW" b="1" dirty="0">
                <a:latin typeface="標楷體" pitchFamily="65" charset="-120"/>
                <a:ea typeface="標楷體" pitchFamily="65" charset="-120"/>
              </a:rPr>
              <a:t>.</a:t>
            </a:r>
            <a:r>
              <a:rPr lang="zh-TW" altLang="zh-TW" b="1" dirty="0">
                <a:latin typeface="標楷體" pitchFamily="65" charset="-120"/>
                <a:ea typeface="標楷體" pitchFamily="65" charset="-120"/>
              </a:rPr>
              <a:t>要有良好的職業道德和品德修養等條件</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endParaRPr lang="en-US" altLang="zh-TW" b="1" dirty="0" smtClean="0">
              <a:latin typeface="標楷體" pitchFamily="65" charset="-120"/>
              <a:ea typeface="標楷體" pitchFamily="65" charset="-120"/>
            </a:endParaRPr>
          </a:p>
          <a:p>
            <a:r>
              <a:rPr lang="zh-TW" altLang="zh-TW" b="1" dirty="0" smtClean="0">
                <a:latin typeface="+mj-ea"/>
                <a:ea typeface="+mj-ea"/>
              </a:rPr>
              <a:t>建議：</a:t>
            </a:r>
            <a:r>
              <a:rPr lang="zh-TW" altLang="en-US" b="1" dirty="0" smtClean="0">
                <a:latin typeface="標楷體" pitchFamily="65" charset="-120"/>
                <a:ea typeface="標楷體" pitchFamily="65" charset="-120"/>
              </a:rPr>
              <a:t>必要時，由機關首長選聘</a:t>
            </a:r>
            <a:r>
              <a:rPr lang="zh-TW" altLang="en-US" b="1" dirty="0" smtClean="0">
                <a:solidFill>
                  <a:srgbClr val="C00000"/>
                </a:solidFill>
                <a:latin typeface="標楷體" pitchFamily="65" charset="-120"/>
                <a:ea typeface="標楷體" pitchFamily="65" charset="-120"/>
              </a:rPr>
              <a:t>公正、且具調解能力</a:t>
            </a:r>
            <a:r>
              <a:rPr lang="zh-TW" altLang="en-US" b="1" dirty="0" smtClean="0">
                <a:latin typeface="標楷體" pitchFamily="65" charset="-120"/>
                <a:ea typeface="標楷體" pitchFamily="65" charset="-120"/>
              </a:rPr>
              <a:t>之</a:t>
            </a:r>
            <a:r>
              <a:rPr lang="zh-TW" altLang="en-US" b="1" dirty="0" smtClean="0">
                <a:solidFill>
                  <a:srgbClr val="C00000"/>
                </a:solidFill>
                <a:latin typeface="標楷體" pitchFamily="65" charset="-120"/>
                <a:ea typeface="標楷體" pitchFamily="65" charset="-120"/>
              </a:rPr>
              <a:t>律師或相關專業人員</a:t>
            </a:r>
            <a:r>
              <a:rPr lang="zh-TW" altLang="en-US" b="1" dirty="0" smtClean="0">
                <a:latin typeface="標楷體" pitchFamily="65" charset="-120"/>
                <a:ea typeface="標楷體" pitchFamily="65" charset="-120"/>
              </a:rPr>
              <a:t>擔任主持人。</a:t>
            </a:r>
            <a:endParaRPr lang="zh-TW" altLang="zh-TW" b="1" dirty="0" smtClean="0">
              <a:latin typeface="標楷體" pitchFamily="65" charset="-120"/>
              <a:ea typeface="標楷體" pitchFamily="65" charset="-120"/>
            </a:endParaRPr>
          </a:p>
          <a:p>
            <a:pPr>
              <a:buNone/>
            </a:pPr>
            <a:endParaRPr lang="zh-TW" altLang="zh-TW" b="1" dirty="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000" b="1" dirty="0" smtClean="0"/>
              <a:t>都更程序強制聽證之理由</a:t>
            </a:r>
            <a:endParaRPr lang="zh-TW" altLang="en-US" sz="4000" b="1" dirty="0"/>
          </a:p>
        </p:txBody>
      </p:sp>
      <p:sp>
        <p:nvSpPr>
          <p:cNvPr id="3" name="內容版面配置區 2"/>
          <p:cNvSpPr>
            <a:spLocks noGrp="1"/>
          </p:cNvSpPr>
          <p:nvPr>
            <p:ph idx="1"/>
          </p:nvPr>
        </p:nvSpPr>
        <p:spPr/>
        <p:txBody>
          <a:bodyPr>
            <a:normAutofit fontScale="92500"/>
          </a:bodyPr>
          <a:lstStyle/>
          <a:p>
            <a:r>
              <a:rPr lang="zh-TW" altLang="en-US" b="1" dirty="0" smtClean="0">
                <a:solidFill>
                  <a:schemeClr val="tx2">
                    <a:lumMod val="75000"/>
                  </a:schemeClr>
                </a:solidFill>
                <a:latin typeface="+mj-ea"/>
                <a:ea typeface="+mj-ea"/>
              </a:rPr>
              <a:t>林錫堯</a:t>
            </a:r>
            <a:r>
              <a:rPr lang="zh-TW" altLang="en-US" b="1" dirty="0" smtClean="0">
                <a:solidFill>
                  <a:schemeClr val="tx2">
                    <a:lumMod val="75000"/>
                  </a:schemeClr>
                </a:solidFill>
                <a:latin typeface="+mj-ea"/>
              </a:rPr>
              <a:t>大法官</a:t>
            </a:r>
            <a:r>
              <a:rPr lang="zh-TW" altLang="en-US" b="1" dirty="0" smtClean="0">
                <a:solidFill>
                  <a:schemeClr val="tx2">
                    <a:lumMod val="75000"/>
                  </a:schemeClr>
                </a:solidFill>
                <a:latin typeface="+mj-ea"/>
                <a:ea typeface="+mj-ea"/>
              </a:rPr>
              <a:t>：</a:t>
            </a:r>
            <a:r>
              <a:rPr lang="zh-TW" altLang="en-US" b="1" dirty="0" smtClean="0">
                <a:latin typeface="標楷體" pitchFamily="65" charset="-120"/>
                <a:ea typeface="標楷體" pitchFamily="65" charset="-120"/>
              </a:rPr>
              <a:t>現有之</a:t>
            </a:r>
            <a:r>
              <a:rPr lang="zh-TW" altLang="en-US" b="1" dirty="0" smtClean="0">
                <a:solidFill>
                  <a:srgbClr val="FF0000"/>
                </a:solidFill>
                <a:latin typeface="標楷體" pitchFamily="65" charset="-120"/>
                <a:ea typeface="標楷體" pitchFamily="65" charset="-120"/>
              </a:rPr>
              <a:t>公聽會</a:t>
            </a:r>
            <a:r>
              <a:rPr lang="zh-TW" altLang="en-US" b="1" dirty="0" smtClean="0">
                <a:latin typeface="標楷體" pitchFamily="65" charset="-120"/>
                <a:ea typeface="標楷體" pitchFamily="65" charset="-120"/>
              </a:rPr>
              <a:t>，未課予主管機關「</a:t>
            </a:r>
            <a:r>
              <a:rPr lang="zh-TW" altLang="en-US" b="1" dirty="0" smtClean="0">
                <a:solidFill>
                  <a:srgbClr val="FF0000"/>
                </a:solidFill>
                <a:latin typeface="標楷體" pitchFamily="65" charset="-120"/>
                <a:ea typeface="標楷體" pitchFamily="65" charset="-120"/>
              </a:rPr>
              <a:t>斟酌與說理之義務</a:t>
            </a:r>
            <a:r>
              <a:rPr lang="zh-TW" altLang="en-US" b="1" dirty="0" smtClean="0">
                <a:latin typeface="標楷體" pitchFamily="65" charset="-120"/>
                <a:ea typeface="標楷體" pitchFamily="65" charset="-120"/>
              </a:rPr>
              <a:t>」，不符正當行政程序。</a:t>
            </a:r>
            <a:endParaRPr lang="en-US" altLang="zh-TW" b="1" dirty="0" smtClean="0">
              <a:latin typeface="標楷體" pitchFamily="65" charset="-120"/>
              <a:ea typeface="標楷體" pitchFamily="65" charset="-120"/>
            </a:endParaRPr>
          </a:p>
          <a:p>
            <a:r>
              <a:rPr lang="zh-TW" altLang="en-US" b="1" dirty="0" smtClean="0">
                <a:solidFill>
                  <a:schemeClr val="tx2">
                    <a:lumMod val="75000"/>
                  </a:schemeClr>
                </a:solidFill>
                <a:latin typeface="+mj-ea"/>
                <a:ea typeface="+mj-ea"/>
              </a:rPr>
              <a:t>陳春生</a:t>
            </a:r>
            <a:r>
              <a:rPr lang="zh-TW" altLang="en-US" b="1" dirty="0" smtClean="0">
                <a:solidFill>
                  <a:schemeClr val="tx2">
                    <a:lumMod val="75000"/>
                  </a:schemeClr>
                </a:solidFill>
                <a:latin typeface="+mj-ea"/>
              </a:rPr>
              <a:t>大法官</a:t>
            </a:r>
            <a:r>
              <a:rPr lang="zh-TW" altLang="en-US" b="1" dirty="0" smtClean="0">
                <a:solidFill>
                  <a:schemeClr val="tx2">
                    <a:lumMod val="75000"/>
                  </a:schemeClr>
                </a:solidFill>
                <a:latin typeface="+mj-ea"/>
                <a:ea typeface="+mj-ea"/>
              </a:rPr>
              <a:t>：</a:t>
            </a:r>
            <a:r>
              <a:rPr lang="zh-TW" altLang="en-US" b="1" dirty="0" smtClean="0">
                <a:latin typeface="標楷體" pitchFamily="65" charset="-120"/>
                <a:ea typeface="標楷體" pitchFamily="65" charset="-120"/>
              </a:rPr>
              <a:t>防止「</a:t>
            </a:r>
            <a:r>
              <a:rPr lang="zh-TW" altLang="en-US" b="1" dirty="0" smtClean="0">
                <a:solidFill>
                  <a:srgbClr val="FF0000"/>
                </a:solidFill>
                <a:latin typeface="標楷體" pitchFamily="65" charset="-120"/>
                <a:ea typeface="標楷體" pitchFamily="65" charset="-120"/>
              </a:rPr>
              <a:t>從聽證逃向公聽</a:t>
            </a:r>
            <a:r>
              <a:rPr lang="zh-TW" altLang="en-US" b="1" dirty="0" smtClean="0">
                <a:latin typeface="標楷體" pitchFamily="65" charset="-120"/>
                <a:ea typeface="標楷體" pitchFamily="65" charset="-120"/>
              </a:rPr>
              <a:t>」。行政機關若作成與</a:t>
            </a:r>
            <a:r>
              <a:rPr lang="zh-TW" altLang="en-US" b="1" dirty="0" smtClean="0">
                <a:solidFill>
                  <a:srgbClr val="C00000"/>
                </a:solidFill>
                <a:latin typeface="標楷體" pitchFamily="65" charset="-120"/>
                <a:ea typeface="標楷體" pitchFamily="65" charset="-120"/>
              </a:rPr>
              <a:t>聽證結果</a:t>
            </a:r>
            <a:r>
              <a:rPr lang="zh-TW" altLang="en-US" b="1" dirty="0" smtClean="0">
                <a:latin typeface="標楷體" pitchFamily="65" charset="-120"/>
                <a:ea typeface="標楷體" pitchFamily="65" charset="-120"/>
              </a:rPr>
              <a:t>不一致之處分，則此時行政機關所</a:t>
            </a:r>
            <a:r>
              <a:rPr lang="zh-TW" altLang="en-US" b="1" dirty="0" smtClean="0">
                <a:solidFill>
                  <a:srgbClr val="C00000"/>
                </a:solidFill>
                <a:latin typeface="標楷體" pitchFamily="65" charset="-120"/>
                <a:ea typeface="標楷體" pitchFamily="65" charset="-120"/>
              </a:rPr>
              <a:t>附記之理由</a:t>
            </a:r>
            <a:r>
              <a:rPr lang="zh-TW" altLang="en-US" b="1" dirty="0" smtClean="0">
                <a:latin typeface="標楷體" pitchFamily="65" charset="-120"/>
                <a:ea typeface="標楷體" pitchFamily="65" charset="-120"/>
              </a:rPr>
              <a:t>必須有說服力，否則仍可能因違法而被撤銷。</a:t>
            </a:r>
            <a:endParaRPr lang="en-US" altLang="zh-TW" b="1" dirty="0" smtClean="0">
              <a:latin typeface="標楷體" pitchFamily="65" charset="-120"/>
              <a:ea typeface="標楷體" pitchFamily="65" charset="-120"/>
            </a:endParaRPr>
          </a:p>
          <a:p>
            <a:r>
              <a:rPr lang="zh-TW" altLang="en-US" b="1" dirty="0" smtClean="0">
                <a:solidFill>
                  <a:schemeClr val="tx2">
                    <a:lumMod val="75000"/>
                  </a:schemeClr>
                </a:solidFill>
                <a:latin typeface="+mj-ea"/>
                <a:ea typeface="+mj-ea"/>
              </a:rPr>
              <a:t>葉百修</a:t>
            </a:r>
            <a:r>
              <a:rPr lang="zh-TW" altLang="en-US" b="1" dirty="0" smtClean="0">
                <a:solidFill>
                  <a:schemeClr val="tx2">
                    <a:lumMod val="75000"/>
                  </a:schemeClr>
                </a:solidFill>
                <a:latin typeface="標楷體" pitchFamily="65" charset="-120"/>
                <a:ea typeface="標楷體" pitchFamily="65" charset="-120"/>
              </a:rPr>
              <a:t>、</a:t>
            </a:r>
            <a:r>
              <a:rPr lang="zh-TW" altLang="en-US" b="1" dirty="0" smtClean="0">
                <a:solidFill>
                  <a:schemeClr val="tx2">
                    <a:lumMod val="75000"/>
                  </a:schemeClr>
                </a:solidFill>
                <a:latin typeface="+mj-ea"/>
                <a:ea typeface="+mj-ea"/>
              </a:rPr>
              <a:t>蘇永欽</a:t>
            </a:r>
            <a:r>
              <a:rPr lang="zh-TW" altLang="en-US" b="1" dirty="0" smtClean="0">
                <a:solidFill>
                  <a:schemeClr val="tx2">
                    <a:lumMod val="75000"/>
                  </a:schemeClr>
                </a:solidFill>
                <a:latin typeface="+mj-ea"/>
              </a:rPr>
              <a:t>大法官</a:t>
            </a:r>
            <a:r>
              <a:rPr lang="en-US" altLang="zh-TW" b="1" dirty="0" smtClean="0">
                <a:solidFill>
                  <a:schemeClr val="tx2">
                    <a:lumMod val="75000"/>
                  </a:schemeClr>
                </a:solidFill>
                <a:latin typeface="標楷體" pitchFamily="65" charset="-120"/>
                <a:ea typeface="標楷體" pitchFamily="65" charset="-120"/>
              </a:rPr>
              <a:t>—</a:t>
            </a:r>
            <a:r>
              <a:rPr lang="zh-TW" altLang="en-US" b="1" dirty="0" smtClean="0">
                <a:solidFill>
                  <a:schemeClr val="tx2">
                    <a:lumMod val="75000"/>
                  </a:schemeClr>
                </a:solidFill>
                <a:latin typeface="標楷體" pitchFamily="65" charset="-120"/>
                <a:ea typeface="標楷體" pitchFamily="65" charset="-120"/>
              </a:rPr>
              <a:t>質疑：</a:t>
            </a:r>
            <a:r>
              <a:rPr lang="zh-TW" altLang="en-US" b="1" dirty="0" smtClean="0">
                <a:latin typeface="標楷體" pitchFamily="65" charset="-120"/>
                <a:ea typeface="標楷體" pitchFamily="65" charset="-120"/>
              </a:rPr>
              <a:t>為何都市更新行政程序要求較其他</a:t>
            </a:r>
            <a:r>
              <a:rPr lang="zh-TW" altLang="en-US" b="1" dirty="0" smtClean="0">
                <a:solidFill>
                  <a:srgbClr val="FF0000"/>
                </a:solidFill>
                <a:latin typeface="標楷體" pitchFamily="65" charset="-120"/>
                <a:ea typeface="標楷體" pitchFamily="65" charset="-120"/>
              </a:rPr>
              <a:t>一般</a:t>
            </a:r>
            <a:r>
              <a:rPr lang="zh-TW" altLang="en-US" b="1" dirty="0" smtClean="0">
                <a:latin typeface="標楷體" pitchFamily="65" charset="-120"/>
                <a:ea typeface="標楷體" pitchFamily="65" charset="-120"/>
              </a:rPr>
              <a:t>行政程序</a:t>
            </a:r>
            <a:r>
              <a:rPr lang="zh-TW" altLang="en-US" b="1" dirty="0" smtClean="0">
                <a:solidFill>
                  <a:srgbClr val="FF0000"/>
                </a:solidFill>
                <a:latin typeface="標楷體" pitchFamily="65" charset="-120"/>
                <a:ea typeface="標楷體" pitchFamily="65" charset="-120"/>
              </a:rPr>
              <a:t>特別</a:t>
            </a:r>
            <a:r>
              <a:rPr lang="zh-TW" altLang="en-US" b="1" dirty="0" smtClean="0">
                <a:latin typeface="標楷體" pitchFamily="65" charset="-120"/>
                <a:ea typeface="標楷體" pitchFamily="65" charset="-120"/>
              </a:rPr>
              <a:t>？恐衍生</a:t>
            </a:r>
            <a:r>
              <a:rPr lang="zh-TW" altLang="en-US" b="1" dirty="0" smtClean="0">
                <a:solidFill>
                  <a:srgbClr val="FF0000"/>
                </a:solidFill>
                <a:latin typeface="標楷體" pitchFamily="65" charset="-120"/>
                <a:ea typeface="標楷體" pitchFamily="65" charset="-120"/>
              </a:rPr>
              <a:t>餘波效應</a:t>
            </a:r>
            <a:r>
              <a:rPr lang="zh-TW" altLang="en-US" b="1" dirty="0" smtClean="0">
                <a:latin typeface="標楷體" pitchFamily="65" charset="-120"/>
                <a:ea typeface="標楷體" pitchFamily="65" charset="-120"/>
              </a:rPr>
              <a:t>。</a:t>
            </a:r>
          </a:p>
          <a:p>
            <a:endParaRPr lang="zh-TW"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
            </a:r>
            <a:br>
              <a:rPr lang="en-US" altLang="zh-TW" dirty="0" smtClean="0"/>
            </a:br>
            <a:r>
              <a:rPr lang="zh-TW" altLang="zh-TW" b="1" dirty="0" smtClean="0"/>
              <a:t>聽</a:t>
            </a:r>
            <a:r>
              <a:rPr lang="zh-TW" altLang="zh-TW" b="1" dirty="0"/>
              <a:t>證主持人之中立立場</a:t>
            </a:r>
            <a:br>
              <a:rPr lang="zh-TW" altLang="zh-TW" b="1" dirty="0"/>
            </a:br>
            <a:endParaRPr lang="zh-TW" altLang="en-US" b="1" dirty="0"/>
          </a:p>
        </p:txBody>
      </p:sp>
      <p:sp>
        <p:nvSpPr>
          <p:cNvPr id="3" name="內容版面配置區 2"/>
          <p:cNvSpPr>
            <a:spLocks noGrp="1"/>
          </p:cNvSpPr>
          <p:nvPr>
            <p:ph idx="1"/>
          </p:nvPr>
        </p:nvSpPr>
        <p:spPr/>
        <p:txBody>
          <a:bodyPr/>
          <a:lstStyle/>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聽</a:t>
            </a:r>
            <a:r>
              <a:rPr lang="zh-TW" altLang="zh-TW" b="1" dirty="0">
                <a:latin typeface="標楷體" pitchFamily="65" charset="-120"/>
                <a:ea typeface="標楷體" pitchFamily="65" charset="-120"/>
              </a:rPr>
              <a:t>證主持人應本於公正超然之基本立場為之，以確保當事人之權益，維護行政機關之</a:t>
            </a:r>
            <a:r>
              <a:rPr lang="zh-TW" altLang="zh-TW" b="1" dirty="0" smtClean="0">
                <a:latin typeface="標楷體" pitchFamily="65" charset="-120"/>
                <a:ea typeface="標楷體" pitchFamily="65" charset="-120"/>
              </a:rPr>
              <a:t>威信</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a:latin typeface="標楷體" pitchFamily="65" charset="-120"/>
                <a:ea typeface="標楷體" pitchFamily="65" charset="-120"/>
              </a:rPr>
              <a:t> </a:t>
            </a: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故</a:t>
            </a:r>
            <a:r>
              <a:rPr lang="zh-TW" altLang="zh-TW" b="1" dirty="0">
                <a:latin typeface="標楷體" pitchFamily="65" charset="-120"/>
                <a:ea typeface="標楷體" pitchFamily="65" charset="-120"/>
              </a:rPr>
              <a:t>本法第</a:t>
            </a:r>
            <a:r>
              <a:rPr lang="en-US" altLang="zh-TW" b="1" dirty="0">
                <a:latin typeface="標楷體" pitchFamily="65" charset="-120"/>
                <a:ea typeface="標楷體" pitchFamily="65" charset="-120"/>
              </a:rPr>
              <a:t>62</a:t>
            </a:r>
            <a:r>
              <a:rPr lang="zh-TW" altLang="zh-TW" b="1" dirty="0">
                <a:latin typeface="標楷體" pitchFamily="65" charset="-120"/>
                <a:ea typeface="標楷體" pitchFamily="65" charset="-120"/>
              </a:rPr>
              <a:t>條第</a:t>
            </a:r>
            <a:r>
              <a:rPr lang="en-US" altLang="zh-TW" b="1" dirty="0">
                <a:latin typeface="標楷體" pitchFamily="65" charset="-120"/>
                <a:ea typeface="標楷體" pitchFamily="65" charset="-120"/>
              </a:rPr>
              <a:t>1</a:t>
            </a:r>
            <a:r>
              <a:rPr lang="zh-TW" altLang="zh-TW" b="1" dirty="0">
                <a:latin typeface="標楷體" pitchFamily="65" charset="-120"/>
                <a:ea typeface="標楷體" pitchFamily="65" charset="-120"/>
              </a:rPr>
              <a:t>項明定：「</a:t>
            </a:r>
            <a:r>
              <a:rPr lang="zh-TW" altLang="zh-TW" b="1" dirty="0">
                <a:solidFill>
                  <a:srgbClr val="C00000"/>
                </a:solidFill>
                <a:latin typeface="標楷體" pitchFamily="65" charset="-120"/>
                <a:ea typeface="標楷體" pitchFamily="65" charset="-120"/>
              </a:rPr>
              <a:t>主持人應本中立公正之立場</a:t>
            </a:r>
            <a:r>
              <a:rPr lang="zh-TW" altLang="zh-TW" b="1" dirty="0">
                <a:latin typeface="標楷體" pitchFamily="65" charset="-120"/>
                <a:ea typeface="標楷體" pitchFamily="65" charset="-120"/>
              </a:rPr>
              <a:t>，主持聽證。」</a:t>
            </a:r>
          </a:p>
          <a:p>
            <a:endParaRPr lang="zh-TW" altLang="en-US" b="1" dirty="0">
              <a:latin typeface="標楷體" pitchFamily="65" charset="-120"/>
              <a:ea typeface="標楷體" pitchFamily="65" charset="-12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dirty="0" smtClean="0"/>
              <a:t/>
            </a:r>
            <a:br>
              <a:rPr lang="en-US" altLang="zh-TW" dirty="0" smtClean="0"/>
            </a:br>
            <a:r>
              <a:rPr lang="zh-TW" altLang="zh-TW" b="1" dirty="0" smtClean="0"/>
              <a:t>聽</a:t>
            </a:r>
            <a:r>
              <a:rPr lang="zh-TW" altLang="zh-TW" b="1" dirty="0"/>
              <a:t>證主持人之職權</a:t>
            </a:r>
            <a:br>
              <a:rPr lang="zh-TW" altLang="zh-TW" b="1" dirty="0"/>
            </a:br>
            <a:endParaRPr lang="zh-TW" altLang="en-US" b="1" dirty="0"/>
          </a:p>
        </p:txBody>
      </p:sp>
      <p:sp>
        <p:nvSpPr>
          <p:cNvPr id="3" name="內容版面配置區 2"/>
          <p:cNvSpPr>
            <a:spLocks noGrp="1"/>
          </p:cNvSpPr>
          <p:nvPr>
            <p:ph idx="1"/>
          </p:nvPr>
        </p:nvSpPr>
        <p:spPr>
          <a:xfrm>
            <a:off x="457200" y="1340768"/>
            <a:ext cx="8229600" cy="4785395"/>
          </a:xfrm>
        </p:spPr>
        <p:txBody>
          <a:bodyPr>
            <a:noAutofit/>
          </a:bodyPr>
          <a:lstStyle/>
          <a:p>
            <a:pPr>
              <a:buNone/>
            </a:pPr>
            <a:r>
              <a:rPr lang="zh-TW" altLang="zh-TW" sz="2800" b="1" dirty="0" smtClean="0">
                <a:latin typeface="標楷體" pitchFamily="65" charset="-120"/>
                <a:ea typeface="標楷體" pitchFamily="65" charset="-120"/>
              </a:rPr>
              <a:t>主持人</a:t>
            </a:r>
            <a:r>
              <a:rPr lang="zh-TW" altLang="zh-TW" sz="2800" b="1" dirty="0">
                <a:latin typeface="標楷體" pitchFamily="65" charset="-120"/>
                <a:ea typeface="標楷體" pitchFamily="65" charset="-120"/>
              </a:rPr>
              <a:t>於聽證時，得行使下列職權：</a:t>
            </a:r>
          </a:p>
          <a:p>
            <a:pPr>
              <a:buNone/>
            </a:pPr>
            <a:r>
              <a:rPr lang="en-US" altLang="zh-TW" sz="2800" b="1" dirty="0" smtClean="0">
                <a:latin typeface="標楷體" pitchFamily="65" charset="-120"/>
                <a:ea typeface="標楷體" pitchFamily="65" charset="-120"/>
              </a:rPr>
              <a:t>1.</a:t>
            </a:r>
            <a:r>
              <a:rPr lang="zh-TW" altLang="zh-TW" sz="2800" b="1" dirty="0" smtClean="0">
                <a:latin typeface="標楷體" pitchFamily="65" charset="-120"/>
                <a:ea typeface="標楷體" pitchFamily="65" charset="-120"/>
              </a:rPr>
              <a:t>就</a:t>
            </a:r>
            <a:r>
              <a:rPr lang="zh-TW" altLang="zh-TW" sz="2800" b="1" dirty="0">
                <a:latin typeface="標楷體" pitchFamily="65" charset="-120"/>
                <a:ea typeface="標楷體" pitchFamily="65" charset="-120"/>
              </a:rPr>
              <a:t>事實或法律問題，詢問當事人、其他到場人，或促其提出證據</a:t>
            </a:r>
            <a:r>
              <a:rPr lang="zh-TW" altLang="zh-TW" sz="2800" b="1" dirty="0" smtClean="0">
                <a:latin typeface="標楷體" pitchFamily="65" charset="-120"/>
                <a:ea typeface="標楷體" pitchFamily="65" charset="-120"/>
              </a:rPr>
              <a:t>。</a:t>
            </a:r>
            <a:endParaRPr lang="en-US" altLang="zh-TW" sz="2800" b="1" dirty="0" smtClean="0">
              <a:latin typeface="標楷體" pitchFamily="65" charset="-120"/>
              <a:ea typeface="標楷體" pitchFamily="65" charset="-120"/>
            </a:endParaRPr>
          </a:p>
          <a:p>
            <a:pPr>
              <a:buNone/>
            </a:pPr>
            <a:r>
              <a:rPr lang="en-US" altLang="zh-TW" sz="2800" b="1" dirty="0" smtClean="0">
                <a:latin typeface="標楷體" pitchFamily="65" charset="-120"/>
                <a:ea typeface="標楷體" pitchFamily="65" charset="-120"/>
              </a:rPr>
              <a:t>2.</a:t>
            </a:r>
            <a:r>
              <a:rPr lang="zh-TW" altLang="zh-TW" sz="2800" b="1" dirty="0" smtClean="0">
                <a:latin typeface="標楷體" pitchFamily="65" charset="-120"/>
                <a:ea typeface="標楷體" pitchFamily="65" charset="-120"/>
              </a:rPr>
              <a:t>依</a:t>
            </a:r>
            <a:r>
              <a:rPr lang="zh-TW" altLang="zh-TW" sz="2800" b="1" dirty="0">
                <a:latin typeface="標楷體" pitchFamily="65" charset="-120"/>
                <a:ea typeface="標楷體" pitchFamily="65" charset="-120"/>
              </a:rPr>
              <a:t>職權或當事人之申請，委託相關機關為必要之調查。</a:t>
            </a:r>
          </a:p>
          <a:p>
            <a:pPr>
              <a:buNone/>
            </a:pPr>
            <a:r>
              <a:rPr lang="en-US" altLang="zh-TW" sz="2800" b="1" dirty="0" smtClean="0">
                <a:latin typeface="標楷體" pitchFamily="65" charset="-120"/>
                <a:ea typeface="標楷體" pitchFamily="65" charset="-120"/>
              </a:rPr>
              <a:t>3.</a:t>
            </a:r>
            <a:r>
              <a:rPr lang="zh-TW" altLang="zh-TW" sz="2800" b="1" dirty="0" smtClean="0">
                <a:latin typeface="標楷體" pitchFamily="65" charset="-120"/>
                <a:ea typeface="標楷體" pitchFamily="65" charset="-120"/>
              </a:rPr>
              <a:t>通知</a:t>
            </a:r>
            <a:r>
              <a:rPr lang="zh-TW" altLang="zh-TW" sz="2800" b="1" dirty="0">
                <a:latin typeface="標楷體" pitchFamily="65" charset="-120"/>
                <a:ea typeface="標楷體" pitchFamily="65" charset="-120"/>
              </a:rPr>
              <a:t>證人或鑑定人到場</a:t>
            </a:r>
            <a:r>
              <a:rPr lang="zh-TW" altLang="zh-TW" sz="2800" b="1" dirty="0" smtClean="0">
                <a:latin typeface="標楷體" pitchFamily="65" charset="-120"/>
                <a:ea typeface="標楷體" pitchFamily="65" charset="-120"/>
              </a:rPr>
              <a:t>。</a:t>
            </a:r>
            <a:endParaRPr lang="en-US" altLang="zh-TW" sz="2800" b="1" dirty="0" smtClean="0">
              <a:latin typeface="標楷體" pitchFamily="65" charset="-120"/>
              <a:ea typeface="標楷體" pitchFamily="65" charset="-120"/>
            </a:endParaRPr>
          </a:p>
          <a:p>
            <a:pPr>
              <a:buNone/>
            </a:pPr>
            <a:r>
              <a:rPr lang="en-US" altLang="zh-TW" sz="2800" b="1" dirty="0" smtClean="0">
                <a:latin typeface="標楷體" pitchFamily="65" charset="-120"/>
                <a:ea typeface="標楷體" pitchFamily="65" charset="-120"/>
              </a:rPr>
              <a:t>4.</a:t>
            </a:r>
            <a:r>
              <a:rPr lang="zh-TW" altLang="zh-TW" sz="2800" b="1" dirty="0" smtClean="0">
                <a:latin typeface="標楷體" pitchFamily="65" charset="-120"/>
                <a:ea typeface="標楷體" pitchFamily="65" charset="-120"/>
              </a:rPr>
              <a:t>依</a:t>
            </a:r>
            <a:r>
              <a:rPr lang="zh-TW" altLang="zh-TW" sz="2800" b="1" dirty="0">
                <a:latin typeface="標楷體" pitchFamily="65" charset="-120"/>
                <a:ea typeface="標楷體" pitchFamily="65" charset="-120"/>
              </a:rPr>
              <a:t>職權或申請，通知或允許利害關係人參加聽證。</a:t>
            </a:r>
          </a:p>
          <a:p>
            <a:pPr>
              <a:buNone/>
            </a:pPr>
            <a:r>
              <a:rPr lang="en-US" altLang="zh-TW" sz="2800" b="1" dirty="0" smtClean="0">
                <a:latin typeface="標楷體" pitchFamily="65" charset="-120"/>
                <a:ea typeface="標楷體" pitchFamily="65" charset="-120"/>
              </a:rPr>
              <a:t>5.</a:t>
            </a:r>
            <a:r>
              <a:rPr lang="zh-TW" altLang="zh-TW" sz="2800" b="1" dirty="0" smtClean="0">
                <a:latin typeface="標楷體" pitchFamily="65" charset="-120"/>
                <a:ea typeface="標楷體" pitchFamily="65" charset="-120"/>
              </a:rPr>
              <a:t>許可</a:t>
            </a:r>
            <a:r>
              <a:rPr lang="zh-TW" altLang="zh-TW" sz="2800" b="1" dirty="0">
                <a:latin typeface="標楷體" pitchFamily="65" charset="-120"/>
                <a:ea typeface="標楷體" pitchFamily="65" charset="-120"/>
              </a:rPr>
              <a:t>當事人及其他到場人之發問或發言。</a:t>
            </a:r>
          </a:p>
          <a:p>
            <a:pPr>
              <a:buNone/>
            </a:pPr>
            <a:r>
              <a:rPr lang="en-US" altLang="zh-TW" sz="2800" b="1" dirty="0" smtClean="0">
                <a:latin typeface="標楷體" pitchFamily="65" charset="-120"/>
                <a:ea typeface="標楷體" pitchFamily="65" charset="-120"/>
              </a:rPr>
              <a:t>6.</a:t>
            </a:r>
            <a:r>
              <a:rPr lang="zh-TW" altLang="zh-TW" sz="2800" b="1" dirty="0" smtClean="0">
                <a:latin typeface="標楷體" pitchFamily="65" charset="-120"/>
                <a:ea typeface="標楷體" pitchFamily="65" charset="-120"/>
              </a:rPr>
              <a:t>為</a:t>
            </a:r>
            <a:r>
              <a:rPr lang="zh-TW" altLang="zh-TW" sz="2800" b="1" dirty="0">
                <a:latin typeface="標楷體" pitchFamily="65" charset="-120"/>
                <a:ea typeface="標楷體" pitchFamily="65" charset="-120"/>
              </a:rPr>
              <a:t>避免延滯程序之進行，禁止當事人或其他到場之人發言；有妨礙聽證程序而情節重大者，並得命其退場</a:t>
            </a:r>
            <a:r>
              <a:rPr lang="zh-TW" altLang="zh-TW" sz="2800" b="1" dirty="0" smtClean="0">
                <a:latin typeface="標楷體" pitchFamily="65" charset="-120"/>
                <a:ea typeface="標楷體" pitchFamily="65" charset="-120"/>
              </a:rPr>
              <a:t>。</a:t>
            </a:r>
            <a:endParaRPr lang="zh-TW" altLang="zh-TW" sz="2800" b="1" dirty="0">
              <a:latin typeface="標楷體" pitchFamily="65" charset="-120"/>
              <a:ea typeface="標楷體" pitchFamily="65" charset="-12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聽證主持人之職權</a:t>
            </a:r>
            <a:br>
              <a:rPr lang="zh-TW" altLang="zh-TW" b="1" dirty="0" smtClean="0"/>
            </a:br>
            <a:endParaRPr lang="zh-TW" altLang="en-US" dirty="0"/>
          </a:p>
        </p:txBody>
      </p:sp>
      <p:sp>
        <p:nvSpPr>
          <p:cNvPr id="3" name="內容版面配置區 2"/>
          <p:cNvSpPr>
            <a:spLocks noGrp="1"/>
          </p:cNvSpPr>
          <p:nvPr>
            <p:ph idx="1"/>
          </p:nvPr>
        </p:nvSpPr>
        <p:spPr/>
        <p:txBody>
          <a:bodyPr>
            <a:normAutofit fontScale="85000" lnSpcReduction="20000"/>
          </a:bodyPr>
          <a:lstStyle/>
          <a:p>
            <a:pPr>
              <a:buNone/>
            </a:pPr>
            <a:r>
              <a:rPr lang="en-US" altLang="zh-TW" b="1" dirty="0" smtClean="0">
                <a:latin typeface="標楷體" pitchFamily="65" charset="-120"/>
                <a:ea typeface="標楷體" pitchFamily="65" charset="-120"/>
              </a:rPr>
              <a:t>7</a:t>
            </a:r>
            <a:r>
              <a:rPr lang="en-US" altLang="zh-TW" b="1" dirty="0">
                <a:latin typeface="標楷體" pitchFamily="65" charset="-120"/>
                <a:ea typeface="標楷體" pitchFamily="65" charset="-120"/>
              </a:rPr>
              <a:t>.</a:t>
            </a:r>
            <a:r>
              <a:rPr lang="zh-TW" altLang="zh-TW" b="1" dirty="0" smtClean="0">
                <a:latin typeface="標楷體" pitchFamily="65" charset="-120"/>
                <a:ea typeface="標楷體" pitchFamily="65" charset="-120"/>
              </a:rPr>
              <a:t>當事人一部或全部無故缺席者，逕行開始、延期或終結聽證。</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8</a:t>
            </a:r>
            <a:r>
              <a:rPr lang="en-US" altLang="zh-TW" b="1" dirty="0">
                <a:latin typeface="標楷體" pitchFamily="65" charset="-120"/>
                <a:ea typeface="標楷體" pitchFamily="65" charset="-120"/>
              </a:rPr>
              <a:t>.</a:t>
            </a:r>
            <a:r>
              <a:rPr lang="zh-TW" altLang="zh-TW" b="1" dirty="0" smtClean="0">
                <a:latin typeface="標楷體" pitchFamily="65" charset="-120"/>
                <a:ea typeface="標楷體" pitchFamily="65" charset="-120"/>
              </a:rPr>
              <a:t>當事人曾於預備聽證中提出有關文書者，得以其所載內容視為陳述。</a:t>
            </a:r>
          </a:p>
          <a:p>
            <a:pPr>
              <a:buNone/>
            </a:pPr>
            <a:r>
              <a:rPr lang="en-US" altLang="zh-TW" b="1" dirty="0" smtClean="0">
                <a:latin typeface="標楷體" pitchFamily="65" charset="-120"/>
                <a:ea typeface="標楷體" pitchFamily="65" charset="-120"/>
              </a:rPr>
              <a:t>9</a:t>
            </a:r>
            <a:r>
              <a:rPr lang="en-US" altLang="zh-TW" b="1" dirty="0">
                <a:latin typeface="標楷體" pitchFamily="65" charset="-120"/>
                <a:ea typeface="標楷體" pitchFamily="65" charset="-120"/>
              </a:rPr>
              <a:t>.</a:t>
            </a:r>
            <a:r>
              <a:rPr lang="zh-TW" altLang="zh-TW" b="1" dirty="0" smtClean="0">
                <a:latin typeface="標楷體" pitchFamily="65" charset="-120"/>
                <a:ea typeface="標楷體" pitchFamily="65" charset="-120"/>
              </a:rPr>
              <a:t>認為有必要時，於聽證期日結束前，決定繼續聽證之期日及場所。</a:t>
            </a:r>
          </a:p>
          <a:p>
            <a:pPr>
              <a:buNone/>
            </a:pPr>
            <a:r>
              <a:rPr lang="en-US" altLang="zh-TW" b="1" dirty="0" smtClean="0">
                <a:latin typeface="標楷體" pitchFamily="65" charset="-120"/>
                <a:ea typeface="標楷體" pitchFamily="65" charset="-120"/>
              </a:rPr>
              <a:t>10</a:t>
            </a:r>
            <a:r>
              <a:rPr lang="en-US" altLang="zh-TW" b="1" dirty="0">
                <a:latin typeface="標楷體" pitchFamily="65" charset="-120"/>
                <a:ea typeface="標楷體" pitchFamily="65" charset="-120"/>
              </a:rPr>
              <a:t>.</a:t>
            </a:r>
            <a:r>
              <a:rPr lang="zh-TW" altLang="zh-TW" b="1" dirty="0" smtClean="0">
                <a:latin typeface="標楷體" pitchFamily="65" charset="-120"/>
                <a:ea typeface="標楷體" pitchFamily="65" charset="-120"/>
              </a:rPr>
              <a:t>如遇天災或其他事故不能聽證時，得依職權或當事人之申請，中止聽證。</a:t>
            </a:r>
          </a:p>
          <a:p>
            <a:pPr>
              <a:buNone/>
            </a:pPr>
            <a:r>
              <a:rPr lang="en-US" altLang="zh-TW" b="1" dirty="0" smtClean="0">
                <a:latin typeface="標楷體" pitchFamily="65" charset="-120"/>
                <a:ea typeface="標楷體" pitchFamily="65" charset="-120"/>
              </a:rPr>
              <a:t>11</a:t>
            </a:r>
            <a:r>
              <a:rPr lang="en-US" altLang="zh-TW" b="1" dirty="0">
                <a:latin typeface="標楷體" pitchFamily="65" charset="-120"/>
                <a:ea typeface="標楷體" pitchFamily="65" charset="-120"/>
              </a:rPr>
              <a:t>.</a:t>
            </a:r>
            <a:r>
              <a:rPr lang="zh-TW" altLang="zh-TW" b="1" dirty="0" smtClean="0">
                <a:latin typeface="標楷體" pitchFamily="65" charset="-120"/>
                <a:ea typeface="標楷體" pitchFamily="65" charset="-120"/>
              </a:rPr>
              <a:t>採取其他為順利進行聽證所必要之措施」（第</a:t>
            </a: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項）。</a:t>
            </a:r>
          </a:p>
          <a:p>
            <a:pPr>
              <a:buNone/>
            </a:pPr>
            <a:r>
              <a:rPr lang="en-US" altLang="zh-TW" b="1" dirty="0" smtClean="0">
                <a:latin typeface="標楷體" pitchFamily="65" charset="-120"/>
                <a:ea typeface="標楷體" pitchFamily="65" charset="-120"/>
              </a:rPr>
              <a:t> </a:t>
            </a:r>
            <a:r>
              <a:rPr lang="zh-TW" altLang="en-US"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主持人依前項第</a:t>
            </a:r>
            <a:r>
              <a:rPr lang="en-US" altLang="zh-TW" b="1" dirty="0" smtClean="0">
                <a:latin typeface="標楷體" pitchFamily="65" charset="-120"/>
                <a:ea typeface="標楷體" pitchFamily="65" charset="-120"/>
              </a:rPr>
              <a:t>9</a:t>
            </a:r>
            <a:r>
              <a:rPr lang="zh-TW" altLang="zh-TW" b="1" dirty="0" smtClean="0">
                <a:latin typeface="標楷體" pitchFamily="65" charset="-120"/>
                <a:ea typeface="標楷體" pitchFamily="65" charset="-120"/>
              </a:rPr>
              <a:t>款決定繼續聽證之期日及場所者，應通知未到場之當事人及已知之利害關係人。</a:t>
            </a:r>
          </a:p>
          <a:p>
            <a:endParaRPr lang="zh-TW" altLang="en-US" b="1" dirty="0" smtClean="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en-US" altLang="zh-TW" b="1" dirty="0" smtClean="0"/>
              <a:t/>
            </a:r>
            <a:br>
              <a:rPr lang="en-US" altLang="zh-TW" b="1" dirty="0" smtClean="0"/>
            </a:br>
            <a:r>
              <a:rPr lang="zh-TW" altLang="zh-TW" b="1" dirty="0" smtClean="0"/>
              <a:t>聽</a:t>
            </a:r>
            <a:r>
              <a:rPr lang="zh-TW" altLang="zh-TW" b="1" dirty="0"/>
              <a:t>證</a:t>
            </a:r>
            <a:r>
              <a:rPr lang="zh-TW" altLang="zh-TW" b="1" dirty="0" smtClean="0"/>
              <a:t>員</a:t>
            </a:r>
            <a:r>
              <a:rPr lang="zh-TW" altLang="zh-TW" b="1" dirty="0"/>
              <a:t>之產生原則</a:t>
            </a:r>
            <a:r>
              <a:rPr lang="zh-TW" altLang="zh-TW" dirty="0"/>
              <a:t/>
            </a:r>
            <a:br>
              <a:rPr lang="zh-TW" altLang="zh-TW" dirty="0"/>
            </a:br>
            <a:r>
              <a:rPr lang="zh-TW" altLang="zh-TW" dirty="0"/>
              <a:t/>
            </a:r>
            <a:br>
              <a:rPr lang="zh-TW" altLang="zh-TW" dirty="0"/>
            </a:br>
            <a:endParaRPr lang="zh-TW" altLang="en-US" dirty="0"/>
          </a:p>
        </p:txBody>
      </p:sp>
      <p:sp>
        <p:nvSpPr>
          <p:cNvPr id="3" name="內容版面配置區 2"/>
          <p:cNvSpPr>
            <a:spLocks noGrp="1"/>
          </p:cNvSpPr>
          <p:nvPr>
            <p:ph idx="1"/>
          </p:nvPr>
        </p:nvSpPr>
        <p:spPr/>
        <p:txBody>
          <a:bodyPr>
            <a:normAutofit fontScale="92500" lnSpcReduction="20000"/>
          </a:bodyPr>
          <a:lstStyle/>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由行政機關指定</a:t>
            </a:r>
            <a:r>
              <a:rPr lang="zh-TW" altLang="zh-TW" b="1" dirty="0" smtClean="0">
                <a:solidFill>
                  <a:srgbClr val="C00000"/>
                </a:solidFill>
                <a:latin typeface="標楷體" pitchFamily="65" charset="-120"/>
                <a:ea typeface="標楷體" pitchFamily="65" charset="-120"/>
              </a:rPr>
              <a:t>內部</a:t>
            </a:r>
            <a:r>
              <a:rPr lang="en-US" altLang="zh-TW" b="1" dirty="0" smtClean="0">
                <a:solidFill>
                  <a:srgbClr val="C00000"/>
                </a:solidFill>
                <a:latin typeface="標楷體" pitchFamily="65" charset="-120"/>
                <a:ea typeface="標楷體" pitchFamily="65" charset="-120"/>
              </a:rPr>
              <a:t>1</a:t>
            </a:r>
            <a:r>
              <a:rPr lang="zh-TW" altLang="zh-TW" b="1" dirty="0" smtClean="0">
                <a:solidFill>
                  <a:srgbClr val="C00000"/>
                </a:solidFill>
                <a:latin typeface="標楷體" pitchFamily="65" charset="-120"/>
                <a:ea typeface="標楷體" pitchFamily="65" charset="-120"/>
              </a:rPr>
              <a:t>至</a:t>
            </a:r>
            <a:r>
              <a:rPr lang="en-US" altLang="zh-TW" b="1" dirty="0" smtClean="0">
                <a:solidFill>
                  <a:srgbClr val="C00000"/>
                </a:solidFill>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名非本案調查人員擔任</a:t>
            </a:r>
            <a:r>
              <a:rPr lang="zh-TW" altLang="zh-TW" b="1" dirty="0" smtClean="0">
                <a:latin typeface="標楷體" pitchFamily="65" charset="-120"/>
                <a:ea typeface="標楷體" pitchFamily="65" charset="-120"/>
              </a:rPr>
              <a:t>。原則上指定行政機關</a:t>
            </a:r>
            <a:r>
              <a:rPr lang="zh-TW" altLang="zh-TW" b="1" dirty="0" smtClean="0">
                <a:solidFill>
                  <a:srgbClr val="FF0000"/>
                </a:solidFill>
                <a:latin typeface="標楷體" pitchFamily="65" charset="-120"/>
                <a:ea typeface="標楷體" pitchFamily="65" charset="-120"/>
              </a:rPr>
              <a:t>法制</a:t>
            </a:r>
            <a:r>
              <a:rPr lang="zh-TW" altLang="zh-TW" b="1" dirty="0" smtClean="0">
                <a:latin typeface="標楷體" pitchFamily="65" charset="-120"/>
                <a:ea typeface="標楷體" pitchFamily="65" charset="-120"/>
              </a:rPr>
              <a:t>單位人員或非法制單位而熟悉</a:t>
            </a:r>
            <a:r>
              <a:rPr lang="zh-TW" altLang="zh-TW" b="1" dirty="0" smtClean="0">
                <a:solidFill>
                  <a:srgbClr val="FF0000"/>
                </a:solidFill>
                <a:latin typeface="標楷體" pitchFamily="65" charset="-120"/>
                <a:ea typeface="標楷體" pitchFamily="65" charset="-120"/>
              </a:rPr>
              <a:t>專門技術</a:t>
            </a:r>
            <a:r>
              <a:rPr lang="zh-TW" altLang="zh-TW" b="1" dirty="0" smtClean="0">
                <a:latin typeface="標楷體" pitchFamily="65" charset="-120"/>
                <a:ea typeface="標楷體" pitchFamily="65" charset="-120"/>
              </a:rPr>
              <a:t>之人員</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由聽證主持人根據聽證案件的實際需要提名</a:t>
            </a:r>
            <a:r>
              <a:rPr lang="zh-TW" altLang="zh-TW" b="1" dirty="0" smtClean="0">
                <a:solidFill>
                  <a:srgbClr val="FF0000"/>
                </a:solidFill>
                <a:latin typeface="標楷體" pitchFamily="65" charset="-120"/>
                <a:ea typeface="標楷體" pitchFamily="65" charset="-120"/>
              </a:rPr>
              <a:t>律師</a:t>
            </a:r>
            <a:r>
              <a:rPr lang="zh-TW" altLang="zh-TW" b="1" dirty="0" smtClean="0">
                <a:latin typeface="標楷體" pitchFamily="65" charset="-120"/>
                <a:ea typeface="標楷體" pitchFamily="65" charset="-120"/>
              </a:rPr>
              <a:t>或</a:t>
            </a:r>
            <a:r>
              <a:rPr lang="zh-TW" altLang="zh-TW" b="1" dirty="0" smtClean="0">
                <a:solidFill>
                  <a:srgbClr val="FF0000"/>
                </a:solidFill>
                <a:latin typeface="標楷體" pitchFamily="65" charset="-120"/>
                <a:ea typeface="標楷體" pitchFamily="65" charset="-120"/>
              </a:rPr>
              <a:t>其他專業人員</a:t>
            </a:r>
            <a:r>
              <a:rPr lang="zh-TW" altLang="zh-TW" b="1" dirty="0" smtClean="0">
                <a:latin typeface="標楷體" pitchFamily="65" charset="-120"/>
                <a:ea typeface="標楷體" pitchFamily="65" charset="-120"/>
              </a:rPr>
              <a:t>，經行政機關核准後擔任。</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  依行政程序法第</a:t>
            </a:r>
            <a:r>
              <a:rPr lang="en-US" altLang="zh-TW" b="1" dirty="0" smtClean="0">
                <a:latin typeface="標楷體" pitchFamily="65" charset="-120"/>
                <a:ea typeface="標楷體" pitchFamily="65" charset="-120"/>
              </a:rPr>
              <a:t>57</a:t>
            </a:r>
            <a:r>
              <a:rPr lang="zh-TW" altLang="en-US" b="1" dirty="0" smtClean="0">
                <a:latin typeface="標楷體" pitchFamily="65" charset="-120"/>
                <a:ea typeface="標楷體" pitchFamily="65" charset="-120"/>
              </a:rPr>
              <a:t>條後段，</a:t>
            </a:r>
            <a:r>
              <a:rPr lang="zh-TW" altLang="en-US" b="1" dirty="0" smtClean="0">
                <a:solidFill>
                  <a:srgbClr val="002060"/>
                </a:solidFill>
                <a:latin typeface="標楷體" pitchFamily="65" charset="-120"/>
                <a:ea typeface="標楷體" pitchFamily="65" charset="-120"/>
              </a:rPr>
              <a:t>必要時得由律師、相關專業人員或熟諳法令之人員在場協助。</a:t>
            </a:r>
            <a:endParaRPr lang="en-US" altLang="zh-TW" b="1" dirty="0" smtClean="0">
              <a:latin typeface="標楷體" pitchFamily="65" charset="-120"/>
              <a:ea typeface="標楷體" pitchFamily="65" charset="-120"/>
            </a:endParaRPr>
          </a:p>
          <a:p>
            <a:pPr>
              <a:buNone/>
            </a:pP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由於行政事務包羅萬象，錯綜複雜，故</a:t>
            </a:r>
            <a:r>
              <a:rPr lang="zh-TW" altLang="zh-TW" b="1" dirty="0" smtClean="0">
                <a:solidFill>
                  <a:srgbClr val="FF0000"/>
                </a:solidFill>
                <a:latin typeface="標楷體" pitchFamily="65" charset="-120"/>
                <a:ea typeface="標楷體" pitchFamily="65" charset="-120"/>
              </a:rPr>
              <a:t>除律師外</a:t>
            </a:r>
            <a:r>
              <a:rPr lang="zh-TW" altLang="zh-TW" b="1" dirty="0" smtClean="0">
                <a:latin typeface="標楷體" pitchFamily="65" charset="-120"/>
                <a:ea typeface="標楷體" pitchFamily="65" charset="-120"/>
              </a:rPr>
              <a:t>，其他相關專業人員如</a:t>
            </a:r>
            <a:r>
              <a:rPr lang="zh-TW" altLang="zh-TW" b="1" dirty="0" smtClean="0">
                <a:solidFill>
                  <a:srgbClr val="002060"/>
                </a:solidFill>
                <a:latin typeface="標楷體" pitchFamily="65" charset="-120"/>
                <a:ea typeface="標楷體" pitchFamily="65" charset="-120"/>
              </a:rPr>
              <a:t>會計師、建築師、醫師、藥師、土木技師等</a:t>
            </a:r>
            <a:r>
              <a:rPr lang="zh-TW" altLang="zh-TW" b="1" dirty="0" smtClean="0">
                <a:latin typeface="標楷體" pitchFamily="65" charset="-120"/>
                <a:ea typeface="標楷體" pitchFamily="65" charset="-120"/>
              </a:rPr>
              <a:t>，或其他熟諳法令之人員亦應准許到場協助，以保障人民權益。</a:t>
            </a:r>
            <a:endParaRPr lang="zh-TW" altLang="en-US" b="1" dirty="0" smtClean="0">
              <a:latin typeface="標楷體" pitchFamily="65" charset="-120"/>
              <a:ea typeface="標楷體" pitchFamily="65" charset="-120"/>
            </a:endParaRPr>
          </a:p>
          <a:p>
            <a:pPr>
              <a:buNone/>
            </a:pPr>
            <a:endParaRPr lang="zh-TW" altLang="zh-TW" b="1" dirty="0" smtClean="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聽證員之職責</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lnSpcReduction="20000"/>
          </a:bodyPr>
          <a:lstStyle/>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協助聽證主持人維持秩序，</a:t>
            </a:r>
            <a:r>
              <a:rPr lang="zh-TW" altLang="zh-TW" b="1" dirty="0" smtClean="0">
                <a:solidFill>
                  <a:srgbClr val="0070C0"/>
                </a:solidFill>
                <a:latin typeface="標楷體" pitchFamily="65" charset="-120"/>
                <a:ea typeface="標楷體" pitchFamily="65" charset="-120"/>
              </a:rPr>
              <a:t>對違反聽證紀律的行為予以警告和制止</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協助聽證主持人把握聽證的目的和主題</a:t>
            </a:r>
            <a:r>
              <a:rPr lang="zh-TW" altLang="zh-TW" b="1" dirty="0" smtClean="0">
                <a:latin typeface="標楷體" pitchFamily="65" charset="-120"/>
                <a:ea typeface="標楷體" pitchFamily="65" charset="-120"/>
              </a:rPr>
              <a:t>，不使程序的進行離題或延滯。</a:t>
            </a:r>
          </a:p>
          <a:p>
            <a:pPr>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有權就案件的事實或與之相關的法律問題，</a:t>
            </a:r>
            <a:r>
              <a:rPr lang="zh-TW" altLang="zh-TW" b="1" dirty="0" smtClean="0">
                <a:solidFill>
                  <a:srgbClr val="C00000"/>
                </a:solidFill>
                <a:latin typeface="標楷體" pitchFamily="65" charset="-120"/>
                <a:ea typeface="標楷體" pitchFamily="65" charset="-120"/>
              </a:rPr>
              <a:t>進行詢問</a:t>
            </a:r>
            <a:r>
              <a:rPr lang="zh-TW" altLang="zh-TW" b="1" dirty="0" smtClean="0">
                <a:latin typeface="標楷體" pitchFamily="65" charset="-120"/>
                <a:ea typeface="標楷體" pitchFamily="65" charset="-120"/>
              </a:rPr>
              <a:t>。</a:t>
            </a:r>
          </a:p>
          <a:p>
            <a:pPr>
              <a:buNone/>
            </a:pPr>
            <a:r>
              <a:rPr lang="en-US" altLang="zh-TW" b="1" dirty="0" smtClean="0">
                <a:latin typeface="標楷體" pitchFamily="65" charset="-120"/>
                <a:ea typeface="標楷體" pitchFamily="65" charset="-120"/>
              </a:rPr>
              <a:t>4.</a:t>
            </a:r>
            <a:r>
              <a:rPr lang="zh-TW" altLang="zh-TW" b="1" dirty="0" smtClean="0">
                <a:latin typeface="標楷體" pitchFamily="65" charset="-120"/>
                <a:ea typeface="標楷體" pitchFamily="65" charset="-120"/>
              </a:rPr>
              <a:t>有權</a:t>
            </a:r>
            <a:r>
              <a:rPr lang="zh-TW" altLang="zh-TW" b="1" dirty="0" smtClean="0">
                <a:solidFill>
                  <a:srgbClr val="00B0F0"/>
                </a:solidFill>
                <a:latin typeface="標楷體" pitchFamily="65" charset="-120"/>
                <a:ea typeface="標楷體" pitchFamily="65" charset="-120"/>
              </a:rPr>
              <a:t>要求聽證參加人提供或補充依據</a:t>
            </a:r>
            <a:r>
              <a:rPr lang="zh-TW" altLang="en-US" b="1" dirty="0" smtClean="0">
                <a:solidFill>
                  <a:srgbClr val="00B0F0"/>
                </a:solidFill>
                <a:latin typeface="標楷體" pitchFamily="65" charset="-120"/>
                <a:ea typeface="標楷體" pitchFamily="65" charset="-120"/>
              </a:rPr>
              <a:t>。</a:t>
            </a:r>
            <a:endParaRPr lang="zh-TW" altLang="zh-TW" b="1" dirty="0" smtClean="0">
              <a:solidFill>
                <a:srgbClr val="00B0F0"/>
              </a:solidFill>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5.</a:t>
            </a:r>
            <a:r>
              <a:rPr lang="zh-TW" altLang="zh-TW" b="1" dirty="0" smtClean="0">
                <a:latin typeface="標楷體" pitchFamily="65" charset="-120"/>
                <a:ea typeface="標楷體" pitchFamily="65" charset="-120"/>
              </a:rPr>
              <a:t>有權在聽證過程中，就案件相關的事件和法律問題，以及聽證程序問題向聽證主持人提出建議。</a:t>
            </a:r>
            <a:endParaRPr lang="zh-TW" altLang="en-US" b="1" dirty="0">
              <a:latin typeface="標楷體" pitchFamily="65" charset="-120"/>
              <a:ea typeface="標楷體" pitchFamily="65" charset="-12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聽證當事人</a:t>
            </a:r>
            <a:endParaRPr lang="zh-TW" altLang="en-US" sz="4000"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舉行聽證的行政處分案件有</a:t>
            </a:r>
            <a:r>
              <a:rPr lang="zh-TW" altLang="zh-TW" b="1" dirty="0" smtClean="0">
                <a:solidFill>
                  <a:srgbClr val="FF0000"/>
                </a:solidFill>
                <a:latin typeface="標楷體" pitchFamily="65" charset="-120"/>
                <a:ea typeface="標楷體" pitchFamily="65" charset="-120"/>
              </a:rPr>
              <a:t>直接的利害關係</a:t>
            </a:r>
            <a:r>
              <a:rPr lang="zh-TW" altLang="zh-TW" b="1" dirty="0" smtClean="0">
                <a:latin typeface="標楷體" pitchFamily="65" charset="-120"/>
                <a:ea typeface="標楷體" pitchFamily="65" charset="-120"/>
              </a:rPr>
              <a:t>，得主動要求行政機關舉行聽證會，並參與聽證程序的人。</a:t>
            </a:r>
            <a:endParaRPr lang="zh-TW" altLang="en-US" b="1" dirty="0">
              <a:latin typeface="標楷體" pitchFamily="65" charset="-120"/>
              <a:ea typeface="標楷體" pitchFamily="65" charset="-12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 </a:t>
            </a:r>
            <a:r>
              <a:rPr lang="zh-TW" altLang="zh-TW" sz="4000" b="1" dirty="0" smtClean="0"/>
              <a:t>聽證當事人之權利</a:t>
            </a:r>
            <a:endParaRPr lang="zh-TW" altLang="en-US" sz="4000" b="1" dirty="0"/>
          </a:p>
        </p:txBody>
      </p:sp>
      <p:sp>
        <p:nvSpPr>
          <p:cNvPr id="3" name="內容版面配置區 2"/>
          <p:cNvSpPr>
            <a:spLocks noGrp="1"/>
          </p:cNvSpPr>
          <p:nvPr>
            <p:ph idx="1"/>
          </p:nvPr>
        </p:nvSpPr>
        <p:spPr/>
        <p:txBody>
          <a:bodyPr>
            <a:noAutofit/>
          </a:bodyPr>
          <a:lstStyle/>
          <a:p>
            <a:r>
              <a:rPr lang="zh-TW" altLang="zh-TW" sz="2800" b="1" dirty="0" smtClean="0">
                <a:latin typeface="標楷體" pitchFamily="65" charset="-120"/>
                <a:ea typeface="標楷體" pitchFamily="65" charset="-120"/>
              </a:rPr>
              <a:t>指當事人有權解釋其立場，提出有利之證據</a:t>
            </a:r>
            <a:r>
              <a:rPr lang="zh-TW" altLang="en-US" sz="2800" b="1" dirty="0" smtClean="0">
                <a:latin typeface="標楷體" pitchFamily="65" charset="-120"/>
                <a:ea typeface="標楷體" pitchFamily="65" charset="-120"/>
              </a:rPr>
              <a:t>。</a:t>
            </a:r>
            <a:endParaRPr lang="en-US" altLang="zh-TW" sz="2800" b="1" dirty="0" smtClean="0">
              <a:latin typeface="標楷體" pitchFamily="65" charset="-120"/>
              <a:ea typeface="標楷體" pitchFamily="65" charset="-120"/>
            </a:endParaRPr>
          </a:p>
          <a:p>
            <a:r>
              <a:rPr lang="zh-TW" altLang="zh-TW" sz="2800" b="1" dirty="0" smtClean="0">
                <a:latin typeface="標楷體" pitchFamily="65" charset="-120"/>
                <a:ea typeface="標楷體" pitchFamily="65" charset="-120"/>
              </a:rPr>
              <a:t>本法第</a:t>
            </a:r>
            <a:r>
              <a:rPr lang="en-US" altLang="zh-TW" sz="2800" b="1" dirty="0" smtClean="0">
                <a:latin typeface="標楷體" pitchFamily="65" charset="-120"/>
                <a:ea typeface="標楷體" pitchFamily="65" charset="-120"/>
              </a:rPr>
              <a:t>61</a:t>
            </a:r>
            <a:r>
              <a:rPr lang="zh-TW" altLang="zh-TW" sz="2800" b="1" dirty="0" smtClean="0">
                <a:latin typeface="標楷體" pitchFamily="65" charset="-120"/>
                <a:ea typeface="標楷體" pitchFamily="65" charset="-120"/>
              </a:rPr>
              <a:t>條即規定：「當事人於聽證時，得陳述意見、提出證據，經主持人同意後並得對機關指定之人員、證人、鑑定人、其他當事人或其代理人發問。」</a:t>
            </a:r>
            <a:endParaRPr lang="en-US" altLang="zh-TW" sz="2800" b="1" dirty="0" smtClean="0">
              <a:latin typeface="標楷體" pitchFamily="65" charset="-120"/>
              <a:ea typeface="標楷體" pitchFamily="65" charset="-120"/>
            </a:endParaRPr>
          </a:p>
          <a:p>
            <a:r>
              <a:rPr lang="zh-TW" altLang="zh-TW" sz="2800" b="1" dirty="0" smtClean="0">
                <a:latin typeface="標楷體" pitchFamily="65" charset="-120"/>
                <a:ea typeface="標楷體" pitchFamily="65" charset="-120"/>
              </a:rPr>
              <a:t>前揭「</a:t>
            </a:r>
            <a:r>
              <a:rPr lang="zh-TW" altLang="zh-TW" sz="2800" b="1" dirty="0" smtClean="0">
                <a:solidFill>
                  <a:srgbClr val="FF0000"/>
                </a:solidFill>
                <a:latin typeface="標楷體" pitchFamily="65" charset="-120"/>
                <a:ea typeface="標楷體" pitchFamily="65" charset="-120"/>
              </a:rPr>
              <a:t>發問</a:t>
            </a:r>
            <a:r>
              <a:rPr lang="zh-TW" altLang="zh-TW" sz="2800" b="1" dirty="0" smtClean="0">
                <a:latin typeface="標楷體" pitchFamily="65" charset="-120"/>
                <a:ea typeface="標楷體" pitchFamily="65" charset="-120"/>
              </a:rPr>
              <a:t>」，即所謂「</a:t>
            </a:r>
            <a:r>
              <a:rPr lang="zh-TW" altLang="zh-TW" sz="2800" b="1" dirty="0" smtClean="0">
                <a:solidFill>
                  <a:srgbClr val="C00000"/>
                </a:solidFill>
                <a:latin typeface="標楷體" pitchFamily="65" charset="-120"/>
                <a:ea typeface="標楷體" pitchFamily="65" charset="-120"/>
              </a:rPr>
              <a:t>證據之質證</a:t>
            </a:r>
            <a:r>
              <a:rPr lang="zh-TW" altLang="zh-TW" sz="2800" b="1" dirty="0" smtClean="0">
                <a:latin typeface="標楷體" pitchFamily="65" charset="-120"/>
                <a:ea typeface="標楷體" pitchFamily="65" charset="-120"/>
              </a:rPr>
              <a:t>」，即出席聽證之調查人員和當事人間，就對方在聽證程序中所提供的證據提出質疑。</a:t>
            </a:r>
            <a:endParaRPr lang="en-US" altLang="zh-TW" sz="2800" b="1" dirty="0" smtClean="0">
              <a:latin typeface="標楷體" pitchFamily="65" charset="-120"/>
              <a:ea typeface="標楷體" pitchFamily="65" charset="-12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聽證當事人之權利</a:t>
            </a:r>
            <a:endParaRPr lang="zh-TW" altLang="en-US" sz="4000"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其功能如下：</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使參與當事人獲得信任。</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澄清違法事實。</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保證聽證主持人之公正無私。</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4.</a:t>
            </a:r>
            <a:r>
              <a:rPr lang="zh-TW" altLang="zh-TW" b="1" dirty="0" smtClean="0">
                <a:latin typeface="標楷體" pitchFamily="65" charset="-120"/>
                <a:ea typeface="標楷體" pitchFamily="65" charset="-120"/>
              </a:rPr>
              <a:t>產生紀錄支持決定之基礎。</a:t>
            </a:r>
          </a:p>
          <a:p>
            <a:endParaRPr lang="zh-TW" altLang="en-US" b="1" dirty="0" smtClean="0">
              <a:latin typeface="標楷體" pitchFamily="65" charset="-120"/>
              <a:ea typeface="標楷體" pitchFamily="65" charset="-120"/>
            </a:endParaRPr>
          </a:p>
          <a:p>
            <a:endParaRPr lang="zh-TW"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代理人</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Autofit/>
          </a:bodyPr>
          <a:lstStyle/>
          <a:p>
            <a:r>
              <a:rPr lang="zh-TW" altLang="zh-TW" b="1" dirty="0" smtClean="0">
                <a:latin typeface="標楷體" pitchFamily="65" charset="-120"/>
                <a:ea typeface="標楷體" pitchFamily="65" charset="-120"/>
              </a:rPr>
              <a:t>指在行政程序及賦予辯明機會的程序中，能夠代替當事人及參加人，為當事人及參加人進行有關行政程序及賦予辯明機會程序之一切行為者。</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本法第</a:t>
            </a:r>
            <a:r>
              <a:rPr lang="en-US" altLang="zh-TW" b="1" dirty="0" smtClean="0">
                <a:latin typeface="標楷體" pitchFamily="65" charset="-120"/>
                <a:ea typeface="標楷體" pitchFamily="65" charset="-120"/>
              </a:rPr>
              <a:t>24</a:t>
            </a:r>
            <a:r>
              <a:rPr lang="zh-TW" altLang="zh-TW" b="1" dirty="0" smtClean="0">
                <a:latin typeface="標楷體" pitchFamily="65" charset="-120"/>
                <a:ea typeface="標楷體" pitchFamily="65" charset="-120"/>
              </a:rPr>
              <a:t>條</a:t>
            </a:r>
            <a:r>
              <a:rPr lang="zh-TW" altLang="en-US" b="1" dirty="0" smtClean="0">
                <a:latin typeface="標楷體" pitchFamily="65" charset="-120"/>
                <a:ea typeface="標楷體" pitchFamily="65" charset="-120"/>
              </a:rPr>
              <a:t>第</a:t>
            </a:r>
            <a:r>
              <a:rPr lang="en-US" altLang="zh-TW" b="1" dirty="0" smtClean="0">
                <a:latin typeface="標楷體" pitchFamily="65" charset="-120"/>
                <a:ea typeface="標楷體" pitchFamily="65" charset="-120"/>
              </a:rPr>
              <a:t>2</a:t>
            </a:r>
            <a:r>
              <a:rPr lang="zh-TW" altLang="en-US" b="1" dirty="0" smtClean="0">
                <a:latin typeface="標楷體" pitchFamily="65" charset="-120"/>
                <a:ea typeface="標楷體" pitchFamily="65" charset="-120"/>
              </a:rPr>
              <a:t>項</a:t>
            </a:r>
            <a:r>
              <a:rPr lang="zh-TW" altLang="zh-TW" b="1" dirty="0" smtClean="0">
                <a:latin typeface="標楷體" pitchFamily="65" charset="-120"/>
                <a:ea typeface="標楷體" pitchFamily="65" charset="-120"/>
              </a:rPr>
              <a:t>規定：</a:t>
            </a:r>
            <a:r>
              <a:rPr lang="zh-TW" altLang="zh-TW" b="1" dirty="0" smtClean="0">
                <a:solidFill>
                  <a:srgbClr val="0070C0"/>
                </a:solidFill>
                <a:latin typeface="標楷體" pitchFamily="65" charset="-120"/>
                <a:ea typeface="標楷體" pitchFamily="65" charset="-120"/>
              </a:rPr>
              <a:t>每一當事人委任之代理人，不得逾三人。</a:t>
            </a:r>
            <a:endParaRPr lang="en-US" altLang="zh-TW" b="1" dirty="0" smtClean="0">
              <a:solidFill>
                <a:srgbClr val="0070C0"/>
              </a:solidFill>
              <a:latin typeface="標楷體" pitchFamily="65" charset="-120"/>
              <a:ea typeface="標楷體" pitchFamily="65" charset="-120"/>
            </a:endParaRPr>
          </a:p>
          <a:p>
            <a:r>
              <a:rPr lang="zh-TW" altLang="zh-TW" b="1" dirty="0" smtClean="0">
                <a:solidFill>
                  <a:srgbClr val="C00000"/>
                </a:solidFill>
                <a:latin typeface="標楷體" pitchFamily="65" charset="-120"/>
                <a:ea typeface="標楷體" pitchFamily="65" charset="-120"/>
              </a:rPr>
              <a:t>代理人</a:t>
            </a:r>
            <a:r>
              <a:rPr lang="zh-TW" altLang="en-US" b="1" dirty="0" smtClean="0">
                <a:latin typeface="標楷體" pitchFamily="65" charset="-120"/>
                <a:ea typeface="標楷體" pitchFamily="65" charset="-120"/>
              </a:rPr>
              <a:t>應於最初為行政程序行為時，</a:t>
            </a:r>
            <a:r>
              <a:rPr lang="zh-TW" altLang="en-US" b="1" dirty="0" smtClean="0">
                <a:solidFill>
                  <a:srgbClr val="C00000"/>
                </a:solidFill>
                <a:latin typeface="標楷體" pitchFamily="65" charset="-120"/>
                <a:ea typeface="標楷體" pitchFamily="65" charset="-120"/>
              </a:rPr>
              <a:t>提出委任書。</a:t>
            </a:r>
            <a:endParaRPr lang="en-US" altLang="zh-TW" b="1" dirty="0" smtClean="0">
              <a:solidFill>
                <a:srgbClr val="C00000"/>
              </a:solidFill>
              <a:latin typeface="標楷體" pitchFamily="65" charset="-120"/>
              <a:ea typeface="標楷體" pitchFamily="65" charset="-12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b="1" dirty="0" smtClean="0"/>
              <a:t>輔佐人</a:t>
            </a:r>
            <a:endParaRPr lang="zh-TW" altLang="en-US" dirty="0"/>
          </a:p>
        </p:txBody>
      </p:sp>
      <p:sp>
        <p:nvSpPr>
          <p:cNvPr id="3" name="內容版面配置區 2"/>
          <p:cNvSpPr>
            <a:spLocks noGrp="1"/>
          </p:cNvSpPr>
          <p:nvPr>
            <p:ph idx="1"/>
          </p:nvPr>
        </p:nvSpPr>
        <p:spPr/>
        <p:txBody>
          <a:bodyPr>
            <a:normAutofit lnSpcReduction="10000"/>
          </a:bodyPr>
          <a:lstStyle/>
          <a:p>
            <a:r>
              <a:rPr lang="zh-TW" altLang="zh-TW" b="1" dirty="0" smtClean="0">
                <a:latin typeface="標楷體" pitchFamily="65" charset="-120"/>
                <a:ea typeface="標楷體" pitchFamily="65" charset="-120"/>
              </a:rPr>
              <a:t>隨同當事人到場而予以協助當事人為程序行為之人。輔佐人協同當事人在言詞辯論中支持當事人，其所為之效果應及於當事人。</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例如當事人及參加人是</a:t>
            </a:r>
            <a:r>
              <a:rPr lang="zh-TW" altLang="zh-TW" b="1" dirty="0" smtClean="0">
                <a:solidFill>
                  <a:srgbClr val="FF0000"/>
                </a:solidFill>
                <a:latin typeface="標楷體" pitchFamily="65" charset="-120"/>
                <a:ea typeface="標楷體" pitchFamily="65" charset="-120"/>
              </a:rPr>
              <a:t>外國人或者有語言障礙時</a:t>
            </a:r>
            <a:r>
              <a:rPr lang="zh-TW" altLang="zh-TW" b="1" dirty="0" smtClean="0">
                <a:latin typeface="標楷體" pitchFamily="65" charset="-120"/>
                <a:ea typeface="標楷體" pitchFamily="65" charset="-120"/>
              </a:rPr>
              <a:t>，輔佐人輔佐其陳述；作為法人的會計事務承辦者就財務事項輔佐法人代表等，此外，當事人及參加人欠缺專業知識時，也可以由有關的專家為輔佐人。</a:t>
            </a:r>
          </a:p>
          <a:p>
            <a:endParaRPr lang="zh-TW" altLang="en-US" b="1" dirty="0">
              <a:latin typeface="標楷體" pitchFamily="65" charset="-120"/>
              <a:ea typeface="標楷體" pitchFamily="65"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zh-TW" altLang="en-US" sz="4000" b="1" dirty="0" smtClean="0"/>
              <a:t>聽證之概念</a:t>
            </a:r>
          </a:p>
        </p:txBody>
      </p:sp>
      <p:sp>
        <p:nvSpPr>
          <p:cNvPr id="7171" name="Rectangle 3"/>
          <p:cNvSpPr>
            <a:spLocks noGrp="1" noChangeArrowheads="1"/>
          </p:cNvSpPr>
          <p:nvPr>
            <p:ph type="body" idx="1"/>
          </p:nvPr>
        </p:nvSpPr>
        <p:spPr/>
        <p:txBody>
          <a:bodyPr>
            <a:noAutofit/>
          </a:bodyPr>
          <a:lstStyle/>
          <a:p>
            <a:pPr>
              <a:buNone/>
            </a:pPr>
            <a:r>
              <a:rPr lang="en-US" altLang="zh-TW" sz="2400" b="1" dirty="0" smtClean="0">
                <a:latin typeface="標楷體" pitchFamily="65" charset="-120"/>
                <a:ea typeface="標楷體" pitchFamily="65" charset="-120"/>
              </a:rPr>
              <a:t>1.</a:t>
            </a:r>
            <a:r>
              <a:rPr lang="zh-TW" altLang="en-US" sz="2400" b="1" dirty="0" smtClean="0">
                <a:latin typeface="標楷體" pitchFamily="65" charset="-120"/>
                <a:ea typeface="標楷體" pitchFamily="65" charset="-120"/>
              </a:rPr>
              <a:t>聽證意義：</a:t>
            </a:r>
            <a:endParaRPr lang="en-US" altLang="zh-TW" sz="2400" b="1" dirty="0" smtClean="0">
              <a:latin typeface="標楷體" pitchFamily="65" charset="-120"/>
              <a:ea typeface="標楷體" pitchFamily="65" charset="-120"/>
            </a:endParaRPr>
          </a:p>
          <a:p>
            <a:pPr>
              <a:buNone/>
            </a:pPr>
            <a:r>
              <a:rPr lang="zh-TW" altLang="en-US" sz="2400" b="1" dirty="0" smtClean="0">
                <a:solidFill>
                  <a:srgbClr val="FF0000"/>
                </a:solidFill>
                <a:latin typeface="標楷體" pitchFamily="65" charset="-120"/>
                <a:ea typeface="標楷體" pitchFamily="65" charset="-120"/>
              </a:rPr>
              <a:t>  </a:t>
            </a:r>
            <a:r>
              <a:rPr lang="zh-TW" altLang="en-US" sz="2400" b="1" dirty="0" smtClean="0">
                <a:latin typeface="標楷體" pitchFamily="65" charset="-120"/>
                <a:ea typeface="標楷體" pitchFamily="65" charset="-120"/>
              </a:rPr>
              <a:t>決定機關在決定前，</a:t>
            </a:r>
            <a:r>
              <a:rPr lang="zh-TW" altLang="en-US" sz="2400" b="1" dirty="0" smtClean="0">
                <a:solidFill>
                  <a:srgbClr val="FF0000"/>
                </a:solidFill>
                <a:latin typeface="標楷體" pitchFamily="65" charset="-120"/>
                <a:ea typeface="標楷體" pitchFamily="65" charset="-120"/>
              </a:rPr>
              <a:t>聽取</a:t>
            </a:r>
            <a:r>
              <a:rPr lang="zh-TW" altLang="en-US" sz="2400" b="1" dirty="0" smtClean="0">
                <a:solidFill>
                  <a:srgbClr val="FF0000"/>
                </a:solidFill>
              </a:rPr>
              <a:t>（</a:t>
            </a:r>
            <a:r>
              <a:rPr lang="en-US" altLang="zh-TW" sz="2400" b="1" dirty="0" smtClean="0">
                <a:solidFill>
                  <a:srgbClr val="FF0000"/>
                </a:solidFill>
              </a:rPr>
              <a:t>Hearing</a:t>
            </a:r>
            <a:r>
              <a:rPr lang="zh-TW" altLang="en-US" sz="2400" b="1" dirty="0" smtClean="0">
                <a:solidFill>
                  <a:srgbClr val="FF0000"/>
                </a:solidFill>
              </a:rPr>
              <a:t>）</a:t>
            </a:r>
            <a:r>
              <a:rPr lang="zh-TW" altLang="en-US" sz="2400" b="1" dirty="0" smtClean="0">
                <a:solidFill>
                  <a:srgbClr val="002060"/>
                </a:solidFill>
                <a:latin typeface="標楷體" pitchFamily="65" charset="-120"/>
                <a:ea typeface="標楷體" pitchFamily="65" charset="-120"/>
              </a:rPr>
              <a:t>兩造當事人及利害關係人意見，</a:t>
            </a:r>
            <a:r>
              <a:rPr lang="zh-TW" altLang="en-US" sz="2400" b="1" dirty="0" smtClean="0">
                <a:latin typeface="標楷體" pitchFamily="65" charset="-120"/>
                <a:ea typeface="標楷體" pitchFamily="65" charset="-120"/>
              </a:rPr>
              <a:t>並提供對</a:t>
            </a:r>
            <a:r>
              <a:rPr lang="zh-TW" altLang="zh-TW" sz="2400" b="1" dirty="0" smtClean="0">
                <a:latin typeface="標楷體" pitchFamily="65" charset="-120"/>
                <a:ea typeface="標楷體" pitchFamily="65" charset="-120"/>
              </a:rPr>
              <a:t>特定事實進行</a:t>
            </a:r>
            <a:r>
              <a:rPr lang="zh-TW" altLang="zh-TW" sz="2400" b="1" dirty="0" smtClean="0">
                <a:solidFill>
                  <a:srgbClr val="FF0000"/>
                </a:solidFill>
                <a:latin typeface="標楷體" pitchFamily="65" charset="-120"/>
                <a:ea typeface="標楷體" pitchFamily="65" charset="-120"/>
              </a:rPr>
              <a:t>質證、辯駁之程序</a:t>
            </a:r>
            <a:r>
              <a:rPr lang="zh-TW" altLang="zh-TW" sz="2400" b="1" dirty="0" smtClean="0">
                <a:latin typeface="標楷體" pitchFamily="65" charset="-120"/>
                <a:ea typeface="標楷體" pitchFamily="65" charset="-120"/>
              </a:rPr>
              <a:t>。</a:t>
            </a:r>
            <a:r>
              <a:rPr lang="zh-TW" altLang="en-US" sz="2400" b="1" dirty="0" smtClean="0">
                <a:solidFill>
                  <a:srgbClr val="FF0000"/>
                </a:solidFill>
                <a:latin typeface="標楷體" pitchFamily="65" charset="-120"/>
                <a:ea typeface="標楷體" pitchFamily="65" charset="-120"/>
              </a:rPr>
              <a:t>。</a:t>
            </a:r>
            <a:endParaRPr lang="en-US" altLang="zh-TW" sz="2400" b="1" dirty="0" smtClean="0">
              <a:solidFill>
                <a:srgbClr val="FF0000"/>
              </a:solidFill>
              <a:latin typeface="標楷體" pitchFamily="65" charset="-120"/>
              <a:ea typeface="標楷體" pitchFamily="65" charset="-120"/>
            </a:endParaRPr>
          </a:p>
          <a:p>
            <a:pPr>
              <a:buFontTx/>
              <a:buNone/>
            </a:pPr>
            <a:r>
              <a:rPr lang="en-US" altLang="zh-TW" sz="2400" b="1" dirty="0" smtClean="0">
                <a:latin typeface="標楷體" pitchFamily="65" charset="-120"/>
                <a:ea typeface="標楷體" pitchFamily="65" charset="-120"/>
              </a:rPr>
              <a:t>2.</a:t>
            </a:r>
            <a:r>
              <a:rPr lang="zh-TW" altLang="en-US" sz="2400" b="1" dirty="0" smtClean="0">
                <a:latin typeface="標楷體" pitchFamily="65" charset="-120"/>
                <a:ea typeface="標楷體" pitchFamily="65" charset="-120"/>
              </a:rPr>
              <a:t>理論基礎：</a:t>
            </a:r>
          </a:p>
          <a:p>
            <a:pPr>
              <a:buFontTx/>
              <a:buNone/>
            </a:pPr>
            <a:r>
              <a:rPr lang="zh-TW" altLang="en-US" sz="2400" b="1" dirty="0" smtClean="0">
                <a:solidFill>
                  <a:srgbClr val="0070C0"/>
                </a:solidFill>
                <a:latin typeface="標楷體" pitchFamily="65" charset="-120"/>
                <a:ea typeface="標楷體" pitchFamily="65" charset="-120"/>
              </a:rPr>
              <a:t>  以價值相對主義</a:t>
            </a:r>
            <a:r>
              <a:rPr lang="zh-TW" altLang="en-US" sz="2400" b="1" dirty="0" smtClean="0">
                <a:solidFill>
                  <a:srgbClr val="002060"/>
                </a:solidFill>
                <a:latin typeface="標楷體" pitchFamily="65" charset="-120"/>
                <a:ea typeface="標楷體" pitchFamily="65" charset="-120"/>
              </a:rPr>
              <a:t>與</a:t>
            </a:r>
            <a:r>
              <a:rPr lang="zh-TW" altLang="en-US" sz="2400" b="1" dirty="0" smtClean="0">
                <a:solidFill>
                  <a:srgbClr val="0070C0"/>
                </a:solidFill>
                <a:latin typeface="標楷體" pitchFamily="65" charset="-120"/>
                <a:ea typeface="標楷體" pitchFamily="65" charset="-120"/>
              </a:rPr>
              <a:t>寬容哲學</a:t>
            </a:r>
            <a:r>
              <a:rPr lang="zh-TW" altLang="en-US" sz="2400" b="1" dirty="0" smtClean="0">
                <a:latin typeface="標楷體" pitchFamily="65" charset="-120"/>
                <a:ea typeface="標楷體" pitchFamily="65" charset="-120"/>
              </a:rPr>
              <a:t>為基礎，實現</a:t>
            </a:r>
            <a:r>
              <a:rPr lang="zh-TW" altLang="en-US" sz="2400" b="1" dirty="0" smtClean="0">
                <a:solidFill>
                  <a:srgbClr val="FF0000"/>
                </a:solidFill>
                <a:latin typeface="標楷體" pitchFamily="65" charset="-120"/>
                <a:ea typeface="標楷體" pitchFamily="65" charset="-120"/>
              </a:rPr>
              <a:t>工具理性</a:t>
            </a:r>
            <a:r>
              <a:rPr lang="zh-TW" altLang="en-US" sz="2400" b="1" dirty="0" smtClean="0">
                <a:solidFill>
                  <a:srgbClr val="002060"/>
                </a:solidFill>
                <a:latin typeface="標楷體" pitchFamily="65" charset="-120"/>
                <a:ea typeface="標楷體" pitchFamily="65" charset="-120"/>
              </a:rPr>
              <a:t>及</a:t>
            </a:r>
            <a:r>
              <a:rPr lang="zh-TW" altLang="en-US" sz="2400" b="1" dirty="0" smtClean="0">
                <a:solidFill>
                  <a:srgbClr val="FF0000"/>
                </a:solidFill>
                <a:latin typeface="標楷體" pitchFamily="65" charset="-120"/>
                <a:ea typeface="標楷體" pitchFamily="65" charset="-120"/>
              </a:rPr>
              <a:t>溝通理性。</a:t>
            </a:r>
            <a:endParaRPr lang="en-US" altLang="zh-TW" sz="2400" b="1" dirty="0" smtClean="0">
              <a:solidFill>
                <a:srgbClr val="FF0000"/>
              </a:solidFill>
              <a:latin typeface="標楷體" pitchFamily="65" charset="-120"/>
              <a:ea typeface="標楷體" pitchFamily="65" charset="-120"/>
            </a:endParaRPr>
          </a:p>
          <a:p>
            <a:pPr>
              <a:buFontTx/>
              <a:buNone/>
            </a:pPr>
            <a:r>
              <a:rPr lang="en-US" altLang="zh-TW" sz="2400" b="1" dirty="0" smtClean="0">
                <a:latin typeface="標楷體" pitchFamily="65" charset="-120"/>
                <a:ea typeface="標楷體" pitchFamily="65" charset="-120"/>
              </a:rPr>
              <a:t>3.</a:t>
            </a:r>
            <a:r>
              <a:rPr lang="zh-TW" altLang="en-US" sz="2400" b="1" dirty="0" smtClean="0">
                <a:latin typeface="標楷體" pitchFamily="65" charset="-120"/>
                <a:ea typeface="標楷體" pitchFamily="65" charset="-120"/>
              </a:rPr>
              <a:t>聽證的基本特性：</a:t>
            </a:r>
            <a:r>
              <a:rPr lang="zh-TW" altLang="en-US" sz="2400" b="1" dirty="0" smtClean="0">
                <a:solidFill>
                  <a:srgbClr val="669900"/>
                </a:solidFill>
                <a:ea typeface="標楷體" pitchFamily="65" charset="-120"/>
              </a:rPr>
              <a:t>時點的同一性</a:t>
            </a:r>
          </a:p>
          <a:p>
            <a:pPr>
              <a:buNone/>
            </a:pPr>
            <a:r>
              <a:rPr lang="zh-TW" altLang="en-US" sz="2400" b="1" dirty="0" smtClean="0">
                <a:ea typeface="標楷體" pitchFamily="65" charset="-120"/>
              </a:rPr>
              <a:t>                                       </a:t>
            </a:r>
            <a:r>
              <a:rPr lang="zh-TW" altLang="en-US" sz="2400" b="1" dirty="0" smtClean="0">
                <a:solidFill>
                  <a:srgbClr val="A50021"/>
                </a:solidFill>
                <a:ea typeface="標楷體" pitchFamily="65" charset="-120"/>
              </a:rPr>
              <a:t>意見的多樣性</a:t>
            </a:r>
          </a:p>
          <a:p>
            <a:pPr>
              <a:buNone/>
            </a:pPr>
            <a:r>
              <a:rPr lang="zh-TW" altLang="en-US" sz="2400" b="1" dirty="0" smtClean="0">
                <a:ea typeface="標楷體" pitchFamily="65" charset="-120"/>
              </a:rPr>
              <a:t>                                       </a:t>
            </a:r>
            <a:r>
              <a:rPr lang="zh-TW" altLang="en-US" sz="2400" b="1" dirty="0" smtClean="0">
                <a:solidFill>
                  <a:srgbClr val="FF3300"/>
                </a:solidFill>
                <a:ea typeface="標楷體" pitchFamily="65" charset="-120"/>
              </a:rPr>
              <a:t>程序的公式性</a:t>
            </a:r>
          </a:p>
          <a:p>
            <a:pPr>
              <a:buNone/>
            </a:pPr>
            <a:r>
              <a:rPr lang="zh-TW" altLang="en-US" sz="2400" b="1" dirty="0" smtClean="0">
                <a:ea typeface="標楷體" pitchFamily="65" charset="-120"/>
              </a:rPr>
              <a:t>                                       </a:t>
            </a:r>
            <a:r>
              <a:rPr lang="zh-TW" altLang="en-US" sz="2400" b="1" dirty="0" smtClean="0">
                <a:solidFill>
                  <a:srgbClr val="0033CC"/>
                </a:solidFill>
                <a:ea typeface="標楷體" pitchFamily="65" charset="-120"/>
              </a:rPr>
              <a:t>溝通的雙向性</a:t>
            </a:r>
          </a:p>
          <a:p>
            <a:pPr>
              <a:buFontTx/>
              <a:buNone/>
            </a:pPr>
            <a:endParaRPr lang="en-US" altLang="zh-TW" sz="2400" b="1" dirty="0" smtClean="0">
              <a:latin typeface="標楷體" pitchFamily="65" charset="-120"/>
              <a:ea typeface="標楷體" pitchFamily="65" charset="-120"/>
            </a:endParaRPr>
          </a:p>
          <a:p>
            <a:pPr>
              <a:buFontTx/>
              <a:buNone/>
            </a:pPr>
            <a:endParaRPr lang="zh-TW" altLang="en-US" sz="2400" b="1" dirty="0" smtClean="0">
              <a:latin typeface="標楷體" pitchFamily="65" charset="-120"/>
              <a:ea typeface="標楷體" pitchFamily="65" charset="-120"/>
            </a:endParaRPr>
          </a:p>
          <a:p>
            <a:endParaRPr lang="zh-TW" altLang="en-US" sz="2400" b="1" dirty="0" smtClean="0">
              <a:solidFill>
                <a:srgbClr val="006600"/>
              </a:solidFill>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利害關係人</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a:bodyPr>
          <a:lstStyle/>
          <a:p>
            <a:r>
              <a:rPr lang="zh-TW" altLang="zh-TW" b="1" dirty="0" smtClean="0">
                <a:latin typeface="標楷體" pitchFamily="65" charset="-120"/>
                <a:ea typeface="標楷體" pitchFamily="65" charset="-120"/>
              </a:rPr>
              <a:t>因程序之進行將影響第三人之權利或法律上利益者，行政機關得依職權或依申請，通知其參加為當事人。</a:t>
            </a:r>
            <a:endParaRPr lang="en-US" altLang="zh-TW" b="1" dirty="0" smtClean="0">
              <a:latin typeface="標楷體" pitchFamily="65" charset="-120"/>
              <a:ea typeface="標楷體" pitchFamily="65" charset="-120"/>
            </a:endParaRPr>
          </a:p>
          <a:p>
            <a:r>
              <a:rPr lang="zh-TW" altLang="zh-TW" b="1" dirty="0" smtClean="0">
                <a:solidFill>
                  <a:srgbClr val="C00000"/>
                </a:solidFill>
                <a:latin typeface="標楷體" pitchFamily="65" charset="-120"/>
                <a:ea typeface="標楷體" pitchFamily="65" charset="-120"/>
              </a:rPr>
              <a:t>第三人</a:t>
            </a:r>
            <a:r>
              <a:rPr lang="zh-TW" altLang="zh-TW" b="1" dirty="0" smtClean="0">
                <a:latin typeface="標楷體" pitchFamily="65" charset="-120"/>
                <a:ea typeface="標楷體" pitchFamily="65" charset="-120"/>
              </a:rPr>
              <a:t>即</a:t>
            </a:r>
            <a:r>
              <a:rPr lang="zh-TW" altLang="zh-TW" b="1" dirty="0" smtClean="0">
                <a:solidFill>
                  <a:srgbClr val="7030A0"/>
                </a:solidFill>
                <a:latin typeface="標楷體" pitchFamily="65" charset="-120"/>
                <a:ea typeface="標楷體" pitchFamily="65" charset="-120"/>
              </a:rPr>
              <a:t>利害關係人</a:t>
            </a:r>
            <a:r>
              <a:rPr lang="zh-TW" altLang="zh-TW" b="1" dirty="0" smtClean="0">
                <a:latin typeface="標楷體" pitchFamily="65" charset="-120"/>
                <a:ea typeface="標楷體" pitchFamily="65" charset="-120"/>
              </a:rPr>
              <a:t>，例如商標、專利事件，認為審定或註冊之商標、專利，因近似或其他事由損害其權益者，即屬於第三人地位；又如土地徵收程序中，已與土地所有人訂立買賣契約而尚未完成過戶登記之人，應使其有參加之機會，以確保其權益。</a:t>
            </a:r>
            <a:endParaRPr lang="zh-TW" altLang="en-US" b="1" dirty="0">
              <a:latin typeface="標楷體" pitchFamily="65" charset="-120"/>
              <a:ea typeface="標楷體" pitchFamily="65" charset="-12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案件調查人員</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指行政機關在行政處分案件中</a:t>
            </a:r>
            <a:r>
              <a:rPr lang="zh-TW" altLang="zh-TW" b="1" dirty="0" smtClean="0">
                <a:solidFill>
                  <a:srgbClr val="FF0000"/>
                </a:solidFill>
                <a:latin typeface="標楷體" pitchFamily="65" charset="-120"/>
                <a:ea typeface="標楷體" pitchFamily="65" charset="-120"/>
              </a:rPr>
              <a:t>負責調查取證工作單位的主管或承辦人員</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案件調查人員是聽證程序的主體之一，是與聽證當事人相對而存在的一個主體。在調查取證和聽證中，案件調查人員</a:t>
            </a:r>
            <a:r>
              <a:rPr lang="zh-TW" altLang="zh-TW" b="1" dirty="0" smtClean="0">
                <a:solidFill>
                  <a:srgbClr val="FF0000"/>
                </a:solidFill>
                <a:latin typeface="標楷體" pitchFamily="65" charset="-120"/>
                <a:ea typeface="標楷體" pitchFamily="65" charset="-120"/>
              </a:rPr>
              <a:t>不得少於二人。</a:t>
            </a:r>
            <a:endParaRPr lang="zh-TW" altLang="en-US" b="1" dirty="0">
              <a:solidFill>
                <a:srgbClr val="FF0000"/>
              </a:solidFill>
              <a:latin typeface="標楷體" pitchFamily="65" charset="-120"/>
              <a:ea typeface="標楷體" pitchFamily="65" charset="-12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其他聽證參加人</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lnSpcReduction="10000"/>
          </a:bodyPr>
          <a:lstStyle/>
          <a:p>
            <a:pPr>
              <a:buNone/>
            </a:pPr>
            <a:r>
              <a:rPr lang="en-US" altLang="zh-TW" b="1" dirty="0" smtClean="0">
                <a:solidFill>
                  <a:srgbClr val="FF0000"/>
                </a:solidFill>
                <a:latin typeface="標楷體" pitchFamily="65" charset="-120"/>
                <a:ea typeface="標楷體" pitchFamily="65" charset="-120"/>
              </a:rPr>
              <a:t>1.</a:t>
            </a:r>
            <a:r>
              <a:rPr lang="zh-TW" altLang="zh-TW" b="1" dirty="0" smtClean="0">
                <a:solidFill>
                  <a:srgbClr val="FF0000"/>
                </a:solidFill>
                <a:latin typeface="標楷體" pitchFamily="65" charset="-120"/>
                <a:ea typeface="標楷體" pitchFamily="65" charset="-120"/>
              </a:rPr>
              <a:t>證人</a:t>
            </a:r>
            <a:endParaRPr lang="en-US" altLang="zh-TW" b="1" dirty="0" smtClean="0">
              <a:solidFill>
                <a:srgbClr val="FF0000"/>
              </a:solidFill>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證人提供證言，一般並不要求必須書面形式，可以以口頭陳述，如果證人願意自行書寫證言者，應當允許之。</a:t>
            </a:r>
          </a:p>
          <a:p>
            <a:pPr>
              <a:buNone/>
            </a:pPr>
            <a:r>
              <a:rPr lang="en-US" altLang="zh-TW" b="1" dirty="0" smtClean="0">
                <a:solidFill>
                  <a:srgbClr val="FF0000"/>
                </a:solidFill>
                <a:latin typeface="標楷體" pitchFamily="65" charset="-120"/>
                <a:ea typeface="標楷體" pitchFamily="65" charset="-120"/>
              </a:rPr>
              <a:t>2.</a:t>
            </a:r>
            <a:r>
              <a:rPr lang="zh-TW" altLang="zh-TW" b="1" dirty="0" smtClean="0">
                <a:solidFill>
                  <a:srgbClr val="FF0000"/>
                </a:solidFill>
                <a:latin typeface="標楷體" pitchFamily="65" charset="-120"/>
                <a:ea typeface="標楷體" pitchFamily="65" charset="-120"/>
              </a:rPr>
              <a:t>鑑定人</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鑑定人為專家證人。實務上，有鑑定人義務者，以下列之人為限：從事於鑑定所需之學術、技藝或職業者，例如律師、會計師、醫師、工程師、大學教師等；經機關委任有鑑定職務者，例如法醫師、檢驗員等。</a:t>
            </a:r>
            <a:endParaRPr lang="zh-TW" altLang="en-US" b="1" dirty="0">
              <a:latin typeface="標楷體" pitchFamily="65" charset="-120"/>
              <a:ea typeface="標楷體" pitchFamily="65" charset="-12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聽證之準備階段</a:t>
            </a:r>
            <a:endParaRPr lang="zh-TW" altLang="en-US" sz="4000" dirty="0"/>
          </a:p>
        </p:txBody>
      </p:sp>
      <p:sp>
        <p:nvSpPr>
          <p:cNvPr id="3" name="內容版面配置區 2"/>
          <p:cNvSpPr>
            <a:spLocks noGrp="1"/>
          </p:cNvSpPr>
          <p:nvPr>
            <p:ph idx="1"/>
          </p:nvPr>
        </p:nvSpPr>
        <p:spPr/>
        <p:txBody>
          <a:bodyPr/>
          <a:lstStyle/>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聽證研擬階段</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聽證通知與寄發階段</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變更聽證期日或場所</a:t>
            </a:r>
            <a:endParaRPr lang="zh-TW" altLang="zh-TW" dirty="0" smtClean="0">
              <a:latin typeface="標楷體" pitchFamily="65" charset="-120"/>
              <a:ea typeface="標楷體" pitchFamily="65" charset="-120"/>
            </a:endParaRPr>
          </a:p>
          <a:p>
            <a:pPr>
              <a:buNone/>
            </a:pPr>
            <a:endParaRPr lang="zh-TW" altLang="zh-TW" dirty="0" smtClean="0">
              <a:latin typeface="標楷體" pitchFamily="65" charset="-120"/>
              <a:ea typeface="標楷體" pitchFamily="65" charset="-120"/>
            </a:endParaRPr>
          </a:p>
          <a:p>
            <a:pPr>
              <a:buNone/>
            </a:pPr>
            <a:endParaRPr lang="zh-TW" altLang="zh-TW" dirty="0" smtClean="0">
              <a:latin typeface="標楷體" pitchFamily="65" charset="-120"/>
              <a:ea typeface="標楷體" pitchFamily="65" charset="-120"/>
            </a:endParaRPr>
          </a:p>
          <a:p>
            <a:endParaRPr lang="zh-TW" altLang="en-US" dirty="0">
              <a:latin typeface="標楷體" pitchFamily="65" charset="-120"/>
              <a:ea typeface="標楷體" pitchFamily="65" charset="-12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聽證研擬階段</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擬訂本機關旁聽注意事項與準備旁聽證</a:t>
            </a: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指定聽證主持人、聽證員、紀錄</a:t>
            </a:r>
          </a:p>
          <a:p>
            <a:pPr>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確定聽證時間及地點</a:t>
            </a:r>
          </a:p>
          <a:p>
            <a:pPr>
              <a:buNone/>
            </a:pPr>
            <a:r>
              <a:rPr lang="en-US" altLang="zh-TW" b="1" dirty="0" smtClean="0">
                <a:latin typeface="標楷體" pitchFamily="65" charset="-120"/>
                <a:ea typeface="標楷體" pitchFamily="65" charset="-120"/>
              </a:rPr>
              <a:t>4.</a:t>
            </a:r>
            <a:r>
              <a:rPr lang="zh-TW" altLang="zh-TW" b="1" dirty="0" smtClean="0">
                <a:latin typeface="標楷體" pitchFamily="65" charset="-120"/>
                <a:ea typeface="標楷體" pitchFamily="65" charset="-120"/>
              </a:rPr>
              <a:t>選擇和邀請證人、鑑定人</a:t>
            </a:r>
          </a:p>
          <a:p>
            <a:r>
              <a:rPr lang="zh-TW" altLang="zh-TW" b="1" dirty="0" smtClean="0">
                <a:latin typeface="標楷體" pitchFamily="65" charset="-120"/>
                <a:ea typeface="標楷體" pitchFamily="65" charset="-120"/>
              </a:rPr>
              <a:t>可參考</a:t>
            </a:r>
            <a:r>
              <a:rPr lang="zh-TW" altLang="zh-TW" b="1" dirty="0" smtClean="0">
                <a:solidFill>
                  <a:srgbClr val="7030A0"/>
                </a:solidFill>
                <a:latin typeface="標楷體" pitchFamily="65" charset="-120"/>
                <a:ea typeface="標楷體" pitchFamily="65" charset="-120"/>
              </a:rPr>
              <a:t>勞</a:t>
            </a:r>
            <a:r>
              <a:rPr lang="zh-TW" altLang="en-US" b="1" dirty="0" smtClean="0">
                <a:solidFill>
                  <a:srgbClr val="7030A0"/>
                </a:solidFill>
                <a:latin typeface="標楷體" pitchFamily="65" charset="-120"/>
                <a:ea typeface="標楷體" pitchFamily="65" charset="-120"/>
              </a:rPr>
              <a:t>動部</a:t>
            </a:r>
            <a:r>
              <a:rPr lang="zh-TW" altLang="zh-TW" b="1" dirty="0" smtClean="0">
                <a:latin typeface="標楷體" pitchFamily="65" charset="-120"/>
                <a:ea typeface="標楷體" pitchFamily="65" charset="-120"/>
              </a:rPr>
              <a:t>所頒布之「</a:t>
            </a:r>
            <a:r>
              <a:rPr lang="zh-TW" altLang="zh-TW" b="1" dirty="0" smtClean="0">
                <a:solidFill>
                  <a:srgbClr val="FF0000"/>
                </a:solidFill>
                <a:latin typeface="標楷體" pitchFamily="65" charset="-120"/>
                <a:ea typeface="標楷體" pitchFamily="65" charset="-120"/>
              </a:rPr>
              <a:t>裁決委員會審理案件旁聽注意事項</a:t>
            </a:r>
            <a:r>
              <a:rPr lang="zh-TW" altLang="zh-TW" b="1" dirty="0" smtClean="0">
                <a:latin typeface="標楷體" pitchFamily="65" charset="-120"/>
                <a:ea typeface="標楷體" pitchFamily="65" charset="-120"/>
              </a:rPr>
              <a:t>」，訂頒本機關之聽證旁聽注意事項。。</a:t>
            </a:r>
          </a:p>
          <a:p>
            <a:endParaRPr lang="zh-TW" altLang="en-US" b="1" dirty="0">
              <a:latin typeface="標楷體" pitchFamily="65" charset="-120"/>
              <a:ea typeface="標楷體" pitchFamily="65" charset="-12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聽證通知與寄發階段</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latin typeface="標楷體" pitchFamily="65" charset="-120"/>
                <a:ea typeface="標楷體" pitchFamily="65" charset="-120"/>
              </a:rPr>
              <a:t>1.</a:t>
            </a:r>
            <a:r>
              <a:rPr lang="zh-TW" altLang="zh-TW" b="1" dirty="0" smtClean="0">
                <a:solidFill>
                  <a:srgbClr val="FF0000"/>
                </a:solidFill>
                <a:latin typeface="標楷體" pitchFamily="65" charset="-120"/>
                <a:ea typeface="標楷體" pitchFamily="65" charset="-120"/>
              </a:rPr>
              <a:t>聽證之通知</a:t>
            </a:r>
            <a:endParaRPr lang="en-US" altLang="zh-TW" b="1" dirty="0" smtClean="0">
              <a:solidFill>
                <a:srgbClr val="FF0000"/>
              </a:solidFill>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通知的對象不僅指當事人，有時也針對一般公眾。</a:t>
            </a:r>
            <a:endParaRPr lang="en-US" altLang="zh-TW" b="1" dirty="0" smtClean="0">
              <a:latin typeface="標楷體" pitchFamily="65" charset="-120"/>
              <a:ea typeface="標楷體" pitchFamily="65" charset="-120"/>
            </a:endParaRPr>
          </a:p>
          <a:p>
            <a:pPr>
              <a:buNone/>
            </a:pPr>
            <a:r>
              <a:rPr lang="en-US" altLang="zh-TW" b="1" dirty="0" smtClean="0">
                <a:solidFill>
                  <a:srgbClr val="C00000"/>
                </a:solidFill>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聽證之公告</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行政機關如基於個案，認行政行為可能涉及多數利害關係人，而有使知悉，俾其亦得參與聽證之必要，亦應公告週知。</a:t>
            </a:r>
          </a:p>
          <a:p>
            <a:endParaRPr lang="zh-TW" altLang="en-US" b="1" dirty="0">
              <a:latin typeface="標楷體" pitchFamily="65" charset="-120"/>
              <a:ea typeface="標楷體" pitchFamily="65" charset="-12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latin typeface="細明體" pitchFamily="49" charset="-120"/>
                <a:ea typeface="細明體" pitchFamily="49" charset="-120"/>
              </a:rPr>
              <a:t>聽證之</a:t>
            </a:r>
            <a:r>
              <a:rPr lang="zh-TW" altLang="en-US" sz="4000" b="1" dirty="0" smtClean="0">
                <a:latin typeface="細明體" pitchFamily="49" charset="-120"/>
                <a:ea typeface="細明體" pitchFamily="49" charset="-120"/>
              </a:rPr>
              <a:t>通知與</a:t>
            </a:r>
            <a:r>
              <a:rPr lang="zh-TW" altLang="zh-TW" sz="4000" b="1" dirty="0" smtClean="0">
                <a:latin typeface="細明體" pitchFamily="49" charset="-120"/>
                <a:ea typeface="細明體" pitchFamily="49" charset="-120"/>
              </a:rPr>
              <a:t>公告</a:t>
            </a:r>
            <a:r>
              <a:rPr lang="zh-TW" altLang="en-US" sz="4000" b="1" dirty="0" smtClean="0">
                <a:latin typeface="細明體" pitchFamily="49" charset="-120"/>
                <a:ea typeface="細明體" pitchFamily="49" charset="-120"/>
              </a:rPr>
              <a:t>內容</a:t>
            </a:r>
            <a:endParaRPr lang="zh-TW" altLang="en-US" sz="4000" dirty="0">
              <a:latin typeface="細明體" pitchFamily="49" charset="-120"/>
              <a:ea typeface="細明體" pitchFamily="49" charset="-120"/>
            </a:endParaRPr>
          </a:p>
        </p:txBody>
      </p:sp>
      <p:sp>
        <p:nvSpPr>
          <p:cNvPr id="3" name="內容版面配置區 2"/>
          <p:cNvSpPr>
            <a:spLocks noGrp="1"/>
          </p:cNvSpPr>
          <p:nvPr>
            <p:ph idx="1"/>
          </p:nvPr>
        </p:nvSpPr>
        <p:spPr/>
        <p:txBody>
          <a:bodyPr>
            <a:normAutofit fontScale="92500" lnSpcReduction="20000"/>
          </a:bodyPr>
          <a:lstStyle/>
          <a:p>
            <a:pPr>
              <a:buNone/>
            </a:pPr>
            <a:r>
              <a:rPr lang="zh-TW" altLang="zh-TW" b="1" dirty="0" smtClean="0">
                <a:latin typeface="標楷體" pitchFamily="65" charset="-120"/>
                <a:ea typeface="標楷體" pitchFamily="65" charset="-120"/>
              </a:rPr>
              <a:t>一、聽證之事由與依據。</a:t>
            </a:r>
          </a:p>
          <a:p>
            <a:pPr>
              <a:buNone/>
            </a:pPr>
            <a:r>
              <a:rPr lang="zh-TW" altLang="zh-TW" b="1" dirty="0" smtClean="0">
                <a:latin typeface="標楷體" pitchFamily="65" charset="-120"/>
                <a:ea typeface="標楷體" pitchFamily="65" charset="-120"/>
              </a:rPr>
              <a:t>二、當事人之姓名或名稱及其住居所、事務所或營業所。</a:t>
            </a:r>
          </a:p>
          <a:p>
            <a:pPr>
              <a:buNone/>
            </a:pPr>
            <a:r>
              <a:rPr lang="zh-TW" altLang="zh-TW" b="1" dirty="0" smtClean="0">
                <a:latin typeface="標楷體" pitchFamily="65" charset="-120"/>
                <a:ea typeface="標楷體" pitchFamily="65" charset="-120"/>
              </a:rPr>
              <a:t>三、聽證之期日及場所。</a:t>
            </a:r>
          </a:p>
          <a:p>
            <a:pPr>
              <a:buNone/>
            </a:pPr>
            <a:r>
              <a:rPr lang="zh-TW" altLang="zh-TW" b="1" dirty="0" smtClean="0">
                <a:latin typeface="標楷體" pitchFamily="65" charset="-120"/>
                <a:ea typeface="標楷體" pitchFamily="65" charset="-120"/>
              </a:rPr>
              <a:t>四、聽證之主要程序。</a:t>
            </a:r>
          </a:p>
          <a:p>
            <a:pPr>
              <a:buNone/>
            </a:pPr>
            <a:r>
              <a:rPr lang="zh-TW" altLang="zh-TW" b="1" dirty="0" smtClean="0">
                <a:latin typeface="標楷體" pitchFamily="65" charset="-120"/>
                <a:ea typeface="標楷體" pitchFamily="65" charset="-120"/>
              </a:rPr>
              <a:t>五、當事人得選任代理人。</a:t>
            </a:r>
          </a:p>
          <a:p>
            <a:pPr>
              <a:buNone/>
            </a:pPr>
            <a:r>
              <a:rPr lang="zh-TW" altLang="zh-TW" b="1" dirty="0" smtClean="0">
                <a:latin typeface="標楷體" pitchFamily="65" charset="-120"/>
                <a:ea typeface="標楷體" pitchFamily="65" charset="-120"/>
              </a:rPr>
              <a:t>六、當事人依第六十一條所得享有權利。</a:t>
            </a:r>
          </a:p>
          <a:p>
            <a:pPr>
              <a:buNone/>
            </a:pPr>
            <a:r>
              <a:rPr lang="zh-TW" altLang="zh-TW" b="1" dirty="0" smtClean="0">
                <a:latin typeface="標楷體" pitchFamily="65" charset="-120"/>
                <a:ea typeface="標楷體" pitchFamily="65" charset="-120"/>
              </a:rPr>
              <a:t>七、擬進行預備程序者，預備聽證之期日及場所。</a:t>
            </a:r>
          </a:p>
          <a:p>
            <a:pPr>
              <a:buNone/>
            </a:pPr>
            <a:r>
              <a:rPr lang="zh-TW" altLang="zh-TW" b="1" dirty="0" smtClean="0">
                <a:latin typeface="標楷體" pitchFamily="65" charset="-120"/>
                <a:ea typeface="標楷體" pitchFamily="65" charset="-120"/>
              </a:rPr>
              <a:t>八、缺席聽證之處理。</a:t>
            </a:r>
          </a:p>
          <a:p>
            <a:pPr>
              <a:buNone/>
            </a:pPr>
            <a:r>
              <a:rPr lang="zh-TW" altLang="zh-TW" b="1" dirty="0" smtClean="0">
                <a:latin typeface="標楷體" pitchFamily="65" charset="-120"/>
                <a:ea typeface="標楷體" pitchFamily="65" charset="-120"/>
              </a:rPr>
              <a:t>九、聽證之機關。</a:t>
            </a:r>
            <a:endParaRPr lang="zh-TW" altLang="en-US" b="1" dirty="0">
              <a:latin typeface="標楷體" pitchFamily="65" charset="-120"/>
              <a:ea typeface="標楷體" pitchFamily="65" charset="-12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變更聽證期日或場所</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聽證期日及場所雖經通知或公告，惟如有正當理由，行政機關仍得</a:t>
            </a:r>
            <a:r>
              <a:rPr lang="zh-TW" altLang="zh-TW" b="1" dirty="0" smtClean="0">
                <a:solidFill>
                  <a:srgbClr val="FF0000"/>
                </a:solidFill>
                <a:latin typeface="標楷體" pitchFamily="65" charset="-120"/>
                <a:ea typeface="標楷體" pitchFamily="65" charset="-120"/>
              </a:rPr>
              <a:t>依職權</a:t>
            </a:r>
            <a:r>
              <a:rPr lang="zh-TW" altLang="zh-TW" b="1" dirty="0" smtClean="0">
                <a:latin typeface="標楷體" pitchFamily="65" charset="-120"/>
                <a:ea typeface="標楷體" pitchFamily="65" charset="-120"/>
              </a:rPr>
              <a:t>或當事人</a:t>
            </a:r>
            <a:r>
              <a:rPr lang="zh-TW" altLang="zh-TW" b="1" dirty="0" smtClean="0">
                <a:solidFill>
                  <a:srgbClr val="FF0000"/>
                </a:solidFill>
                <a:latin typeface="標楷體" pitchFamily="65" charset="-120"/>
                <a:ea typeface="標楷體" pitchFamily="65" charset="-120"/>
              </a:rPr>
              <a:t>申請變更之</a:t>
            </a:r>
            <a:r>
              <a:rPr lang="zh-TW" altLang="zh-TW" b="1" dirty="0" smtClean="0">
                <a:latin typeface="標楷體" pitchFamily="65" charset="-120"/>
                <a:ea typeface="標楷體" pitchFamily="65" charset="-120"/>
              </a:rPr>
              <a:t>，以符實際需要，但為維護當事人之權益，</a:t>
            </a:r>
            <a:r>
              <a:rPr lang="zh-TW" altLang="zh-TW" b="1" dirty="0" smtClean="0">
                <a:solidFill>
                  <a:srgbClr val="FF0000"/>
                </a:solidFill>
                <a:latin typeface="標楷體" pitchFamily="65" charset="-120"/>
                <a:ea typeface="標楷體" pitchFamily="65" charset="-120"/>
              </a:rPr>
              <a:t>仍應踐行通知與公告之程序</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pPr lvl="0"/>
            <a:r>
              <a:rPr lang="en-US" altLang="zh-TW" b="1" dirty="0" smtClean="0"/>
              <a:t/>
            </a:r>
            <a:br>
              <a:rPr lang="en-US" altLang="zh-TW" b="1" dirty="0" smtClean="0"/>
            </a:br>
            <a:r>
              <a:rPr lang="zh-TW" altLang="zh-TW" b="1" dirty="0" smtClean="0"/>
              <a:t>預備聽證</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在正式聽證前解決爭執之手段，其目的在</a:t>
            </a:r>
            <a:r>
              <a:rPr lang="zh-TW" altLang="zh-TW" b="1" dirty="0" smtClean="0">
                <a:solidFill>
                  <a:srgbClr val="7030A0"/>
                </a:solidFill>
                <a:latin typeface="標楷體" pitchFamily="65" charset="-120"/>
                <a:ea typeface="標楷體" pitchFamily="65" charset="-120"/>
              </a:rPr>
              <a:t>提供資訊</a:t>
            </a:r>
            <a:r>
              <a:rPr lang="zh-TW" altLang="zh-TW" b="1" dirty="0" smtClean="0">
                <a:latin typeface="標楷體" pitchFamily="65" charset="-120"/>
                <a:ea typeface="標楷體" pitchFamily="65" charset="-120"/>
              </a:rPr>
              <a:t>，</a:t>
            </a:r>
            <a:r>
              <a:rPr lang="zh-TW" altLang="zh-TW" b="1" dirty="0" smtClean="0">
                <a:solidFill>
                  <a:srgbClr val="C00000"/>
                </a:solidFill>
                <a:latin typeface="標楷體" pitchFamily="65" charset="-120"/>
                <a:ea typeface="標楷體" pitchFamily="65" charset="-120"/>
              </a:rPr>
              <a:t>簡化爭端</a:t>
            </a:r>
            <a:r>
              <a:rPr lang="zh-TW" altLang="zh-TW" b="1" dirty="0" smtClean="0">
                <a:latin typeface="標楷體" pitchFamily="65" charset="-120"/>
                <a:ea typeface="標楷體" pitchFamily="65" charset="-120"/>
              </a:rPr>
              <a:t>及達至</a:t>
            </a:r>
            <a:r>
              <a:rPr lang="zh-TW" altLang="zh-TW" b="1" dirty="0" smtClean="0">
                <a:solidFill>
                  <a:srgbClr val="FF0000"/>
                </a:solidFill>
                <a:latin typeface="標楷體" pitchFamily="65" charset="-120"/>
                <a:ea typeface="標楷體" pitchFamily="65" charset="-120"/>
              </a:rPr>
              <a:t>初步共識</a:t>
            </a:r>
            <a:r>
              <a:rPr lang="zh-TW" altLang="zh-TW" b="1" dirty="0" smtClean="0">
                <a:latin typeface="標楷體" pitchFamily="65" charset="-120"/>
                <a:ea typeface="標楷體" pitchFamily="65" charset="-120"/>
              </a:rPr>
              <a:t>之方法。</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以彈性之非正式會議取代正式程序，即聽證主持人可以在正式聽證前召開預備會議，</a:t>
            </a:r>
            <a:r>
              <a:rPr lang="zh-TW" altLang="zh-TW" b="1" dirty="0" smtClean="0">
                <a:solidFill>
                  <a:srgbClr val="FF0000"/>
                </a:solidFill>
                <a:latin typeface="標楷體" pitchFamily="65" charset="-120"/>
                <a:ea typeface="標楷體" pitchFamily="65" charset="-120"/>
              </a:rPr>
              <a:t>協商爭端</a:t>
            </a:r>
            <a:r>
              <a:rPr lang="zh-TW" altLang="zh-TW" b="1" dirty="0" smtClean="0">
                <a:latin typeface="標楷體" pitchFamily="65" charset="-120"/>
                <a:ea typeface="標楷體" pitchFamily="65" charset="-120"/>
              </a:rPr>
              <a:t>，俾因而獲得行政效率及正義。事實上，這種會議所引起的作用越來越大，故有「最重要的武器」之比喻</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預備聽證之功能</a:t>
            </a:r>
            <a:endParaRPr lang="zh-TW" altLang="en-US" sz="4000" dirty="0"/>
          </a:p>
        </p:txBody>
      </p:sp>
      <p:sp>
        <p:nvSpPr>
          <p:cNvPr id="3" name="內容版面配置區 2"/>
          <p:cNvSpPr>
            <a:spLocks noGrp="1"/>
          </p:cNvSpPr>
          <p:nvPr>
            <p:ph idx="1"/>
          </p:nvPr>
        </p:nvSpPr>
        <p:spPr/>
        <p:txBody>
          <a:bodyPr/>
          <a:lstStyle/>
          <a:p>
            <a:pPr>
              <a:buNone/>
            </a:pPr>
            <a:r>
              <a:rPr lang="en-US" altLang="zh-TW" b="1" dirty="0" smtClean="0">
                <a:latin typeface="標楷體" pitchFamily="65" charset="-120"/>
                <a:ea typeface="標楷體" pitchFamily="65" charset="-120"/>
              </a:rPr>
              <a:t>1.</a:t>
            </a:r>
            <a:r>
              <a:rPr lang="zh-TW" altLang="zh-TW" b="1" dirty="0" smtClean="0">
                <a:latin typeface="標楷體" pitchFamily="65" charset="-120"/>
                <a:ea typeface="標楷體" pitchFamily="65" charset="-120"/>
              </a:rPr>
              <a:t>使當事人之間有機會通過</a:t>
            </a:r>
            <a:r>
              <a:rPr lang="zh-TW" altLang="zh-TW" b="1" dirty="0" smtClean="0">
                <a:solidFill>
                  <a:srgbClr val="FF0000"/>
                </a:solidFill>
                <a:latin typeface="標楷體" pitchFamily="65" charset="-120"/>
                <a:ea typeface="標楷體" pitchFamily="65" charset="-120"/>
              </a:rPr>
              <a:t>協商解決爭端</a:t>
            </a:r>
            <a:r>
              <a:rPr lang="zh-TW" altLang="zh-TW" b="1" dirty="0" smtClean="0">
                <a:latin typeface="標楷體" pitchFamily="65" charset="-120"/>
                <a:ea typeface="標楷體" pitchFamily="65" charset="-120"/>
              </a:rPr>
              <a:t>，避免費時費錢的正式聽證。</a:t>
            </a: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簡化爭端，即</a:t>
            </a:r>
            <a:r>
              <a:rPr lang="zh-TW" altLang="zh-TW" b="1" dirty="0" smtClean="0">
                <a:solidFill>
                  <a:srgbClr val="FF0000"/>
                </a:solidFill>
                <a:latin typeface="標楷體" pitchFamily="65" charset="-120"/>
                <a:ea typeface="標楷體" pitchFamily="65" charset="-120"/>
              </a:rPr>
              <a:t>篩選當事人所爭議的事實</a:t>
            </a:r>
            <a:r>
              <a:rPr lang="zh-TW" altLang="zh-TW" b="1" dirty="0" smtClean="0">
                <a:latin typeface="標楷體" pitchFamily="65" charset="-120"/>
                <a:ea typeface="標楷體" pitchFamily="65" charset="-120"/>
              </a:rPr>
              <a:t>，使正式會議只對確定存在的爭議進行審理。</a:t>
            </a:r>
            <a:endParaRPr lang="zh-TW" altLang="en-US" b="1" dirty="0">
              <a:latin typeface="標楷體" pitchFamily="65" charset="-120"/>
              <a:ea typeface="標楷體" pitchFamily="65" charset="-12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b="1" dirty="0" smtClean="0">
                <a:latin typeface="新細明體" charset="-120"/>
              </a:rPr>
              <a:t>歐美自然正義與行政程序法之關係</a:t>
            </a:r>
          </a:p>
        </p:txBody>
      </p:sp>
      <p:sp>
        <p:nvSpPr>
          <p:cNvPr id="6147" name="Rectangle 3"/>
          <p:cNvSpPr>
            <a:spLocks noGrp="1" noChangeArrowheads="1"/>
          </p:cNvSpPr>
          <p:nvPr>
            <p:ph type="body" idx="1"/>
          </p:nvPr>
        </p:nvSpPr>
        <p:spPr/>
        <p:txBody>
          <a:bodyPr/>
          <a:lstStyle/>
          <a:p>
            <a:pPr eaLnBrk="1" hangingPunct="1">
              <a:buFontTx/>
              <a:buNone/>
            </a:pPr>
            <a:r>
              <a:rPr lang="en-US" altLang="zh-TW" sz="4000" b="1" dirty="0" smtClean="0">
                <a:solidFill>
                  <a:srgbClr val="0000CC"/>
                </a:solidFill>
                <a:latin typeface="標楷體" pitchFamily="65" charset="-120"/>
                <a:ea typeface="標楷體" pitchFamily="65" charset="-120"/>
              </a:rPr>
              <a:t> </a:t>
            </a:r>
            <a:r>
              <a:rPr lang="zh-TW" altLang="en-US" b="1" dirty="0" smtClean="0">
                <a:solidFill>
                  <a:srgbClr val="0000CC"/>
                </a:solidFill>
                <a:latin typeface="標楷體" pitchFamily="65" charset="-120"/>
                <a:ea typeface="標楷體" pitchFamily="65" charset="-120"/>
              </a:rPr>
              <a:t>道 </a:t>
            </a:r>
            <a:r>
              <a:rPr lang="zh-TW" altLang="en-US" b="1" dirty="0" smtClean="0">
                <a:solidFill>
                  <a:srgbClr val="000099"/>
                </a:solidFill>
                <a:latin typeface="標楷體" pitchFamily="65" charset="-120"/>
                <a:ea typeface="標楷體" pitchFamily="65" charset="-120"/>
              </a:rPr>
              <a:t>（自然正義</a:t>
            </a:r>
            <a:r>
              <a:rPr lang="zh-TW" altLang="en-US" b="1" dirty="0" smtClean="0"/>
              <a:t>；</a:t>
            </a:r>
            <a:r>
              <a:rPr lang="zh-TW" altLang="en-US" b="1" dirty="0" smtClean="0">
                <a:ea typeface="標楷體" pitchFamily="65" charset="-120"/>
              </a:rPr>
              <a:t>英國自古傳統</a:t>
            </a:r>
            <a:r>
              <a:rPr lang="zh-TW" altLang="en-US" b="1" dirty="0" smtClean="0">
                <a:solidFill>
                  <a:srgbClr val="000099"/>
                </a:solidFill>
                <a:latin typeface="標楷體" pitchFamily="65" charset="-120"/>
                <a:ea typeface="標楷體" pitchFamily="65" charset="-120"/>
              </a:rPr>
              <a:t>）</a:t>
            </a:r>
          </a:p>
          <a:p>
            <a:pPr eaLnBrk="1" hangingPunct="1">
              <a:buFontTx/>
              <a:buNone/>
            </a:pPr>
            <a:r>
              <a:rPr lang="zh-TW" altLang="en-US" b="1" dirty="0" smtClean="0">
                <a:latin typeface="標楷體" pitchFamily="65" charset="-120"/>
                <a:ea typeface="標楷體" pitchFamily="65" charset="-120"/>
              </a:rPr>
              <a:t>      ↓</a:t>
            </a:r>
          </a:p>
          <a:p>
            <a:pPr eaLnBrk="1" hangingPunct="1">
              <a:buFontTx/>
              <a:buNone/>
            </a:pPr>
            <a:r>
              <a:rPr lang="zh-TW" altLang="en-US" b="1" dirty="0" smtClean="0">
                <a:solidFill>
                  <a:srgbClr val="990000"/>
                </a:solidFill>
                <a:latin typeface="標楷體" pitchFamily="65" charset="-120"/>
                <a:ea typeface="標楷體" pitchFamily="65" charset="-120"/>
              </a:rPr>
              <a:t>原則</a:t>
            </a:r>
            <a:r>
              <a:rPr lang="zh-TW" altLang="en-US" b="1" dirty="0" smtClean="0">
                <a:solidFill>
                  <a:srgbClr val="993300"/>
                </a:solidFill>
                <a:latin typeface="標楷體" pitchFamily="65" charset="-120"/>
                <a:ea typeface="標楷體" pitchFamily="65" charset="-120"/>
              </a:rPr>
              <a:t>（正當法律程序</a:t>
            </a:r>
            <a:r>
              <a:rPr lang="en-US" altLang="en-US" b="1" dirty="0" smtClean="0"/>
              <a:t>；</a:t>
            </a:r>
            <a:r>
              <a:rPr lang="en-US" altLang="zh-TW" b="1" dirty="0" smtClean="0">
                <a:latin typeface="標楷體" pitchFamily="65" charset="-120"/>
                <a:ea typeface="標楷體" pitchFamily="65" charset="-120"/>
              </a:rPr>
              <a:t>1791</a:t>
            </a:r>
            <a:r>
              <a:rPr lang="zh-TW" altLang="en-US" b="1" dirty="0" smtClean="0">
                <a:latin typeface="標楷體" pitchFamily="65" charset="-120"/>
                <a:ea typeface="標楷體" pitchFamily="65" charset="-120"/>
              </a:rPr>
              <a:t>美憲法增補</a:t>
            </a:r>
            <a:r>
              <a:rPr lang="zh-TW" altLang="en-US" b="1" dirty="0" smtClean="0">
                <a:solidFill>
                  <a:srgbClr val="993300"/>
                </a:solidFill>
                <a:latin typeface="標楷體" pitchFamily="65" charset="-120"/>
                <a:ea typeface="標楷體" pitchFamily="65" charset="-120"/>
              </a:rPr>
              <a:t>）</a:t>
            </a:r>
          </a:p>
          <a:p>
            <a:pPr eaLnBrk="1" hangingPunct="1">
              <a:buFontTx/>
              <a:buNone/>
            </a:pPr>
            <a:r>
              <a:rPr lang="zh-TW" altLang="en-US" b="1" dirty="0" smtClean="0">
                <a:latin typeface="標楷體" pitchFamily="65" charset="-120"/>
                <a:ea typeface="標楷體" pitchFamily="65" charset="-120"/>
              </a:rPr>
              <a:t>      ↓</a:t>
            </a:r>
          </a:p>
          <a:p>
            <a:pPr eaLnBrk="1" hangingPunct="1">
              <a:buFontTx/>
              <a:buNone/>
            </a:pPr>
            <a:r>
              <a:rPr lang="zh-TW" altLang="en-US" b="1" dirty="0" smtClean="0">
                <a:solidFill>
                  <a:srgbClr val="FF0000"/>
                </a:solidFill>
                <a:latin typeface="標楷體" pitchFamily="65" charset="-120"/>
                <a:ea typeface="標楷體" pitchFamily="65" charset="-120"/>
              </a:rPr>
              <a:t>法制</a:t>
            </a:r>
            <a:r>
              <a:rPr lang="zh-TW" altLang="en-US" b="1" dirty="0" smtClean="0">
                <a:solidFill>
                  <a:srgbClr val="FF3300"/>
                </a:solidFill>
                <a:latin typeface="標楷體" pitchFamily="65" charset="-120"/>
                <a:ea typeface="標楷體" pitchFamily="65" charset="-120"/>
              </a:rPr>
              <a:t>（行政程序法</a:t>
            </a:r>
            <a:r>
              <a:rPr lang="zh-TW" altLang="en-US" b="1" dirty="0" smtClean="0"/>
              <a:t>；</a:t>
            </a:r>
            <a:r>
              <a:rPr lang="en-US" altLang="zh-TW" b="1" dirty="0" smtClean="0"/>
              <a:t>1946</a:t>
            </a:r>
            <a:r>
              <a:rPr lang="zh-TW" altLang="en-US" b="1" dirty="0" smtClean="0">
                <a:ea typeface="標楷體" pitchFamily="65" charset="-120"/>
              </a:rPr>
              <a:t>美、</a:t>
            </a:r>
            <a:r>
              <a:rPr lang="en-US" altLang="zh-TW" b="1" dirty="0" smtClean="0">
                <a:ea typeface="標楷體" pitchFamily="65" charset="-120"/>
              </a:rPr>
              <a:t>1976</a:t>
            </a:r>
            <a:r>
              <a:rPr lang="zh-TW" altLang="en-US" b="1" dirty="0" smtClean="0">
                <a:ea typeface="標楷體" pitchFamily="65" charset="-120"/>
              </a:rPr>
              <a:t>德國</a:t>
            </a:r>
            <a:r>
              <a:rPr lang="zh-TW" altLang="en-US" b="1" dirty="0" smtClean="0">
                <a:solidFill>
                  <a:srgbClr val="FF3300"/>
                </a:solidFill>
                <a:latin typeface="標楷體" pitchFamily="65" charset="-120"/>
                <a:ea typeface="標楷體" pitchFamily="65" charset="-120"/>
              </a:rPr>
              <a:t>）</a:t>
            </a:r>
            <a:endParaRPr lang="en-US" altLang="zh-TW" b="1" dirty="0" smtClean="0">
              <a:solidFill>
                <a:srgbClr val="FF3300"/>
              </a:solidFill>
              <a:latin typeface="標楷體" pitchFamily="65" charset="-120"/>
              <a:ea typeface="標楷體" pitchFamily="65" charset="-120"/>
            </a:endParaRPr>
          </a:p>
          <a:p>
            <a:pPr eaLnBrk="1" hangingPunct="1">
              <a:buFontTx/>
              <a:buNone/>
            </a:pPr>
            <a:r>
              <a:rPr lang="zh-TW" altLang="en-US" b="1" dirty="0" smtClean="0">
                <a:solidFill>
                  <a:srgbClr val="FF0000"/>
                </a:solidFill>
                <a:ea typeface="標楷體" pitchFamily="65" charset="-120"/>
              </a:rPr>
              <a:t>             </a:t>
            </a:r>
            <a:endParaRPr lang="en-US" altLang="zh-TW" dirty="0" smtClean="0">
              <a:ea typeface="標楷體" pitchFamily="65" charset="-12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latin typeface="+mj-ea"/>
              </a:rPr>
              <a:t>調和利益衝突</a:t>
            </a:r>
            <a:endParaRPr lang="zh-TW" altLang="en-US" sz="4000" dirty="0">
              <a:latin typeface="+mj-ea"/>
            </a:endParaRPr>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計畫確定程序聽證之目的，在對未來之事項為預先之規劃，且由於其客體涉及多數行政機關之權限及多數利害關係人之利益，因此聽證重在</a:t>
            </a:r>
            <a:r>
              <a:rPr lang="zh-TW" altLang="zh-TW" b="1" dirty="0" smtClean="0">
                <a:solidFill>
                  <a:srgbClr val="C00000"/>
                </a:solidFill>
                <a:latin typeface="標楷體" pitchFamily="65" charset="-120"/>
                <a:ea typeface="標楷體" pitchFamily="65" charset="-120"/>
              </a:rPr>
              <a:t>彙整、溝通及協調各種不同意見並調和利益衝突。</a:t>
            </a:r>
          </a:p>
          <a:p>
            <a:pPr>
              <a:buNone/>
            </a:pPr>
            <a:endParaRPr lang="zh-TW" altLang="zh-TW" b="1" dirty="0" smtClean="0">
              <a:solidFill>
                <a:srgbClr val="C00000"/>
              </a:solidFill>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本法有關預備聽證之規定</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85000" lnSpcReduction="10000"/>
          </a:bodyPr>
          <a:lstStyle/>
          <a:p>
            <a:r>
              <a:rPr lang="zh-TW" altLang="zh-TW" b="1" dirty="0" smtClean="0">
                <a:latin typeface="標楷體" pitchFamily="65" charset="-120"/>
                <a:ea typeface="標楷體" pitchFamily="65" charset="-120"/>
              </a:rPr>
              <a:t>本法第</a:t>
            </a:r>
            <a:r>
              <a:rPr lang="en-US" altLang="zh-TW" b="1" dirty="0" smtClean="0">
                <a:latin typeface="標楷體" pitchFamily="65" charset="-120"/>
                <a:ea typeface="標楷體" pitchFamily="65" charset="-120"/>
              </a:rPr>
              <a:t>58</a:t>
            </a:r>
            <a:r>
              <a:rPr lang="zh-TW" altLang="zh-TW" b="1" dirty="0" smtClean="0">
                <a:latin typeface="標楷體" pitchFamily="65" charset="-120"/>
                <a:ea typeface="標楷體" pitchFamily="65" charset="-120"/>
              </a:rPr>
              <a:t>條規定：「行政機關為使聽證順利進行，認為必要時，</a:t>
            </a:r>
            <a:r>
              <a:rPr lang="zh-TW" altLang="zh-TW" b="1" dirty="0" smtClean="0">
                <a:solidFill>
                  <a:srgbClr val="C00000"/>
                </a:solidFill>
                <a:latin typeface="標楷體" pitchFamily="65" charset="-120"/>
                <a:ea typeface="標楷體" pitchFamily="65" charset="-120"/>
              </a:rPr>
              <a:t>得於聽證期日前，舉行預備聽證</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zh-TW" altLang="zh-TW" b="1" dirty="0" smtClean="0">
                <a:latin typeface="標楷體" pitchFamily="65" charset="-120"/>
                <a:ea typeface="標楷體" pitchFamily="65" charset="-120"/>
              </a:rPr>
              <a:t>「預備聽證得為下列事項：</a:t>
            </a:r>
          </a:p>
          <a:p>
            <a:pPr>
              <a:buNone/>
            </a:pPr>
            <a:r>
              <a:rPr lang="zh-TW" altLang="zh-TW" b="1" dirty="0" smtClean="0">
                <a:latin typeface="標楷體" pitchFamily="65" charset="-120"/>
                <a:ea typeface="標楷體" pitchFamily="65" charset="-120"/>
              </a:rPr>
              <a:t>一、議定聽證程序之進行。</a:t>
            </a:r>
          </a:p>
          <a:p>
            <a:pPr>
              <a:buNone/>
            </a:pPr>
            <a:r>
              <a:rPr lang="zh-TW" altLang="zh-TW" b="1" dirty="0" smtClean="0">
                <a:latin typeface="標楷體" pitchFamily="65" charset="-120"/>
                <a:ea typeface="標楷體" pitchFamily="65" charset="-120"/>
              </a:rPr>
              <a:t>二、釐清爭點。</a:t>
            </a:r>
            <a:endParaRPr lang="en-US" altLang="zh-TW" b="1" dirty="0" smtClean="0">
              <a:latin typeface="標楷體" pitchFamily="65" charset="-120"/>
              <a:ea typeface="標楷體" pitchFamily="65" charset="-120"/>
            </a:endParaRPr>
          </a:p>
          <a:p>
            <a:pPr>
              <a:buNone/>
            </a:pPr>
            <a:r>
              <a:rPr lang="zh-TW" altLang="zh-TW" b="1" dirty="0" smtClean="0">
                <a:latin typeface="標楷體" pitchFamily="65" charset="-120"/>
                <a:ea typeface="標楷體" pitchFamily="65" charset="-120"/>
              </a:rPr>
              <a:t>三、提出有關文書及證據。</a:t>
            </a:r>
          </a:p>
          <a:p>
            <a:pPr>
              <a:buNone/>
            </a:pPr>
            <a:r>
              <a:rPr lang="zh-TW" altLang="zh-TW" b="1" dirty="0" smtClean="0">
                <a:latin typeface="標楷體" pitchFamily="65" charset="-120"/>
                <a:ea typeface="標楷體" pitchFamily="65" charset="-120"/>
              </a:rPr>
              <a:t>四、變更聽證之期日、場所與主持人」。</a:t>
            </a:r>
          </a:p>
          <a:p>
            <a:r>
              <a:rPr lang="zh-TW" altLang="zh-TW" b="1" dirty="0" smtClean="0">
                <a:latin typeface="標楷體" pitchFamily="65" charset="-120"/>
                <a:ea typeface="標楷體" pitchFamily="65" charset="-120"/>
              </a:rPr>
              <a:t>當事人申請調查文書時，應提出申請書。申請書應記載文書之名稱、文書之作成者、文書之持有者以及待證事實。</a:t>
            </a:r>
          </a:p>
          <a:p>
            <a:endParaRPr lang="zh-TW" altLang="zh-TW" b="1" dirty="0" smtClean="0">
              <a:latin typeface="標楷體" pitchFamily="65" charset="-120"/>
              <a:ea typeface="標楷體" pitchFamily="65" charset="-120"/>
            </a:endParaRPr>
          </a:p>
          <a:p>
            <a:endParaRPr lang="zh-TW"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聽證開始前之核對身分</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承辦單位應先核對出席聽證人員之身分證件，或代理人之委任狀，以確認是否有出席資格。</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出席聽證人員，應主動出示身分證明文件以供查驗；未能提示且無法適時補正者，主持人得不准其出席聽證，並將該情形記載於聽證紀錄。</a:t>
            </a:r>
          </a:p>
          <a:p>
            <a:endParaRPr lang="zh-TW"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聽證之開始階段</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002060"/>
                </a:solidFill>
                <a:latin typeface="標楷體" pitchFamily="65" charset="-120"/>
                <a:ea typeface="標楷體" pitchFamily="65" charset="-120"/>
              </a:rPr>
              <a:t>1.</a:t>
            </a:r>
            <a:r>
              <a:rPr lang="zh-TW" altLang="zh-TW" b="1" dirty="0" smtClean="0">
                <a:solidFill>
                  <a:srgbClr val="002060"/>
                </a:solidFill>
                <a:latin typeface="標楷體" pitchFamily="65" charset="-120"/>
                <a:ea typeface="標楷體" pitchFamily="65" charset="-120"/>
              </a:rPr>
              <a:t>說明案由</a:t>
            </a:r>
          </a:p>
          <a:p>
            <a:pPr>
              <a:buNone/>
            </a:pPr>
            <a:r>
              <a:rPr lang="en-US" altLang="zh-TW" b="1" dirty="0" smtClean="0">
                <a:solidFill>
                  <a:srgbClr val="002060"/>
                </a:solidFill>
                <a:latin typeface="標楷體" pitchFamily="65" charset="-120"/>
                <a:ea typeface="標楷體" pitchFamily="65" charset="-120"/>
              </a:rPr>
              <a:t>2.</a:t>
            </a:r>
            <a:r>
              <a:rPr lang="zh-TW" altLang="zh-TW" b="1" dirty="0" smtClean="0">
                <a:solidFill>
                  <a:srgbClr val="002060"/>
                </a:solidFill>
                <a:latin typeface="標楷體" pitchFamily="65" charset="-120"/>
                <a:ea typeface="標楷體" pitchFamily="65" charset="-120"/>
              </a:rPr>
              <a:t>介紹出席聽證人員</a:t>
            </a:r>
            <a:endParaRPr lang="en-US" altLang="zh-TW" b="1" dirty="0" smtClean="0">
              <a:solidFill>
                <a:srgbClr val="002060"/>
              </a:solidFill>
              <a:latin typeface="標楷體" pitchFamily="65" charset="-120"/>
              <a:ea typeface="標楷體" pitchFamily="65" charset="-120"/>
            </a:endParaRPr>
          </a:p>
          <a:p>
            <a:pPr>
              <a:buNone/>
            </a:pPr>
            <a:r>
              <a:rPr lang="en-US" altLang="zh-TW" b="1" dirty="0" smtClean="0">
                <a:solidFill>
                  <a:srgbClr val="002060"/>
                </a:solidFill>
                <a:latin typeface="標楷體" pitchFamily="65" charset="-120"/>
                <a:ea typeface="標楷體" pitchFamily="65" charset="-120"/>
              </a:rPr>
              <a:t>3.</a:t>
            </a:r>
            <a:r>
              <a:rPr lang="zh-TW" altLang="zh-TW" b="1" dirty="0" smtClean="0">
                <a:solidFill>
                  <a:srgbClr val="002060"/>
                </a:solidFill>
                <a:latin typeface="標楷體" pitchFamily="65" charset="-120"/>
                <a:ea typeface="標楷體" pitchFamily="65" charset="-120"/>
              </a:rPr>
              <a:t>告知發言順序、時間</a:t>
            </a:r>
          </a:p>
          <a:p>
            <a:pPr>
              <a:buNone/>
            </a:pPr>
            <a:r>
              <a:rPr lang="en-US" altLang="zh-TW" b="1" dirty="0" smtClean="0">
                <a:solidFill>
                  <a:srgbClr val="002060"/>
                </a:solidFill>
                <a:latin typeface="標楷體" pitchFamily="65" charset="-120"/>
                <a:ea typeface="標楷體" pitchFamily="65" charset="-120"/>
              </a:rPr>
              <a:t>4.</a:t>
            </a:r>
            <a:r>
              <a:rPr lang="zh-TW" altLang="zh-TW" b="1" dirty="0" smtClean="0">
                <a:solidFill>
                  <a:srgbClr val="002060"/>
                </a:solidFill>
                <a:latin typeface="標楷體" pitchFamily="65" charset="-120"/>
                <a:ea typeface="標楷體" pitchFamily="65" charset="-120"/>
              </a:rPr>
              <a:t>宣讀聽證會場規則</a:t>
            </a:r>
          </a:p>
          <a:p>
            <a:pPr>
              <a:buNone/>
            </a:pPr>
            <a:endParaRPr lang="zh-TW" altLang="zh-TW" dirty="0" smtClean="0">
              <a:solidFill>
                <a:srgbClr val="002060"/>
              </a:solidFill>
            </a:endParaRPr>
          </a:p>
          <a:p>
            <a:endParaRPr lang="zh-TW" altLang="en-US" dirty="0">
              <a:solidFill>
                <a:srgbClr val="002060"/>
              </a:solidFill>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當事人提出異議要求迴避</a:t>
            </a:r>
            <a:endParaRPr lang="zh-TW" altLang="en-US" sz="4000" b="1"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處理原則如下：</a:t>
            </a:r>
          </a:p>
          <a:p>
            <a:pPr>
              <a:buNone/>
            </a:pPr>
            <a:r>
              <a:rPr lang="en-US" altLang="zh-TW" b="1" dirty="0" smtClean="0">
                <a:latin typeface="標楷體" pitchFamily="65" charset="-120"/>
                <a:ea typeface="標楷體" pitchFamily="65" charset="-120"/>
              </a:rPr>
              <a:t>1.</a:t>
            </a:r>
            <a:r>
              <a:rPr lang="zh-TW" altLang="zh-TW" b="1" dirty="0" smtClean="0">
                <a:solidFill>
                  <a:srgbClr val="C00000"/>
                </a:solidFill>
                <a:latin typeface="標楷體" pitchFamily="65" charset="-120"/>
                <a:ea typeface="標楷體" pitchFamily="65" charset="-120"/>
              </a:rPr>
              <a:t>要求聽證主持人迴避</a:t>
            </a:r>
            <a:r>
              <a:rPr lang="zh-TW" altLang="zh-TW" b="1" dirty="0" smtClean="0">
                <a:latin typeface="標楷體" pitchFamily="65" charset="-120"/>
                <a:ea typeface="標楷體" pitchFamily="65" charset="-120"/>
              </a:rPr>
              <a:t>者，主持人應當宣布暫停聽證，立即報請</a:t>
            </a:r>
            <a:r>
              <a:rPr lang="zh-TW" altLang="zh-TW" b="1" dirty="0" smtClean="0">
                <a:solidFill>
                  <a:srgbClr val="C00000"/>
                </a:solidFill>
                <a:latin typeface="標楷體" pitchFamily="65" charset="-120"/>
                <a:ea typeface="標楷體" pitchFamily="65" charset="-120"/>
              </a:rPr>
              <a:t>行政機關首長裁定</a:t>
            </a:r>
            <a:r>
              <a:rPr lang="zh-TW" altLang="zh-TW" b="1" dirty="0" smtClean="0">
                <a:latin typeface="標楷體" pitchFamily="65" charset="-120"/>
                <a:ea typeface="標楷體" pitchFamily="65" charset="-120"/>
              </a:rPr>
              <a:t>是否應予迴避。</a:t>
            </a:r>
          </a:p>
          <a:p>
            <a:pPr>
              <a:buNone/>
            </a:pPr>
            <a:r>
              <a:rPr lang="en-US" altLang="zh-TW" b="1" dirty="0" smtClean="0">
                <a:latin typeface="標楷體" pitchFamily="65" charset="-120"/>
                <a:ea typeface="標楷體" pitchFamily="65" charset="-120"/>
              </a:rPr>
              <a:t>2.</a:t>
            </a:r>
            <a:r>
              <a:rPr lang="zh-TW" altLang="zh-TW" b="1" dirty="0" smtClean="0">
                <a:latin typeface="標楷體" pitchFamily="65" charset="-120"/>
                <a:ea typeface="標楷體" pitchFamily="65" charset="-120"/>
              </a:rPr>
              <a:t>要求聽證員迴避者，由聽證主持人當場裁定。</a:t>
            </a:r>
          </a:p>
          <a:p>
            <a:endParaRPr lang="zh-TW" altLang="en-US" b="1" dirty="0">
              <a:latin typeface="標楷體" pitchFamily="65" charset="-120"/>
              <a:ea typeface="標楷體" pitchFamily="65" charset="-12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聽證程序之進行</a:t>
            </a:r>
            <a:endParaRPr lang="zh-TW" altLang="en-US" sz="4000" dirty="0"/>
          </a:p>
        </p:txBody>
      </p:sp>
      <p:sp>
        <p:nvSpPr>
          <p:cNvPr id="3" name="內容版面配置區 2"/>
          <p:cNvSpPr>
            <a:spLocks noGrp="1"/>
          </p:cNvSpPr>
          <p:nvPr>
            <p:ph idx="1"/>
          </p:nvPr>
        </p:nvSpPr>
        <p:spPr/>
        <p:txBody>
          <a:bodyPr>
            <a:normAutofit fontScale="92500" lnSpcReduction="10000"/>
          </a:bodyPr>
          <a:lstStyle/>
          <a:p>
            <a:pPr>
              <a:buNone/>
            </a:pPr>
            <a:r>
              <a:rPr lang="en-US" altLang="zh-TW" b="1" dirty="0" smtClean="0">
                <a:solidFill>
                  <a:srgbClr val="C00000"/>
                </a:solidFill>
                <a:latin typeface="標楷體" pitchFamily="65" charset="-120"/>
                <a:ea typeface="標楷體" pitchFamily="65" charset="-120"/>
              </a:rPr>
              <a:t>1.</a:t>
            </a:r>
            <a:r>
              <a:rPr lang="zh-TW" altLang="zh-TW" b="1" dirty="0" smtClean="0">
                <a:solidFill>
                  <a:srgbClr val="C00000"/>
                </a:solidFill>
                <a:latin typeface="標楷體" pitchFamily="65" charset="-120"/>
                <a:ea typeface="標楷體" pitchFamily="65" charset="-120"/>
              </a:rPr>
              <a:t>案件調查人員報告本案處理情形及陳述意見，並出示證據資料</a:t>
            </a:r>
          </a:p>
          <a:p>
            <a:pPr>
              <a:buNone/>
            </a:pPr>
            <a:r>
              <a:rPr lang="en-US" altLang="zh-TW" b="1" dirty="0" smtClean="0">
                <a:solidFill>
                  <a:srgbClr val="FF0000"/>
                </a:solidFill>
                <a:latin typeface="標楷體" pitchFamily="65" charset="-120"/>
                <a:ea typeface="標楷體" pitchFamily="65" charset="-120"/>
              </a:rPr>
              <a:t>2.</a:t>
            </a:r>
            <a:r>
              <a:rPr lang="zh-TW" altLang="zh-TW" b="1" dirty="0" smtClean="0">
                <a:solidFill>
                  <a:srgbClr val="FF0000"/>
                </a:solidFill>
                <a:latin typeface="標楷體" pitchFamily="65" charset="-120"/>
                <a:ea typeface="標楷體" pitchFamily="65" charset="-120"/>
              </a:rPr>
              <a:t>當事人及聽證代理人陳述意見</a:t>
            </a:r>
          </a:p>
          <a:p>
            <a:pPr>
              <a:buNone/>
            </a:pPr>
            <a:r>
              <a:rPr lang="en-US" altLang="zh-TW" b="1" dirty="0" smtClean="0">
                <a:solidFill>
                  <a:srgbClr val="7030A0"/>
                </a:solidFill>
                <a:latin typeface="標楷體" pitchFamily="65" charset="-120"/>
                <a:ea typeface="標楷體" pitchFamily="65" charset="-120"/>
              </a:rPr>
              <a:t>3.</a:t>
            </a:r>
            <a:r>
              <a:rPr lang="zh-TW" altLang="zh-TW" b="1" dirty="0" smtClean="0">
                <a:solidFill>
                  <a:srgbClr val="7030A0"/>
                </a:solidFill>
                <a:latin typeface="標楷體" pitchFamily="65" charset="-120"/>
                <a:ea typeface="標楷體" pitchFamily="65" charset="-120"/>
              </a:rPr>
              <a:t>利害關係人、證人、鑑定人陳述意見</a:t>
            </a:r>
          </a:p>
          <a:p>
            <a:pPr>
              <a:buNone/>
            </a:pPr>
            <a:r>
              <a:rPr lang="en-US" altLang="zh-TW" b="1" dirty="0" smtClean="0">
                <a:solidFill>
                  <a:srgbClr val="002060"/>
                </a:solidFill>
                <a:latin typeface="標楷體" pitchFamily="65" charset="-120"/>
                <a:ea typeface="標楷體" pitchFamily="65" charset="-120"/>
              </a:rPr>
              <a:t>4.</a:t>
            </a:r>
            <a:r>
              <a:rPr lang="zh-TW" altLang="zh-TW" b="1" dirty="0" smtClean="0">
                <a:solidFill>
                  <a:srgbClr val="002060"/>
                </a:solidFill>
                <a:latin typeface="標楷體" pitchFamily="65" charset="-120"/>
                <a:ea typeface="標楷體" pitchFamily="65" charset="-120"/>
              </a:rPr>
              <a:t>案件調查人員、利害關係人、證人、鑑定人回答有關聽證參加人之詢問</a:t>
            </a:r>
          </a:p>
          <a:p>
            <a:pPr>
              <a:buNone/>
            </a:pPr>
            <a:r>
              <a:rPr lang="en-US" altLang="zh-TW" b="1" dirty="0" smtClean="0">
                <a:solidFill>
                  <a:srgbClr val="0070C0"/>
                </a:solidFill>
                <a:latin typeface="標楷體" pitchFamily="65" charset="-120"/>
                <a:ea typeface="標楷體" pitchFamily="65" charset="-120"/>
              </a:rPr>
              <a:t>5.</a:t>
            </a:r>
            <a:r>
              <a:rPr lang="zh-TW" altLang="zh-TW" b="1" dirty="0" smtClean="0">
                <a:solidFill>
                  <a:srgbClr val="0070C0"/>
                </a:solidFill>
                <a:latin typeface="標楷體" pitchFamily="65" charset="-120"/>
                <a:ea typeface="標楷體" pitchFamily="65" charset="-120"/>
              </a:rPr>
              <a:t>聽證參加人就事實和法律問題進行質證和辯論</a:t>
            </a:r>
            <a:endParaRPr lang="en-US" altLang="zh-TW" b="1" dirty="0" smtClean="0">
              <a:solidFill>
                <a:srgbClr val="0070C0"/>
              </a:solidFill>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6.</a:t>
            </a:r>
            <a:r>
              <a:rPr lang="zh-TW" altLang="zh-TW" b="1" dirty="0" smtClean="0">
                <a:latin typeface="標楷體" pitchFamily="65" charset="-120"/>
                <a:ea typeface="標楷體" pitchFamily="65" charset="-120"/>
              </a:rPr>
              <a:t>當事人作最後陳述</a:t>
            </a:r>
          </a:p>
          <a:p>
            <a:pPr>
              <a:buNone/>
            </a:pPr>
            <a:r>
              <a:rPr lang="en-US" altLang="zh-TW" b="1" dirty="0" smtClean="0">
                <a:solidFill>
                  <a:srgbClr val="C00000"/>
                </a:solidFill>
                <a:latin typeface="標楷體" pitchFamily="65" charset="-120"/>
                <a:ea typeface="標楷體" pitchFamily="65" charset="-120"/>
              </a:rPr>
              <a:t>7.</a:t>
            </a:r>
            <a:r>
              <a:rPr lang="zh-TW" altLang="zh-TW" b="1" dirty="0" smtClean="0">
                <a:solidFill>
                  <a:srgbClr val="C00000"/>
                </a:solidFill>
                <a:latin typeface="標楷體" pitchFamily="65" charset="-120"/>
                <a:ea typeface="標楷體" pitchFamily="65" charset="-120"/>
              </a:rPr>
              <a:t>案件調查人員作最後陳述</a:t>
            </a:r>
          </a:p>
          <a:p>
            <a:pPr>
              <a:buNone/>
            </a:pPr>
            <a:endParaRPr lang="zh-TW" altLang="zh-TW" b="1" dirty="0" smtClean="0">
              <a:latin typeface="標楷體" pitchFamily="65" charset="-120"/>
              <a:ea typeface="標楷體" pitchFamily="65" charset="-120"/>
            </a:endParaRPr>
          </a:p>
          <a:p>
            <a:endParaRPr lang="zh-TW" alt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進行質證和辯論</a:t>
            </a:r>
            <a:endParaRPr lang="zh-TW" altLang="en-US" sz="4000" dirty="0"/>
          </a:p>
        </p:txBody>
      </p:sp>
      <p:sp>
        <p:nvSpPr>
          <p:cNvPr id="3" name="內容版面配置區 2"/>
          <p:cNvSpPr>
            <a:spLocks noGrp="1"/>
          </p:cNvSpPr>
          <p:nvPr>
            <p:ph idx="1"/>
          </p:nvPr>
        </p:nvSpPr>
        <p:spPr/>
        <p:txBody>
          <a:bodyPr>
            <a:normAutofit fontScale="85000" lnSpcReduction="20000"/>
          </a:bodyPr>
          <a:lstStyle/>
          <a:p>
            <a:r>
              <a:rPr lang="zh-TW" altLang="zh-TW" b="1" dirty="0" smtClean="0">
                <a:latin typeface="標楷體" pitchFamily="65" charset="-120"/>
                <a:ea typeface="標楷體" pitchFamily="65" charset="-120"/>
              </a:rPr>
              <a:t>聽證主持人應當給予調查人員和當事人以充分質證機會，讓他們對對方所舉證據加以質疑</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質疑的內容，一般包括：證據的證明對象</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證據的證明力</a:t>
            </a:r>
            <a:r>
              <a:rPr lang="zh-TW" altLang="en-US"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以下事項可採為證據，故</a:t>
            </a:r>
            <a:r>
              <a:rPr lang="zh-TW" altLang="zh-TW" b="1" dirty="0" smtClean="0">
                <a:solidFill>
                  <a:srgbClr val="FF0000"/>
                </a:solidFill>
                <a:latin typeface="標楷體" pitchFamily="65" charset="-120"/>
                <a:ea typeface="標楷體" pitchFamily="65" charset="-120"/>
              </a:rPr>
              <a:t>須於聽證中提出給當事人辯駁或表示意見：</a:t>
            </a:r>
            <a:endParaRPr lang="en-US" altLang="zh-TW" b="1" dirty="0" smtClean="0">
              <a:solidFill>
                <a:srgbClr val="FF0000"/>
              </a:solidFill>
              <a:latin typeface="標楷體" pitchFamily="65" charset="-120"/>
              <a:ea typeface="標楷體" pitchFamily="65" charset="-120"/>
            </a:endParaRPr>
          </a:p>
          <a:p>
            <a:pPr>
              <a:buNone/>
            </a:pPr>
            <a:r>
              <a:rPr lang="en-US" altLang="zh-TW" b="1" dirty="0" smtClean="0">
                <a:solidFill>
                  <a:srgbClr val="C00000"/>
                </a:solidFill>
                <a:latin typeface="標楷體" pitchFamily="65" charset="-120"/>
                <a:ea typeface="標楷體" pitchFamily="65" charset="-120"/>
              </a:rPr>
              <a:t>1.</a:t>
            </a:r>
            <a:r>
              <a:rPr lang="zh-TW" altLang="zh-TW" b="1" dirty="0" smtClean="0">
                <a:solidFill>
                  <a:srgbClr val="C00000"/>
                </a:solidFill>
                <a:latin typeface="標楷體" pitchFamily="65" charset="-120"/>
                <a:ea typeface="標楷體" pitchFamily="65" charset="-120"/>
              </a:rPr>
              <a:t>親臨檢查所發現之證據、例行試驗分析。</a:t>
            </a:r>
            <a:endParaRPr lang="en-US" altLang="zh-TW" b="1" dirty="0" smtClean="0">
              <a:solidFill>
                <a:srgbClr val="C00000"/>
              </a:solidFill>
              <a:latin typeface="標楷體" pitchFamily="65" charset="-120"/>
              <a:ea typeface="標楷體" pitchFamily="65" charset="-120"/>
            </a:endParaRPr>
          </a:p>
          <a:p>
            <a:pPr>
              <a:buNone/>
            </a:pPr>
            <a:r>
              <a:rPr lang="en-US" altLang="zh-TW" b="1" dirty="0" smtClean="0">
                <a:solidFill>
                  <a:srgbClr val="002060"/>
                </a:solidFill>
                <a:latin typeface="標楷體" pitchFamily="65" charset="-120"/>
                <a:ea typeface="標楷體" pitchFamily="65" charset="-120"/>
              </a:rPr>
              <a:t>2.</a:t>
            </a:r>
            <a:r>
              <a:rPr lang="zh-TW" altLang="zh-TW" b="1" dirty="0" smtClean="0">
                <a:solidFill>
                  <a:srgbClr val="002060"/>
                </a:solidFill>
                <a:latin typeface="標楷體" pitchFamily="65" charset="-120"/>
                <a:ea typeface="標楷體" pitchFamily="65" charset="-120"/>
              </a:rPr>
              <a:t>統計資料</a:t>
            </a:r>
            <a:r>
              <a:rPr lang="zh-TW" altLang="zh-TW" b="1" dirty="0" smtClean="0">
                <a:latin typeface="標楷體" pitchFamily="65" charset="-120"/>
                <a:ea typeface="標楷體" pitchFamily="65" charset="-120"/>
              </a:rPr>
              <a:t>，可被大眾接受者。</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3.</a:t>
            </a:r>
            <a:r>
              <a:rPr lang="zh-TW" altLang="zh-TW" b="1" dirty="0" smtClean="0">
                <a:latin typeface="標楷體" pitchFamily="65" charset="-120"/>
                <a:ea typeface="標楷體" pitchFamily="65" charset="-120"/>
              </a:rPr>
              <a:t>行政</a:t>
            </a:r>
            <a:r>
              <a:rPr lang="zh-TW" altLang="zh-TW" b="1" dirty="0" smtClean="0">
                <a:solidFill>
                  <a:srgbClr val="0070C0"/>
                </a:solidFill>
                <a:latin typeface="標楷體" pitchFamily="65" charset="-120"/>
                <a:ea typeface="標楷體" pitchFamily="65" charset="-120"/>
              </a:rPr>
              <a:t>機關之檔案或其他紀錄。</a:t>
            </a:r>
            <a:endParaRPr lang="en-US" altLang="zh-TW" b="1" dirty="0" smtClean="0">
              <a:solidFill>
                <a:srgbClr val="0070C0"/>
              </a:solidFill>
              <a:latin typeface="標楷體" pitchFamily="65" charset="-120"/>
              <a:ea typeface="標楷體" pitchFamily="65" charset="-120"/>
            </a:endParaRPr>
          </a:p>
          <a:p>
            <a:pPr>
              <a:buNone/>
            </a:pPr>
            <a:r>
              <a:rPr lang="en-US" altLang="zh-TW" b="1" dirty="0" smtClean="0">
                <a:solidFill>
                  <a:srgbClr val="C00000"/>
                </a:solidFill>
                <a:latin typeface="標楷體" pitchFamily="65" charset="-120"/>
                <a:ea typeface="標楷體" pitchFamily="65" charset="-120"/>
              </a:rPr>
              <a:t>4.</a:t>
            </a:r>
            <a:r>
              <a:rPr lang="zh-TW" altLang="zh-TW" b="1" dirty="0" smtClean="0">
                <a:solidFill>
                  <a:srgbClr val="C00000"/>
                </a:solidFill>
                <a:latin typeface="標楷體" pitchFamily="65" charset="-120"/>
                <a:ea typeface="標楷體" pitchFamily="65" charset="-120"/>
              </a:rPr>
              <a:t>官方認知</a:t>
            </a:r>
            <a:r>
              <a:rPr lang="zh-TW" altLang="zh-TW" b="1" dirty="0" smtClean="0">
                <a:latin typeface="標楷體" pitchFamily="65" charset="-120"/>
                <a:ea typeface="標楷體" pitchFamily="65" charset="-120"/>
              </a:rPr>
              <a:t>（如：醫學、建築及工程等），即機關專業技術之資料。</a:t>
            </a:r>
            <a:endParaRPr lang="en-US" altLang="zh-TW" b="1" dirty="0" smtClean="0">
              <a:latin typeface="標楷體" pitchFamily="65" charset="-120"/>
              <a:ea typeface="標楷體" pitchFamily="65" charset="-120"/>
            </a:endParaRPr>
          </a:p>
          <a:p>
            <a:pPr>
              <a:buNone/>
            </a:pPr>
            <a:r>
              <a:rPr lang="en-US" altLang="zh-TW" b="1" dirty="0" smtClean="0">
                <a:solidFill>
                  <a:srgbClr val="7030A0"/>
                </a:solidFill>
                <a:latin typeface="標楷體" pitchFamily="65" charset="-120"/>
                <a:ea typeface="標楷體" pitchFamily="65" charset="-120"/>
              </a:rPr>
              <a:t>5.</a:t>
            </a:r>
            <a:r>
              <a:rPr lang="zh-TW" altLang="zh-TW" b="1" dirty="0" smtClean="0">
                <a:solidFill>
                  <a:srgbClr val="7030A0"/>
                </a:solidFill>
                <a:latin typeface="標楷體" pitchFamily="65" charset="-120"/>
                <a:ea typeface="標楷體" pitchFamily="65" charset="-120"/>
              </a:rPr>
              <a:t>傳聞證據</a:t>
            </a:r>
            <a:r>
              <a:rPr lang="zh-TW" altLang="en-US" b="1" dirty="0" smtClean="0">
                <a:latin typeface="標楷體" pitchFamily="65" charset="-120"/>
                <a:ea typeface="標楷體" pitchFamily="65" charset="-120"/>
              </a:rPr>
              <a:t>。</a:t>
            </a:r>
            <a:endParaRPr lang="zh-TW" altLang="zh-TW" b="1" dirty="0" smtClean="0">
              <a:latin typeface="標楷體" pitchFamily="65" charset="-120"/>
              <a:ea typeface="標楷體" pitchFamily="65" charset="-120"/>
            </a:endParaRPr>
          </a:p>
          <a:p>
            <a:endParaRPr lang="zh-TW" altLang="en-US" b="1"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聽證終結</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聽證終結之時機，應授權由主持人裁量。本法第</a:t>
            </a:r>
            <a:r>
              <a:rPr lang="en-US" altLang="zh-TW" b="1" dirty="0" smtClean="0">
                <a:latin typeface="標楷體" pitchFamily="65" charset="-120"/>
                <a:ea typeface="標楷體" pitchFamily="65" charset="-120"/>
              </a:rPr>
              <a:t>65</a:t>
            </a:r>
            <a:r>
              <a:rPr lang="zh-TW" altLang="zh-TW" b="1" dirty="0" smtClean="0">
                <a:latin typeface="標楷體" pitchFamily="65" charset="-120"/>
                <a:ea typeface="標楷體" pitchFamily="65" charset="-120"/>
              </a:rPr>
              <a:t>條即規定：「主持人認當事人意見</a:t>
            </a:r>
            <a:r>
              <a:rPr lang="zh-TW" altLang="zh-TW" b="1" dirty="0" smtClean="0">
                <a:solidFill>
                  <a:srgbClr val="C00000"/>
                </a:solidFill>
                <a:latin typeface="標楷體" pitchFamily="65" charset="-120"/>
                <a:ea typeface="標楷體" pitchFamily="65" charset="-120"/>
              </a:rPr>
              <a:t>業經充分陳述</a:t>
            </a:r>
            <a:r>
              <a:rPr lang="zh-TW" altLang="zh-TW" b="1" dirty="0" smtClean="0">
                <a:latin typeface="標楷體" pitchFamily="65" charset="-120"/>
                <a:ea typeface="標楷體" pitchFamily="65" charset="-120"/>
              </a:rPr>
              <a:t>，而事件已達可為決定之程度者，應即終結聽證。」</a:t>
            </a:r>
          </a:p>
          <a:p>
            <a:endParaRPr lang="zh-TW" altLang="en-US" b="1" dirty="0">
              <a:latin typeface="標楷體" pitchFamily="65" charset="-120"/>
              <a:ea typeface="標楷體" pitchFamily="65" charset="-12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聽證之中止</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在聽證的進行中，由於某種原因，如遇</a:t>
            </a:r>
            <a:r>
              <a:rPr lang="zh-TW" altLang="zh-TW" b="1" dirty="0" smtClean="0">
                <a:solidFill>
                  <a:srgbClr val="FF0000"/>
                </a:solidFill>
                <a:latin typeface="標楷體" pitchFamily="65" charset="-120"/>
                <a:ea typeface="標楷體" pitchFamily="65" charset="-120"/>
              </a:rPr>
              <a:t>天災或其他事故</a:t>
            </a:r>
            <a:r>
              <a:rPr lang="zh-TW" altLang="zh-TW" b="1" dirty="0" smtClean="0">
                <a:latin typeface="標楷體" pitchFamily="65" charset="-120"/>
                <a:ea typeface="標楷體" pitchFamily="65" charset="-120"/>
              </a:rPr>
              <a:t>，影響案件聽證過程的正常進行，或不能繼續聽證時，依法暫停正在進行中的聽證程序時，主持人得依職權或當事人之申請，中止聽證。</a:t>
            </a:r>
          </a:p>
          <a:p>
            <a:endParaRPr lang="zh-TW" altLang="en-US" b="1" dirty="0">
              <a:latin typeface="標楷體" pitchFamily="65" charset="-120"/>
              <a:ea typeface="標楷體" pitchFamily="65" charset="-12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聽證之延期</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有些案情複雜的聽證難以一次完成者，聽證主持人認為聽證程序還未完竣，或當事人對相關事實、理由和證據仍有異議，而要求延期聽證的理由成立，可以決定再開聽證。亦即從保障當事人的權利出發，聽證次數不宜限制。</a:t>
            </a:r>
            <a:endParaRPr lang="zh-TW" altLang="en-US" b="1" dirty="0">
              <a:latin typeface="標楷體" pitchFamily="65" charset="-120"/>
              <a:ea typeface="標楷體" pitchFamily="65"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pPr eaLnBrk="1" hangingPunct="1"/>
            <a:r>
              <a:rPr lang="zh-TW" altLang="en-US" sz="4000" b="1" dirty="0" smtClean="0"/>
              <a:t>自然正義所衍生之實踐原則</a:t>
            </a:r>
          </a:p>
        </p:txBody>
      </p:sp>
      <p:sp>
        <p:nvSpPr>
          <p:cNvPr id="10243" name="Rectangle 3"/>
          <p:cNvSpPr>
            <a:spLocks noGrp="1" noChangeArrowheads="1"/>
          </p:cNvSpPr>
          <p:nvPr>
            <p:ph type="body" idx="1"/>
          </p:nvPr>
        </p:nvSpPr>
        <p:spPr/>
        <p:txBody>
          <a:bodyPr/>
          <a:lstStyle/>
          <a:p>
            <a:pPr eaLnBrk="1" hangingPunct="1">
              <a:buFontTx/>
              <a:buNone/>
            </a:pPr>
            <a:r>
              <a:rPr lang="en-US" altLang="zh-TW" b="1" dirty="0" smtClean="0">
                <a:ea typeface="標楷體" pitchFamily="65" charset="-120"/>
              </a:rPr>
              <a:t>1.</a:t>
            </a:r>
            <a:r>
              <a:rPr lang="zh-TW" altLang="en-US" b="1" dirty="0" smtClean="0">
                <a:ea typeface="標楷體" pitchFamily="65" charset="-120"/>
              </a:rPr>
              <a:t>任何人不得就自己的案件當裁判官（</a:t>
            </a:r>
            <a:r>
              <a:rPr lang="zh-TW" altLang="en-US" b="1" dirty="0" smtClean="0">
                <a:solidFill>
                  <a:srgbClr val="CC0000"/>
                </a:solidFill>
                <a:ea typeface="標楷體" pitchFamily="65" charset="-120"/>
              </a:rPr>
              <a:t>排除偏見原則</a:t>
            </a:r>
            <a:r>
              <a:rPr lang="zh-TW" altLang="en-US" b="1" dirty="0" smtClean="0">
                <a:ea typeface="標楷體" pitchFamily="65" charset="-120"/>
              </a:rPr>
              <a:t>）</a:t>
            </a:r>
          </a:p>
          <a:p>
            <a:pPr eaLnBrk="1" hangingPunct="1">
              <a:buFontTx/>
              <a:buNone/>
            </a:pPr>
            <a:r>
              <a:rPr lang="en-US" altLang="zh-TW" b="1" dirty="0" smtClean="0">
                <a:ea typeface="標楷體" pitchFamily="65" charset="-120"/>
              </a:rPr>
              <a:t>2.</a:t>
            </a:r>
            <a:r>
              <a:rPr lang="zh-TW" altLang="en-US" b="1" dirty="0" smtClean="0">
                <a:ea typeface="標楷體" pitchFamily="65" charset="-120"/>
              </a:rPr>
              <a:t>任何人的辯護必須應被公平地聽取（</a:t>
            </a:r>
            <a:r>
              <a:rPr lang="zh-TW" altLang="en-US" b="1" dirty="0" smtClean="0">
                <a:solidFill>
                  <a:srgbClr val="FF0000"/>
                </a:solidFill>
                <a:ea typeface="標楷體" pitchFamily="65" charset="-120"/>
              </a:rPr>
              <a:t>雙方聽證原則</a:t>
            </a:r>
            <a:r>
              <a:rPr lang="zh-TW" altLang="en-US" b="1" dirty="0" smtClean="0">
                <a:ea typeface="標楷體" pitchFamily="65" charset="-120"/>
              </a:rPr>
              <a:t>）</a:t>
            </a:r>
          </a:p>
          <a:p>
            <a:pPr>
              <a:buNone/>
            </a:pPr>
            <a:r>
              <a:rPr lang="zh-TW" altLang="en-US" b="1" dirty="0" smtClean="0">
                <a:solidFill>
                  <a:srgbClr val="0033CC"/>
                </a:solidFill>
                <a:ea typeface="標楷體" pitchFamily="65" charset="-120"/>
              </a:rPr>
              <a:t>聽證成為正當法律程序的核心。</a:t>
            </a:r>
          </a:p>
          <a:p>
            <a:pPr eaLnBrk="1" hangingPunct="1">
              <a:buFontTx/>
              <a:buNone/>
            </a:pPr>
            <a:endParaRPr lang="zh-TW" altLang="en-US" b="1" dirty="0" smtClean="0">
              <a:ea typeface="標楷體" pitchFamily="65" charset="-120"/>
            </a:endParaRPr>
          </a:p>
          <a:p>
            <a:pPr eaLnBrk="1" hangingPunct="1">
              <a:buFontTx/>
              <a:buNone/>
            </a:pPr>
            <a:endParaRPr lang="zh-TW" altLang="en-US" b="1" dirty="0" smtClean="0">
              <a:ea typeface="標楷體" pitchFamily="65" charset="-120"/>
            </a:endParaRPr>
          </a:p>
          <a:p>
            <a:pPr eaLnBrk="1" hangingPunct="1"/>
            <a:endParaRPr lang="zh-TW" altLang="en-US" sz="4000" dirty="0" smtClean="0">
              <a:ea typeface="標楷體" pitchFamily="65" charset="-120"/>
            </a:endParaRPr>
          </a:p>
          <a:p>
            <a:pPr eaLnBrk="1" hangingPunct="1"/>
            <a:endParaRPr lang="zh-TW" altLang="en-US" sz="4000" dirty="0" smtClean="0">
              <a:ea typeface="標楷體" pitchFamily="65" charset="-120"/>
            </a:endParaRPr>
          </a:p>
          <a:p>
            <a:pPr eaLnBrk="1" hangingPunct="1"/>
            <a:endParaRPr lang="en-US" altLang="zh-TW" dirty="0" smtClean="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4000" b="1" dirty="0" smtClean="0"/>
              <a:t>對聽證程序中之聲明異議</a:t>
            </a:r>
            <a:endParaRPr lang="zh-TW" altLang="en-US" sz="4000" dirty="0"/>
          </a:p>
        </p:txBody>
      </p:sp>
      <p:sp>
        <p:nvSpPr>
          <p:cNvPr id="3" name="內容版面配置區 2"/>
          <p:cNvSpPr>
            <a:spLocks noGrp="1"/>
          </p:cNvSpPr>
          <p:nvPr>
            <p:ph idx="1"/>
          </p:nvPr>
        </p:nvSpPr>
        <p:spPr/>
        <p:txBody>
          <a:bodyPr>
            <a:normAutofit lnSpcReduction="10000"/>
          </a:bodyPr>
          <a:lstStyle/>
          <a:p>
            <a:r>
              <a:rPr lang="zh-TW" altLang="zh-TW" b="1" dirty="0" smtClean="0">
                <a:latin typeface="標楷體" pitchFamily="65" charset="-120"/>
                <a:ea typeface="標楷體" pitchFamily="65" charset="-120"/>
              </a:rPr>
              <a:t>聽證主持享有廣泛之程序主導權。其所為處置如有違法或不當，自應予當事人異議之機會。對於此項異議，主持人並應即予裁決。</a:t>
            </a:r>
            <a:endParaRPr lang="en-US" altLang="zh-TW" b="1" dirty="0" smtClean="0">
              <a:latin typeface="標楷體" pitchFamily="65" charset="-120"/>
              <a:ea typeface="標楷體" pitchFamily="65" charset="-120"/>
            </a:endParaRPr>
          </a:p>
          <a:p>
            <a:r>
              <a:rPr lang="zh-TW" altLang="zh-TW" b="1" dirty="0" smtClean="0">
                <a:latin typeface="標楷體" pitchFamily="65" charset="-120"/>
                <a:ea typeface="標楷體" pitchFamily="65" charset="-120"/>
              </a:rPr>
              <a:t>本法第</a:t>
            </a:r>
            <a:r>
              <a:rPr lang="en-US" altLang="zh-TW" b="1" dirty="0" smtClean="0">
                <a:latin typeface="標楷體" pitchFamily="65" charset="-120"/>
                <a:ea typeface="標楷體" pitchFamily="65" charset="-120"/>
              </a:rPr>
              <a:t>63</a:t>
            </a:r>
            <a:r>
              <a:rPr lang="zh-TW" altLang="zh-TW" b="1" dirty="0" smtClean="0">
                <a:latin typeface="標楷體" pitchFamily="65" charset="-120"/>
                <a:ea typeface="標楷體" pitchFamily="65" charset="-120"/>
              </a:rPr>
              <a:t>條規定：「當事人認為主持人於聽證程序進行中所為之處置違法或不當者，得</a:t>
            </a:r>
            <a:r>
              <a:rPr lang="zh-TW" altLang="zh-TW" b="1" dirty="0" smtClean="0">
                <a:solidFill>
                  <a:srgbClr val="FF0000"/>
                </a:solidFill>
                <a:latin typeface="標楷體" pitchFamily="65" charset="-120"/>
                <a:ea typeface="標楷體" pitchFamily="65" charset="-120"/>
              </a:rPr>
              <a:t>即時聲明異議</a:t>
            </a:r>
            <a:r>
              <a:rPr lang="zh-TW" altLang="zh-TW" b="1" dirty="0" smtClean="0">
                <a:latin typeface="標楷體" pitchFamily="65" charset="-120"/>
                <a:ea typeface="標楷體" pitchFamily="65" charset="-120"/>
              </a:rPr>
              <a:t>。主持人認為異議</a:t>
            </a:r>
            <a:r>
              <a:rPr lang="zh-TW" altLang="zh-TW" b="1" dirty="0" smtClean="0">
                <a:solidFill>
                  <a:srgbClr val="C00000"/>
                </a:solidFill>
                <a:latin typeface="標楷體" pitchFamily="65" charset="-120"/>
                <a:ea typeface="標楷體" pitchFamily="65" charset="-120"/>
              </a:rPr>
              <a:t>有理由者，應即撤銷原處置</a:t>
            </a:r>
            <a:r>
              <a:rPr lang="zh-TW" altLang="zh-TW" b="1" dirty="0" smtClean="0">
                <a:latin typeface="標楷體" pitchFamily="65" charset="-120"/>
                <a:ea typeface="標楷體" pitchFamily="65" charset="-120"/>
              </a:rPr>
              <a:t>，認為無理由者，應即駁回異議。」</a:t>
            </a:r>
            <a:endParaRPr lang="zh-TW" altLang="en-US" b="1" dirty="0">
              <a:latin typeface="標楷體" pitchFamily="65" charset="-120"/>
              <a:ea typeface="標楷體" pitchFamily="65" charset="-12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不服聲明異議裁決之救濟</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lnSpcReduction="10000"/>
          </a:bodyPr>
          <a:lstStyle/>
          <a:p>
            <a:r>
              <a:rPr lang="zh-TW" altLang="zh-TW" b="1" dirty="0" smtClean="0">
                <a:latin typeface="標楷體" pitchFamily="65" charset="-120"/>
                <a:ea typeface="標楷體" pitchFamily="65" charset="-120"/>
              </a:rPr>
              <a:t>當事人或利害關係人不得對行政機關之行政程序行為聲明不服，</a:t>
            </a:r>
            <a:r>
              <a:rPr lang="zh-TW" altLang="zh-TW" b="1" dirty="0" smtClean="0">
                <a:solidFill>
                  <a:srgbClr val="C00000"/>
                </a:solidFill>
                <a:latin typeface="標楷體" pitchFamily="65" charset="-120"/>
                <a:ea typeface="標楷體" pitchFamily="65" charset="-120"/>
              </a:rPr>
              <a:t>僅得於行政程序終結後</a:t>
            </a:r>
            <a:r>
              <a:rPr lang="zh-TW" altLang="zh-TW"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對實體決定聲明不服時主張行政程序行為之違法性。</a:t>
            </a:r>
            <a:endParaRPr lang="en-US" altLang="zh-TW" b="1" dirty="0" smtClean="0">
              <a:solidFill>
                <a:srgbClr val="FF0000"/>
              </a:solidFill>
              <a:latin typeface="標楷體" pitchFamily="65" charset="-120"/>
              <a:ea typeface="標楷體" pitchFamily="65" charset="-120"/>
            </a:endParaRPr>
          </a:p>
          <a:p>
            <a:r>
              <a:rPr lang="zh-TW" altLang="zh-TW" b="1" dirty="0" smtClean="0">
                <a:latin typeface="標楷體" pitchFamily="65" charset="-120"/>
                <a:ea typeface="標楷體" pitchFamily="65" charset="-120"/>
              </a:rPr>
              <a:t>例如委任代理人之拒絕、代理之指定、當事人之指定、更換或增減、申請迴避之拒絕、申請調查事實或證據之拒絕、鑑定人之選定、申請閱覽、抄寫、複印或攝影有關資料或卷宗之拒絕、舉行聽證之決定、拒絕及其他相關決定等均屬之。</a:t>
            </a:r>
            <a:endParaRPr lang="zh-TW" altLang="en-US" b="1" dirty="0">
              <a:latin typeface="標楷體" pitchFamily="65" charset="-120"/>
              <a:ea typeface="標楷體" pitchFamily="65" charset="-12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再聽證之時機</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聽證程序結束後，當事人又提出新證據，或行政機關首長對聽證紀錄存</a:t>
            </a:r>
            <a:r>
              <a:rPr lang="zh-TW" altLang="zh-TW" b="1" dirty="0" smtClean="0">
                <a:solidFill>
                  <a:srgbClr val="0070C0"/>
                </a:solidFill>
                <a:latin typeface="標楷體" pitchFamily="65" charset="-120"/>
                <a:ea typeface="標楷體" pitchFamily="65" charset="-120"/>
              </a:rPr>
              <a:t>有異議</a:t>
            </a:r>
            <a:r>
              <a:rPr lang="zh-TW" altLang="zh-TW" b="1" dirty="0" smtClean="0">
                <a:latin typeface="標楷體" pitchFamily="65" charset="-120"/>
                <a:ea typeface="標楷體" pitchFamily="65" charset="-120"/>
              </a:rPr>
              <a:t>時，</a:t>
            </a:r>
            <a:r>
              <a:rPr lang="zh-TW" altLang="zh-TW" b="1" dirty="0" smtClean="0">
                <a:solidFill>
                  <a:srgbClr val="FF0000"/>
                </a:solidFill>
                <a:latin typeface="標楷體" pitchFamily="65" charset="-120"/>
                <a:ea typeface="標楷體" pitchFamily="65" charset="-120"/>
              </a:rPr>
              <a:t>得重新再開聽證。</a:t>
            </a:r>
          </a:p>
          <a:p>
            <a:endParaRPr lang="zh-TW" alt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聽證紀錄之內容</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Autofit/>
          </a:bodyPr>
          <a:lstStyle/>
          <a:p>
            <a:pPr>
              <a:buNone/>
            </a:pPr>
            <a:r>
              <a:rPr lang="zh-TW" altLang="zh-TW" sz="2000" b="1" dirty="0" smtClean="0">
                <a:latin typeface="標楷體" pitchFamily="65" charset="-120"/>
                <a:ea typeface="標楷體" pitchFamily="65" charset="-120"/>
              </a:rPr>
              <a:t>參照美國實務經驗上，聽證紀錄之內容，應包括如下事項：</a:t>
            </a:r>
          </a:p>
          <a:p>
            <a:pPr>
              <a:buNone/>
            </a:pPr>
            <a:r>
              <a:rPr lang="en-US" altLang="zh-TW" sz="2000" b="1" dirty="0" smtClean="0">
                <a:latin typeface="標楷體" pitchFamily="65" charset="-120"/>
                <a:ea typeface="標楷體" pitchFamily="65" charset="-120"/>
              </a:rPr>
              <a:t>1.</a:t>
            </a:r>
            <a:r>
              <a:rPr lang="zh-TW" altLang="zh-TW" sz="2000" b="1" dirty="0" smtClean="0">
                <a:latin typeface="標楷體" pitchFamily="65" charset="-120"/>
                <a:ea typeface="標楷體" pitchFamily="65" charset="-120"/>
              </a:rPr>
              <a:t>案由。</a:t>
            </a:r>
          </a:p>
          <a:p>
            <a:pPr>
              <a:buNone/>
            </a:pPr>
            <a:r>
              <a:rPr lang="en-US" altLang="zh-TW" sz="2000" b="1" dirty="0" smtClean="0">
                <a:latin typeface="標楷體" pitchFamily="65" charset="-120"/>
                <a:ea typeface="標楷體" pitchFamily="65" charset="-120"/>
              </a:rPr>
              <a:t>2.</a:t>
            </a:r>
            <a:r>
              <a:rPr lang="zh-TW" altLang="zh-TW" sz="2000" b="1" dirty="0" smtClean="0">
                <a:latin typeface="標楷體" pitchFamily="65" charset="-120"/>
                <a:ea typeface="標楷體" pitchFamily="65" charset="-120"/>
              </a:rPr>
              <a:t>到場聽證參加人之姓名、住所。</a:t>
            </a:r>
          </a:p>
          <a:p>
            <a:pPr>
              <a:buNone/>
            </a:pPr>
            <a:r>
              <a:rPr lang="en-US" altLang="zh-TW" sz="2000" b="1" dirty="0" smtClean="0">
                <a:latin typeface="標楷體" pitchFamily="65" charset="-120"/>
                <a:ea typeface="標楷體" pitchFamily="65" charset="-120"/>
              </a:rPr>
              <a:t>3.</a:t>
            </a:r>
            <a:r>
              <a:rPr lang="zh-TW" altLang="zh-TW" sz="2000" b="1" dirty="0" smtClean="0">
                <a:latin typeface="標楷體" pitchFamily="65" charset="-120"/>
                <a:ea typeface="標楷體" pitchFamily="65" charset="-120"/>
              </a:rPr>
              <a:t>聽證之期日及場所。</a:t>
            </a:r>
            <a:endParaRPr lang="en-US" altLang="zh-TW" sz="2000" b="1" dirty="0" smtClean="0">
              <a:latin typeface="標楷體" pitchFamily="65" charset="-120"/>
              <a:ea typeface="標楷體" pitchFamily="65" charset="-120"/>
            </a:endParaRPr>
          </a:p>
          <a:p>
            <a:pPr>
              <a:buNone/>
            </a:pPr>
            <a:r>
              <a:rPr lang="en-US" altLang="zh-TW" sz="2000" b="1" dirty="0" smtClean="0">
                <a:latin typeface="標楷體" pitchFamily="65" charset="-120"/>
                <a:ea typeface="標楷體" pitchFamily="65" charset="-120"/>
              </a:rPr>
              <a:t>4.</a:t>
            </a:r>
            <a:r>
              <a:rPr lang="zh-TW" altLang="zh-TW" sz="2000" b="1" dirty="0" smtClean="0">
                <a:latin typeface="標楷體" pitchFamily="65" charset="-120"/>
                <a:ea typeface="標楷體" pitchFamily="65" charset="-120"/>
              </a:rPr>
              <a:t>聽證參加人所為之陳述意見及其提出之文書、證據。包括：</a:t>
            </a:r>
          </a:p>
          <a:p>
            <a:pPr>
              <a:buNone/>
            </a:pPr>
            <a:r>
              <a:rPr lang="zh-TW" altLang="zh-TW" sz="2000" b="1" dirty="0" smtClean="0">
                <a:solidFill>
                  <a:srgbClr val="C00000"/>
                </a:solidFill>
                <a:latin typeface="標楷體" pitchFamily="65" charset="-120"/>
                <a:ea typeface="標楷體" pitchFamily="65" charset="-120"/>
              </a:rPr>
              <a:t>（</a:t>
            </a:r>
            <a:r>
              <a:rPr lang="en-US" altLang="zh-TW" sz="2000" b="1" dirty="0" smtClean="0">
                <a:solidFill>
                  <a:srgbClr val="C00000"/>
                </a:solidFill>
                <a:latin typeface="標楷體" pitchFamily="65" charset="-120"/>
                <a:ea typeface="標楷體" pitchFamily="65" charset="-120"/>
              </a:rPr>
              <a:t>1</a:t>
            </a:r>
            <a:r>
              <a:rPr lang="zh-TW" altLang="zh-TW" sz="2000" b="1" dirty="0" smtClean="0">
                <a:solidFill>
                  <a:srgbClr val="C00000"/>
                </a:solidFill>
                <a:latin typeface="標楷體" pitchFamily="65" charset="-120"/>
                <a:ea typeface="標楷體" pitchFamily="65" charset="-120"/>
              </a:rPr>
              <a:t>）陳述人發言、發問要旨及提出之證物。</a:t>
            </a:r>
          </a:p>
          <a:p>
            <a:pPr>
              <a:buNone/>
            </a:pPr>
            <a:r>
              <a:rPr lang="zh-TW" altLang="zh-TW" sz="2000" b="1" dirty="0" smtClean="0">
                <a:solidFill>
                  <a:srgbClr val="C00000"/>
                </a:solidFill>
                <a:latin typeface="標楷體" pitchFamily="65" charset="-120"/>
                <a:ea typeface="標楷體" pitchFamily="65" charset="-120"/>
              </a:rPr>
              <a:t>（</a:t>
            </a:r>
            <a:r>
              <a:rPr lang="en-US" altLang="zh-TW" sz="2000" b="1" dirty="0" smtClean="0">
                <a:solidFill>
                  <a:srgbClr val="C00000"/>
                </a:solidFill>
                <a:latin typeface="標楷體" pitchFamily="65" charset="-120"/>
                <a:ea typeface="標楷體" pitchFamily="65" charset="-120"/>
              </a:rPr>
              <a:t>2</a:t>
            </a:r>
            <a:r>
              <a:rPr lang="zh-TW" altLang="zh-TW" sz="2000" b="1" dirty="0" smtClean="0">
                <a:solidFill>
                  <a:srgbClr val="C00000"/>
                </a:solidFill>
                <a:latin typeface="標楷體" pitchFamily="65" charset="-120"/>
                <a:ea typeface="標楷體" pitchFamily="65" charset="-120"/>
              </a:rPr>
              <a:t>）通知書、請求書及答辯狀等文件。 </a:t>
            </a:r>
            <a:endParaRPr lang="en-US" altLang="zh-TW" sz="2000" b="1" dirty="0" smtClean="0">
              <a:solidFill>
                <a:srgbClr val="C00000"/>
              </a:solidFill>
              <a:latin typeface="標楷體" pitchFamily="65" charset="-120"/>
              <a:ea typeface="標楷體" pitchFamily="65" charset="-120"/>
            </a:endParaRPr>
          </a:p>
          <a:p>
            <a:pPr>
              <a:buNone/>
            </a:pPr>
            <a:r>
              <a:rPr lang="zh-TW" altLang="zh-TW" sz="2000" b="1" dirty="0" smtClean="0">
                <a:solidFill>
                  <a:srgbClr val="C00000"/>
                </a:solidFill>
                <a:latin typeface="標楷體" pitchFamily="65" charset="-120"/>
                <a:ea typeface="標楷體" pitchFamily="65" charset="-120"/>
              </a:rPr>
              <a:t>（</a:t>
            </a:r>
            <a:r>
              <a:rPr lang="en-US" altLang="zh-TW" sz="2000" b="1" dirty="0" smtClean="0">
                <a:solidFill>
                  <a:srgbClr val="C00000"/>
                </a:solidFill>
                <a:latin typeface="標楷體" pitchFamily="65" charset="-120"/>
                <a:ea typeface="標楷體" pitchFamily="65" charset="-120"/>
              </a:rPr>
              <a:t>3</a:t>
            </a:r>
            <a:r>
              <a:rPr lang="zh-TW" altLang="zh-TW" sz="2000" b="1" dirty="0" smtClean="0">
                <a:solidFill>
                  <a:srgbClr val="C00000"/>
                </a:solidFill>
                <a:latin typeface="標楷體" pitchFamily="65" charset="-120"/>
                <a:ea typeface="標楷體" pitchFamily="65" charset="-120"/>
              </a:rPr>
              <a:t>）調查單位之調查報告、研究或分析報告、統計資料、官方認知資料等。</a:t>
            </a:r>
          </a:p>
          <a:p>
            <a:pPr>
              <a:buNone/>
            </a:pPr>
            <a:r>
              <a:rPr lang="zh-TW" altLang="zh-TW" sz="2000" b="1" dirty="0" smtClean="0">
                <a:solidFill>
                  <a:srgbClr val="C00000"/>
                </a:solidFill>
                <a:latin typeface="標楷體" pitchFamily="65" charset="-120"/>
                <a:ea typeface="標楷體" pitchFamily="65" charset="-120"/>
              </a:rPr>
              <a:t>（</a:t>
            </a:r>
            <a:r>
              <a:rPr lang="en-US" altLang="zh-TW" sz="2000" b="1" dirty="0" smtClean="0">
                <a:solidFill>
                  <a:srgbClr val="C00000"/>
                </a:solidFill>
                <a:latin typeface="標楷體" pitchFamily="65" charset="-120"/>
                <a:ea typeface="標楷體" pitchFamily="65" charset="-120"/>
              </a:rPr>
              <a:t>4</a:t>
            </a:r>
            <a:r>
              <a:rPr lang="zh-TW" altLang="zh-TW" sz="2000" b="1" dirty="0" smtClean="0">
                <a:solidFill>
                  <a:srgbClr val="C00000"/>
                </a:solidFill>
                <a:latin typeface="標楷體" pitchFamily="65" charset="-120"/>
                <a:ea typeface="標楷體" pitchFamily="65" charset="-120"/>
              </a:rPr>
              <a:t>）擬議之決定（主持人報告及相關參考之證據）</a:t>
            </a:r>
          </a:p>
          <a:p>
            <a:pPr>
              <a:buNone/>
            </a:pPr>
            <a:r>
              <a:rPr lang="en-US" altLang="zh-TW" sz="2000" b="1" dirty="0" smtClean="0">
                <a:latin typeface="標楷體" pitchFamily="65" charset="-120"/>
                <a:ea typeface="標楷體" pitchFamily="65" charset="-120"/>
              </a:rPr>
              <a:t>5.</a:t>
            </a:r>
            <a:r>
              <a:rPr lang="zh-TW" altLang="zh-TW" sz="2000" b="1" dirty="0" smtClean="0">
                <a:latin typeface="標楷體" pitchFamily="65" charset="-120"/>
                <a:ea typeface="標楷體" pitchFamily="65" charset="-120"/>
              </a:rPr>
              <a:t>當事人於聽證程序中，聲明異議之事由及主持人對異議之處理。</a:t>
            </a:r>
          </a:p>
          <a:p>
            <a:pPr>
              <a:buNone/>
            </a:pPr>
            <a:r>
              <a:rPr lang="en-US" altLang="zh-TW" sz="2000" b="1" dirty="0" smtClean="0">
                <a:latin typeface="標楷體" pitchFamily="65" charset="-120"/>
                <a:ea typeface="標楷體" pitchFamily="65" charset="-120"/>
              </a:rPr>
              <a:t>6.</a:t>
            </a:r>
            <a:r>
              <a:rPr lang="zh-TW" altLang="zh-TW" sz="2000" b="1" dirty="0" smtClean="0">
                <a:latin typeface="標楷體" pitchFamily="65" charset="-120"/>
                <a:ea typeface="標楷體" pitchFamily="65" charset="-120"/>
              </a:rPr>
              <a:t>詢問事項及受詢者答復之要旨。</a:t>
            </a:r>
          </a:p>
          <a:p>
            <a:pPr>
              <a:buNone/>
            </a:pPr>
            <a:endParaRPr lang="zh-TW" altLang="zh-TW" sz="2000" b="1" dirty="0" smtClean="0">
              <a:latin typeface="標楷體" pitchFamily="65" charset="-120"/>
              <a:ea typeface="標楷體" pitchFamily="65" charset="-120"/>
            </a:endParaRPr>
          </a:p>
          <a:p>
            <a:endParaRPr lang="zh-TW" altLang="en-US" sz="2400" b="1" dirty="0">
              <a:latin typeface="標楷體" pitchFamily="65" charset="-120"/>
              <a:ea typeface="標楷體" pitchFamily="65" charset="-12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輔以錄音、錄影</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再者，為因應時代進步之需求，並確保紀錄之真實，聽證紀錄，</a:t>
            </a:r>
            <a:r>
              <a:rPr lang="zh-TW" altLang="zh-TW" b="1" dirty="0" smtClean="0">
                <a:solidFill>
                  <a:srgbClr val="FF0000"/>
                </a:solidFill>
                <a:latin typeface="標楷體" pitchFamily="65" charset="-120"/>
                <a:ea typeface="標楷體" pitchFamily="65" charset="-120"/>
              </a:rPr>
              <a:t>得以錄音、錄影</a:t>
            </a:r>
            <a:r>
              <a:rPr lang="zh-TW" altLang="zh-TW" b="1" dirty="0" smtClean="0">
                <a:latin typeface="標楷體" pitchFamily="65" charset="-120"/>
                <a:ea typeface="標楷體" pitchFamily="65" charset="-120"/>
              </a:rPr>
              <a:t>輔助之。</a:t>
            </a:r>
          </a:p>
          <a:p>
            <a:endParaRPr lang="zh-TW" altLang="en-US" b="1" dirty="0">
              <a:latin typeface="標楷體" pitchFamily="65" charset="-120"/>
              <a:ea typeface="標楷體" pitchFamily="65" charset="-12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聽證紀錄之簽章</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為使在場陳述人或發問人得充分瞭解聽證紀錄之內容，聽證紀錄當場製作完成者，由陳述或發問人簽名或蓋章；未當場製作完成者，由主持人指定日期、場所供陳述或發問人閱覽，並由其簽名或蓋章。陳述或發問人拒絕簽名或蓋章或未於指定日期、場所閱覽者，應記明其事由。</a:t>
            </a:r>
          </a:p>
          <a:p>
            <a:endParaRPr lang="zh-TW" altLang="en-US" b="1" dirty="0">
              <a:latin typeface="標楷體" pitchFamily="65" charset="-120"/>
              <a:ea typeface="標楷體" pitchFamily="65" charset="-12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對紀錄異議之處置</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latin typeface="標楷體" pitchFamily="65" charset="-120"/>
                <a:ea typeface="標楷體" pitchFamily="65" charset="-120"/>
              </a:rPr>
              <a:t>1.</a:t>
            </a:r>
            <a:r>
              <a:rPr lang="zh-TW" altLang="zh-TW" b="1" dirty="0" smtClean="0">
                <a:solidFill>
                  <a:srgbClr val="FF0000"/>
                </a:solidFill>
                <a:latin typeface="標楷體" pitchFamily="65" charset="-120"/>
                <a:ea typeface="標楷體" pitchFamily="65" charset="-120"/>
              </a:rPr>
              <a:t>當場製作完成之聽證紀錄</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由於聽證紀錄之記載攸關當事人權益，其內容如有疑義，自應予當事人異議之機會。，陳述人或發問人對聽證紀錄之記載有異議者，得即時提出。主持人認異議有理由者，應予更正或補充；無理由者，應記明其異議。</a:t>
            </a:r>
            <a:endParaRPr lang="zh-TW" altLang="en-US" b="1" dirty="0">
              <a:latin typeface="標楷體" pitchFamily="65" charset="-120"/>
              <a:ea typeface="標楷體" pitchFamily="65" charset="-12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對紀錄異議之處置</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FF0000"/>
                </a:solidFill>
                <a:latin typeface="標楷體" pitchFamily="65" charset="-120"/>
                <a:ea typeface="標楷體" pitchFamily="65" charset="-120"/>
              </a:rPr>
              <a:t> 2.</a:t>
            </a:r>
            <a:r>
              <a:rPr lang="zh-TW" altLang="zh-TW" b="1" dirty="0" smtClean="0">
                <a:solidFill>
                  <a:srgbClr val="FF0000"/>
                </a:solidFill>
                <a:latin typeface="標楷體" pitchFamily="65" charset="-120"/>
                <a:ea typeface="標楷體" pitchFamily="65" charset="-120"/>
              </a:rPr>
              <a:t>非當場製作完成之聽證紀錄</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由主持人指定期日、場所供陳述人或發問人閱覽，並由其簽名或蓋章，陳述人或發問人對其記載有異議者，應審酌該異議有無理由，並於必要時調閱錄音或錄影帶後，為適當之修正或處理；另將前述異議之提出及處理結果，附記於聽證紀錄內供參。</a:t>
            </a:r>
            <a:endParaRPr lang="zh-TW" altLang="en-US" b="1" dirty="0">
              <a:latin typeface="標楷體" pitchFamily="65" charset="-120"/>
              <a:ea typeface="標楷體" pitchFamily="65" charset="-12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拒絕簽章之處理</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前二項情形，陳述人或發問人</a:t>
            </a:r>
            <a:r>
              <a:rPr lang="zh-TW" altLang="zh-TW" b="1" dirty="0" smtClean="0">
                <a:solidFill>
                  <a:srgbClr val="FF0000"/>
                </a:solidFill>
                <a:latin typeface="標楷體" pitchFamily="65" charset="-120"/>
                <a:ea typeface="標楷體" pitchFamily="65" charset="-120"/>
              </a:rPr>
              <a:t>拒絕簽名</a:t>
            </a:r>
            <a:r>
              <a:rPr lang="zh-TW" altLang="zh-TW" b="1" dirty="0" smtClean="0">
                <a:latin typeface="標楷體" pitchFamily="65" charset="-120"/>
                <a:ea typeface="標楷體" pitchFamily="65" charset="-120"/>
              </a:rPr>
              <a:t>、</a:t>
            </a:r>
            <a:r>
              <a:rPr lang="zh-TW" altLang="zh-TW" b="1" dirty="0" smtClean="0">
                <a:solidFill>
                  <a:srgbClr val="FF0000"/>
                </a:solidFill>
                <a:latin typeface="標楷體" pitchFamily="65" charset="-120"/>
                <a:ea typeface="標楷體" pitchFamily="65" charset="-120"/>
              </a:rPr>
              <a:t>蓋章或未於指定日期、場所閱覽者</a:t>
            </a:r>
            <a:r>
              <a:rPr lang="zh-TW" altLang="zh-TW" b="1" dirty="0" smtClean="0">
                <a:latin typeface="標楷體" pitchFamily="65" charset="-120"/>
                <a:ea typeface="標楷體" pitchFamily="65" charset="-120"/>
              </a:rPr>
              <a:t>，</a:t>
            </a:r>
            <a:r>
              <a:rPr lang="zh-TW" altLang="zh-TW" b="1" dirty="0" smtClean="0">
                <a:solidFill>
                  <a:srgbClr val="0070C0"/>
                </a:solidFill>
                <a:latin typeface="標楷體" pitchFamily="65" charset="-120"/>
                <a:ea typeface="標楷體" pitchFamily="65" charset="-120"/>
              </a:rPr>
              <a:t>應記明其事由。</a:t>
            </a:r>
          </a:p>
          <a:p>
            <a:endParaRPr lang="zh-TW" altLang="en-US" b="1" dirty="0">
              <a:latin typeface="標楷體" pitchFamily="65" charset="-120"/>
              <a:ea typeface="標楷體" pitchFamily="65" charset="-12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有增刪或變更之處理</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r>
              <a:rPr lang="zh-TW" altLang="zh-TW" b="1" dirty="0" smtClean="0">
                <a:latin typeface="標楷體" pitchFamily="65" charset="-120"/>
                <a:ea typeface="標楷體" pitchFamily="65" charset="-120"/>
              </a:rPr>
              <a:t>聽證紀錄有增刪或變更者，應於增刪或變更處蓋章，並於紀錄紙上方逐行載明增刪字數，加以簽認。刪除處應留存字跡，俾得辨認。</a:t>
            </a:r>
            <a:endParaRPr lang="zh-TW" altLang="en-US" b="1" dirty="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eaLnBrk="1" hangingPunct="1"/>
            <a:r>
              <a:rPr lang="zh-TW" altLang="en-US" sz="4000" b="1" dirty="0" smtClean="0"/>
              <a:t>聖經與聽證</a:t>
            </a:r>
          </a:p>
        </p:txBody>
      </p:sp>
      <p:sp>
        <p:nvSpPr>
          <p:cNvPr id="8195" name="Rectangle 3"/>
          <p:cNvSpPr>
            <a:spLocks noGrp="1" noChangeArrowheads="1"/>
          </p:cNvSpPr>
          <p:nvPr>
            <p:ph type="body" idx="1"/>
          </p:nvPr>
        </p:nvSpPr>
        <p:spPr/>
        <p:txBody>
          <a:bodyPr>
            <a:normAutofit/>
          </a:bodyPr>
          <a:lstStyle/>
          <a:p>
            <a:pPr eaLnBrk="1" hangingPunct="1"/>
            <a:r>
              <a:rPr lang="zh-TW" altLang="en-US" b="1" dirty="0" smtClean="0">
                <a:latin typeface="標楷體" pitchFamily="65" charset="-120"/>
                <a:ea typeface="標楷體" pitchFamily="65" charset="-120"/>
              </a:rPr>
              <a:t>早於</a:t>
            </a:r>
            <a:r>
              <a:rPr lang="en-US" altLang="zh-TW" b="1" dirty="0" smtClean="0">
                <a:latin typeface="標楷體" pitchFamily="65" charset="-120"/>
                <a:ea typeface="標楷體" pitchFamily="65" charset="-120"/>
              </a:rPr>
              <a:t>1724</a:t>
            </a:r>
            <a:r>
              <a:rPr lang="zh-TW" altLang="en-US" b="1" dirty="0" smtClean="0">
                <a:latin typeface="標楷體" pitchFamily="65" charset="-120"/>
                <a:ea typeface="標楷體" pitchFamily="65" charset="-120"/>
              </a:rPr>
              <a:t>年，英國某法院之判決就曾引用聖經的故事</a:t>
            </a:r>
            <a:r>
              <a:rPr lang="zh-TW"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並揭示謂：「</a:t>
            </a:r>
            <a:r>
              <a:rPr lang="zh-TW" altLang="en-US" b="1" dirty="0" smtClean="0">
                <a:solidFill>
                  <a:srgbClr val="FF0000"/>
                </a:solidFill>
                <a:latin typeface="標楷體" pitchFamily="65" charset="-120"/>
                <a:ea typeface="標楷體" pitchFamily="65" charset="-120"/>
              </a:rPr>
              <a:t>上帝從伊甸園</a:t>
            </a:r>
            <a:r>
              <a:rPr lang="zh-TW" altLang="zh-TW" b="1" dirty="0" smtClean="0">
                <a:solidFill>
                  <a:srgbClr val="FF0000"/>
                </a:solidFill>
                <a:latin typeface="標楷體" pitchFamily="65" charset="-120"/>
                <a:ea typeface="標楷體" pitchFamily="65" charset="-120"/>
              </a:rPr>
              <a:t>（</a:t>
            </a:r>
            <a:r>
              <a:rPr lang="en-US" altLang="zh-TW" b="1" dirty="0" smtClean="0">
                <a:solidFill>
                  <a:srgbClr val="FF0000"/>
                </a:solidFill>
                <a:latin typeface="標楷體" pitchFamily="65" charset="-120"/>
                <a:ea typeface="標楷體" pitchFamily="65" charset="-120"/>
              </a:rPr>
              <a:t>Eden</a:t>
            </a:r>
            <a:r>
              <a:rPr lang="zh-TW" altLang="zh-TW" b="1" dirty="0" smtClean="0">
                <a:solidFill>
                  <a:srgbClr val="FF0000"/>
                </a:solidFill>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rPr>
              <a:t>驅逐亞當</a:t>
            </a:r>
            <a:r>
              <a:rPr lang="zh-TW" altLang="zh-TW" b="1" dirty="0" smtClean="0">
                <a:solidFill>
                  <a:srgbClr val="FF0000"/>
                </a:solidFill>
                <a:latin typeface="標楷體" pitchFamily="65" charset="-120"/>
                <a:ea typeface="標楷體" pitchFamily="65" charset="-120"/>
              </a:rPr>
              <a:t>（</a:t>
            </a:r>
            <a:r>
              <a:rPr lang="en-US" altLang="zh-TW" b="1" dirty="0" smtClean="0">
                <a:solidFill>
                  <a:srgbClr val="FF0000"/>
                </a:solidFill>
                <a:latin typeface="標楷體" pitchFamily="65" charset="-120"/>
                <a:ea typeface="標楷體" pitchFamily="65" charset="-120"/>
              </a:rPr>
              <a:t>Adam</a:t>
            </a:r>
            <a:r>
              <a:rPr lang="zh-TW" altLang="zh-TW" b="1" dirty="0" smtClean="0">
                <a:solidFill>
                  <a:srgbClr val="FF0000"/>
                </a:solidFill>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rPr>
              <a:t>時</a:t>
            </a:r>
            <a:r>
              <a:rPr lang="zh-TW" altLang="zh-TW" b="1" dirty="0" smtClean="0">
                <a:solidFill>
                  <a:srgbClr val="FF0000"/>
                </a:solidFill>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rPr>
              <a:t>同時也給予他們辯白之機會</a:t>
            </a:r>
            <a:r>
              <a:rPr lang="zh-TW" altLang="en-US" b="1" dirty="0" smtClean="0">
                <a:latin typeface="標楷體" pitchFamily="65" charset="-120"/>
                <a:ea typeface="標楷體" pitchFamily="65" charset="-120"/>
              </a:rPr>
              <a:t>」（</a:t>
            </a:r>
            <a:r>
              <a:rPr lang="zh-TW" altLang="en-US" b="1" dirty="0" smtClean="0">
                <a:solidFill>
                  <a:srgbClr val="800000"/>
                </a:solidFill>
                <a:latin typeface="標楷體" pitchFamily="65" charset="-120"/>
                <a:ea typeface="標楷體" pitchFamily="65" charset="-120"/>
              </a:rPr>
              <a:t>創世紀第</a:t>
            </a:r>
            <a:r>
              <a:rPr lang="en-US" altLang="zh-TW" b="1" dirty="0" smtClean="0">
                <a:solidFill>
                  <a:srgbClr val="800000"/>
                </a:solidFill>
                <a:latin typeface="標楷體" pitchFamily="65" charset="-120"/>
                <a:ea typeface="標楷體" pitchFamily="65" charset="-120"/>
              </a:rPr>
              <a:t>3</a:t>
            </a:r>
            <a:r>
              <a:rPr lang="zh-TW" altLang="en-US" b="1" dirty="0" smtClean="0">
                <a:solidFill>
                  <a:srgbClr val="800000"/>
                </a:solidFill>
                <a:latin typeface="標楷體" pitchFamily="65" charset="-120"/>
                <a:ea typeface="標楷體" pitchFamily="65" charset="-120"/>
              </a:rPr>
              <a:t>章</a:t>
            </a:r>
            <a:r>
              <a:rPr lang="zh-TW" altLang="en-US" b="1" dirty="0" smtClean="0">
                <a:latin typeface="標楷體" pitchFamily="65" charset="-120"/>
                <a:ea typeface="標楷體" pitchFamily="65" charset="-120"/>
              </a:rPr>
              <a:t>）。</a:t>
            </a:r>
          </a:p>
          <a:p>
            <a:pPr eaLnBrk="1" hangingPunct="1"/>
            <a:r>
              <a:rPr lang="zh-TW" altLang="en-US" b="1" dirty="0" smtClean="0">
                <a:latin typeface="標楷體" pitchFamily="65" charset="-120"/>
                <a:ea typeface="標楷體" pitchFamily="65" charset="-120"/>
              </a:rPr>
              <a:t>由此可見，聖經早已有聽取對立意見之自然正義。</a:t>
            </a:r>
          </a:p>
          <a:p>
            <a:pPr eaLnBrk="1" hangingPunct="1"/>
            <a:endParaRPr lang="en-US" altLang="zh-TW" dirty="0" smtClean="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聽證之採證法則</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fontScale="92500"/>
          </a:bodyPr>
          <a:lstStyle/>
          <a:p>
            <a:pPr>
              <a:buNone/>
            </a:pPr>
            <a:r>
              <a:rPr lang="en-US" altLang="zh-TW" b="1" dirty="0" smtClean="0">
                <a:solidFill>
                  <a:srgbClr val="FF0000"/>
                </a:solidFill>
                <a:latin typeface="標楷體" pitchFamily="65" charset="-120"/>
                <a:ea typeface="標楷體" pitchFamily="65" charset="-120"/>
              </a:rPr>
              <a:t>1.</a:t>
            </a:r>
            <a:r>
              <a:rPr lang="zh-TW" altLang="zh-TW" b="1" dirty="0" smtClean="0">
                <a:solidFill>
                  <a:srgbClr val="FF0000"/>
                </a:solidFill>
                <a:latin typeface="標楷體" pitchFamily="65" charset="-120"/>
                <a:ea typeface="標楷體" pitchFamily="65" charset="-120"/>
              </a:rPr>
              <a:t>得要求提出之證據資料</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得要求當事人或第三人提供必要之文書、資料或物品，包括書證、物證、視聽資料、法律規範文件等資料。</a:t>
            </a:r>
            <a:endParaRPr lang="en-US" altLang="zh-TW" b="1" dirty="0" smtClean="0">
              <a:latin typeface="標楷體" pitchFamily="65" charset="-120"/>
              <a:ea typeface="標楷體" pitchFamily="65" charset="-120"/>
            </a:endParaRPr>
          </a:p>
          <a:p>
            <a:pPr>
              <a:buNone/>
            </a:pPr>
            <a:r>
              <a:rPr lang="en-US" altLang="zh-TW" b="1" dirty="0" smtClean="0">
                <a:solidFill>
                  <a:srgbClr val="FF0000"/>
                </a:solidFill>
                <a:latin typeface="標楷體" pitchFamily="65" charset="-120"/>
                <a:ea typeface="標楷體" pitchFamily="65" charset="-120"/>
              </a:rPr>
              <a:t>2.</a:t>
            </a:r>
            <a:r>
              <a:rPr lang="zh-TW" altLang="zh-TW" b="1" dirty="0" smtClean="0">
                <a:solidFill>
                  <a:srgbClr val="FF0000"/>
                </a:solidFill>
                <a:latin typeface="標楷體" pitchFamily="65" charset="-120"/>
                <a:ea typeface="標楷體" pitchFamily="65" charset="-120"/>
              </a:rPr>
              <a:t>自由心證主義</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本法第</a:t>
            </a:r>
            <a:r>
              <a:rPr lang="en-US" altLang="zh-TW" b="1" dirty="0" smtClean="0">
                <a:latin typeface="標楷體" pitchFamily="65" charset="-120"/>
                <a:ea typeface="標楷體" pitchFamily="65" charset="-120"/>
              </a:rPr>
              <a:t>43</a:t>
            </a:r>
            <a:r>
              <a:rPr lang="zh-TW" altLang="zh-TW" b="1" dirty="0" smtClean="0">
                <a:latin typeface="標楷體" pitchFamily="65" charset="-120"/>
                <a:ea typeface="標楷體" pitchFamily="65" charset="-120"/>
              </a:rPr>
              <a:t>條明定：「行政機關為處分或其他行政行為，應斟酌全部陳述與調查事實及證據之結果，依論理及經驗法則判斷事實之真偽，並將其決定及理由告知當事人。」</a:t>
            </a:r>
          </a:p>
          <a:p>
            <a:endParaRPr lang="zh-TW" altLang="en-US" b="1" dirty="0">
              <a:latin typeface="標楷體" pitchFamily="65" charset="-120"/>
              <a:ea typeface="標楷體" pitchFamily="65" charset="-12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聽證之效力</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normAutofit lnSpcReduction="10000"/>
          </a:bodyPr>
          <a:lstStyle/>
          <a:p>
            <a:pPr>
              <a:buNone/>
            </a:pPr>
            <a:r>
              <a:rPr lang="en-US" altLang="zh-TW" b="1" dirty="0" smtClean="0">
                <a:solidFill>
                  <a:srgbClr val="C00000"/>
                </a:solidFill>
                <a:latin typeface="標楷體" pitchFamily="65" charset="-120"/>
                <a:ea typeface="標楷體" pitchFamily="65" charset="-120"/>
              </a:rPr>
              <a:t>1.</a:t>
            </a:r>
            <a:r>
              <a:rPr lang="zh-TW" altLang="zh-TW" b="1" dirty="0" smtClean="0">
                <a:solidFill>
                  <a:srgbClr val="C00000"/>
                </a:solidFill>
                <a:latin typeface="標楷體" pitchFamily="65" charset="-120"/>
                <a:ea typeface="標楷體" pitchFamily="65" charset="-120"/>
              </a:rPr>
              <a:t>不服聽證作成處分之救濟</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本法第</a:t>
            </a:r>
            <a:r>
              <a:rPr lang="en-US" altLang="zh-TW" b="1" dirty="0" smtClean="0">
                <a:latin typeface="標楷體" pitchFamily="65" charset="-120"/>
                <a:ea typeface="標楷體" pitchFamily="65" charset="-120"/>
              </a:rPr>
              <a:t>109</a:t>
            </a:r>
            <a:r>
              <a:rPr lang="zh-TW" altLang="zh-TW" b="1" dirty="0" smtClean="0">
                <a:latin typeface="標楷體" pitchFamily="65" charset="-120"/>
                <a:ea typeface="標楷體" pitchFamily="65" charset="-120"/>
              </a:rPr>
              <a:t>條規定：「不服依前條作成之行政處分者，其行政救濟程序，</a:t>
            </a:r>
            <a:r>
              <a:rPr lang="zh-TW" altLang="zh-TW" b="1" dirty="0" smtClean="0">
                <a:solidFill>
                  <a:srgbClr val="FF0000"/>
                </a:solidFill>
                <a:latin typeface="標楷體" pitchFamily="65" charset="-120"/>
                <a:ea typeface="標楷體" pitchFamily="65" charset="-120"/>
              </a:rPr>
              <a:t>免除訴願及其先行程序。</a:t>
            </a:r>
            <a:r>
              <a:rPr lang="zh-TW" altLang="zh-TW" b="1" dirty="0" smtClean="0">
                <a:latin typeface="標楷體" pitchFamily="65" charset="-120"/>
                <a:ea typeface="標楷體" pitchFamily="65" charset="-120"/>
              </a:rPr>
              <a:t>」</a:t>
            </a:r>
            <a:endParaRPr lang="en-US" altLang="zh-TW" b="1" dirty="0" smtClean="0">
              <a:latin typeface="標楷體" pitchFamily="65" charset="-120"/>
              <a:ea typeface="標楷體" pitchFamily="65" charset="-120"/>
            </a:endParaRP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其立法意旨</a:t>
            </a:r>
            <a:r>
              <a:rPr lang="zh-TW" altLang="en-US" b="1" dirty="0" smtClean="0">
                <a:latin typeface="標楷體" pitchFamily="65" charset="-120"/>
                <a:ea typeface="標楷體" pitchFamily="65" charset="-120"/>
              </a:rPr>
              <a:t>，</a:t>
            </a:r>
            <a:r>
              <a:rPr lang="zh-TW" altLang="zh-TW" b="1" dirty="0" smtClean="0">
                <a:latin typeface="標楷體" pitchFamily="65" charset="-120"/>
                <a:ea typeface="標楷體" pitchFamily="65" charset="-120"/>
              </a:rPr>
              <a:t>即鑑於對經聽證作成之行政處分不服者，倘若仍率由舊章，必須先踐行現行訴願程序，乃至於訴願前之先行程序，始得提起行政訴訟，則不符程序經濟原則及提高行政效能之立法目的</a:t>
            </a:r>
            <a:r>
              <a:rPr lang="zh-TW" altLang="en-US"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fontScale="90000"/>
          </a:bodyPr>
          <a:lstStyle/>
          <a:p>
            <a:r>
              <a:rPr lang="en-US" altLang="zh-TW" b="1" dirty="0" smtClean="0"/>
              <a:t/>
            </a:r>
            <a:br>
              <a:rPr lang="en-US" altLang="zh-TW" b="1" dirty="0" smtClean="0"/>
            </a:br>
            <a:r>
              <a:rPr lang="zh-TW" altLang="zh-TW" b="1" dirty="0" smtClean="0"/>
              <a:t>聽證之效力</a:t>
            </a:r>
            <a:r>
              <a:rPr lang="zh-TW" altLang="zh-TW" dirty="0" smtClean="0"/>
              <a:t/>
            </a:r>
            <a:br>
              <a:rPr lang="zh-TW" altLang="zh-TW" dirty="0" smtClean="0"/>
            </a:br>
            <a:endParaRPr lang="zh-TW" altLang="en-US" dirty="0"/>
          </a:p>
        </p:txBody>
      </p:sp>
      <p:sp>
        <p:nvSpPr>
          <p:cNvPr id="3" name="內容版面配置區 2"/>
          <p:cNvSpPr>
            <a:spLocks noGrp="1"/>
          </p:cNvSpPr>
          <p:nvPr>
            <p:ph idx="1"/>
          </p:nvPr>
        </p:nvSpPr>
        <p:spPr/>
        <p:txBody>
          <a:bodyPr/>
          <a:lstStyle/>
          <a:p>
            <a:pPr>
              <a:buNone/>
            </a:pPr>
            <a:r>
              <a:rPr lang="en-US" altLang="zh-TW" b="1" dirty="0" smtClean="0">
                <a:solidFill>
                  <a:srgbClr val="C00000"/>
                </a:solidFill>
                <a:latin typeface="標楷體" pitchFamily="65" charset="-120"/>
                <a:ea typeface="標楷體" pitchFamily="65" charset="-120"/>
              </a:rPr>
              <a:t>2.</a:t>
            </a:r>
            <a:r>
              <a:rPr lang="zh-TW" altLang="zh-TW" b="1" dirty="0" smtClean="0">
                <a:solidFill>
                  <a:srgbClr val="C00000"/>
                </a:solidFill>
                <a:latin typeface="標楷體" pitchFamily="65" charset="-120"/>
                <a:ea typeface="標楷體" pitchFamily="65" charset="-120"/>
              </a:rPr>
              <a:t>應舉行而未舉行聽證之法律效果</a:t>
            </a:r>
          </a:p>
          <a:p>
            <a:pPr>
              <a:buNone/>
            </a:pPr>
            <a:r>
              <a:rPr lang="en-US" altLang="zh-TW" b="1" dirty="0" smtClean="0">
                <a:latin typeface="標楷體" pitchFamily="65" charset="-120"/>
                <a:ea typeface="標楷體" pitchFamily="65" charset="-120"/>
              </a:rPr>
              <a:t>  </a:t>
            </a:r>
            <a:r>
              <a:rPr lang="zh-TW" altLang="zh-TW" b="1" dirty="0" smtClean="0">
                <a:latin typeface="標楷體" pitchFamily="65" charset="-120"/>
                <a:ea typeface="標楷體" pitchFamily="65" charset="-120"/>
              </a:rPr>
              <a:t>行政機關如有依法規規定應舉行聽證而未舉行者，基於貫徹依法行政，保障當事人聽證權利，以及法規規定應事先舉行聽證之意旨，無論該行政機關是否須依聽證紀錄作成行政處分，都應認為該行政處分具有重大而明顯之瑕疵，依本法第</a:t>
            </a:r>
            <a:r>
              <a:rPr lang="en-US" altLang="zh-TW" b="1" dirty="0" smtClean="0">
                <a:latin typeface="標楷體" pitchFamily="65" charset="-120"/>
                <a:ea typeface="標楷體" pitchFamily="65" charset="-120"/>
              </a:rPr>
              <a:t>111</a:t>
            </a:r>
            <a:r>
              <a:rPr lang="zh-TW" altLang="zh-TW" b="1" dirty="0" smtClean="0">
                <a:latin typeface="標楷體" pitchFamily="65" charset="-120"/>
                <a:ea typeface="標楷體" pitchFamily="65" charset="-120"/>
              </a:rPr>
              <a:t>條第</a:t>
            </a:r>
            <a:r>
              <a:rPr lang="en-US" altLang="zh-TW" b="1" dirty="0" smtClean="0">
                <a:latin typeface="標楷體" pitchFamily="65" charset="-120"/>
                <a:ea typeface="標楷體" pitchFamily="65" charset="-120"/>
              </a:rPr>
              <a:t>7</a:t>
            </a:r>
            <a:r>
              <a:rPr lang="zh-TW" altLang="zh-TW" b="1" dirty="0" smtClean="0">
                <a:latin typeface="標楷體" pitchFamily="65" charset="-120"/>
                <a:ea typeface="標楷體" pitchFamily="65" charset="-120"/>
              </a:rPr>
              <a:t>款規定而</a:t>
            </a:r>
            <a:r>
              <a:rPr lang="zh-TW" altLang="zh-TW" b="1" dirty="0" smtClean="0">
                <a:solidFill>
                  <a:srgbClr val="FF0000"/>
                </a:solidFill>
                <a:latin typeface="標楷體" pitchFamily="65" charset="-120"/>
                <a:ea typeface="標楷體" pitchFamily="65" charset="-120"/>
              </a:rPr>
              <a:t>無效</a:t>
            </a:r>
            <a:r>
              <a:rPr lang="zh-TW" altLang="zh-TW" b="1" dirty="0" smtClean="0">
                <a:latin typeface="標楷體" pitchFamily="65" charset="-120"/>
                <a:ea typeface="標楷體" pitchFamily="65" charset="-120"/>
              </a:rPr>
              <a:t>。</a:t>
            </a:r>
          </a:p>
          <a:p>
            <a:endParaRPr lang="zh-TW" altLang="en-US" b="1" dirty="0">
              <a:latin typeface="標楷體" pitchFamily="65" charset="-120"/>
              <a:ea typeface="標楷體" pitchFamily="65" charset="-12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79512" y="1268760"/>
            <a:ext cx="8856984" cy="5544616"/>
          </a:xfrm>
        </p:spPr>
        <p:txBody>
          <a:bodyPr>
            <a:normAutofit/>
          </a:bodyPr>
          <a:lstStyle/>
          <a:p>
            <a:pPr algn="just">
              <a:buNone/>
            </a:pPr>
            <a:r>
              <a:rPr lang="en-US" altLang="zh-TW" sz="2400" b="1" dirty="0" smtClean="0">
                <a:latin typeface="標楷體" pitchFamily="65" charset="-120"/>
                <a:ea typeface="標楷體" pitchFamily="65" charset="-120"/>
              </a:rPr>
              <a:t>1.</a:t>
            </a:r>
            <a:r>
              <a:rPr lang="zh-TW" altLang="en-US" sz="2400" b="1" dirty="0" smtClean="0">
                <a:latin typeface="標楷體" pitchFamily="65" charset="-120"/>
                <a:ea typeface="標楷體" pitchFamily="65" charset="-120"/>
              </a:rPr>
              <a:t>聽證</a:t>
            </a:r>
            <a:r>
              <a:rPr lang="zh-TW" altLang="en-US" sz="2400" b="1" dirty="0" smtClean="0">
                <a:solidFill>
                  <a:srgbClr val="FF0000"/>
                </a:solidFill>
                <a:latin typeface="標楷體" pitchFamily="65" charset="-120"/>
                <a:ea typeface="標楷體" pitchFamily="65" charset="-120"/>
              </a:rPr>
              <a:t>主持人</a:t>
            </a:r>
            <a:r>
              <a:rPr lang="zh-TW" altLang="en-US" sz="2400" b="1" dirty="0" smtClean="0">
                <a:latin typeface="標楷體" pitchFamily="65" charset="-120"/>
                <a:ea typeface="標楷體" pitchFamily="65" charset="-120"/>
              </a:rPr>
              <a:t>，具重要功能，宜指定公正且有調解能力者擔任。</a:t>
            </a:r>
            <a:endParaRPr lang="zh-TW" altLang="en-US" sz="2400" b="1" dirty="0">
              <a:latin typeface="標楷體" pitchFamily="65" charset="-120"/>
              <a:ea typeface="標楷體" pitchFamily="65" charset="-120"/>
            </a:endParaRPr>
          </a:p>
          <a:p>
            <a:pPr algn="just">
              <a:buNone/>
            </a:pPr>
            <a:r>
              <a:rPr lang="en-US" altLang="zh-TW" sz="2400" b="1" dirty="0" smtClean="0">
                <a:latin typeface="標楷體" pitchFamily="65" charset="-120"/>
                <a:ea typeface="標楷體" pitchFamily="65" charset="-120"/>
              </a:rPr>
              <a:t>2.</a:t>
            </a:r>
            <a:r>
              <a:rPr lang="zh-TW" altLang="en-US" sz="2400" b="1" dirty="0" smtClean="0">
                <a:latin typeface="標楷體" pitchFamily="65" charset="-120"/>
                <a:ea typeface="標楷體" pitchFamily="65" charset="-120"/>
              </a:rPr>
              <a:t>聽</a:t>
            </a:r>
            <a:r>
              <a:rPr lang="zh-TW" altLang="en-US" sz="2400" b="1" dirty="0">
                <a:latin typeface="標楷體" pitchFamily="65" charset="-120"/>
                <a:ea typeface="標楷體" pitchFamily="65" charset="-120"/>
              </a:rPr>
              <a:t>證程序</a:t>
            </a:r>
            <a:r>
              <a:rPr lang="zh-TW" altLang="en-US" sz="2400" b="1" dirty="0" smtClean="0">
                <a:latin typeface="標楷體" pitchFamily="65" charset="-120"/>
                <a:ea typeface="標楷體" pitchFamily="65" charset="-120"/>
              </a:rPr>
              <a:t>強調</a:t>
            </a:r>
            <a:r>
              <a:rPr lang="zh-TW" altLang="en-US" sz="2400" b="1" dirty="0" smtClean="0">
                <a:solidFill>
                  <a:srgbClr val="FF0000"/>
                </a:solidFill>
                <a:latin typeface="標楷體" pitchFamily="65" charset="-120"/>
                <a:ea typeface="標楷體" pitchFamily="65" charset="-120"/>
              </a:rPr>
              <a:t>公正公開</a:t>
            </a:r>
            <a:r>
              <a:rPr lang="zh-TW" altLang="en-US" sz="2400" b="1" dirty="0" smtClean="0">
                <a:latin typeface="標楷體" pitchFamily="65" charset="-120"/>
                <a:ea typeface="標楷體" pitchFamily="65" charset="-120"/>
              </a:rPr>
              <a:t>、</a:t>
            </a:r>
            <a:r>
              <a:rPr lang="zh-TW" altLang="en-US" sz="2400" b="1" dirty="0" smtClean="0">
                <a:solidFill>
                  <a:srgbClr val="FF0000"/>
                </a:solidFill>
                <a:latin typeface="標楷體" pitchFamily="65" charset="-120"/>
                <a:ea typeface="標楷體" pitchFamily="65" charset="-120"/>
              </a:rPr>
              <a:t>直接言詞、職能分離等</a:t>
            </a:r>
            <a:r>
              <a:rPr lang="zh-TW" altLang="en-US" sz="2400" b="1" dirty="0" smtClean="0">
                <a:latin typeface="標楷體" pitchFamily="65" charset="-120"/>
                <a:ea typeface="標楷體" pitchFamily="65" charset="-120"/>
              </a:rPr>
              <a:t>原則。機關聽取兩造意見並參與攻防，結論報告列入紀錄，故</a:t>
            </a:r>
            <a:r>
              <a:rPr lang="zh-TW" altLang="en-US" sz="2400" b="1" u="sng" dirty="0" smtClean="0">
                <a:solidFill>
                  <a:srgbClr val="FF0000"/>
                </a:solidFill>
                <a:latin typeface="標楷體" pitchFamily="65" charset="-120"/>
                <a:ea typeface="標楷體" pitchFamily="65" charset="-120"/>
              </a:rPr>
              <a:t>不宜</a:t>
            </a:r>
            <a:r>
              <a:rPr lang="zh-TW" altLang="en-US" sz="2400" b="1" dirty="0" smtClean="0">
                <a:solidFill>
                  <a:srgbClr val="FF0000"/>
                </a:solidFill>
                <a:latin typeface="標楷體" pitchFamily="65" charset="-120"/>
                <a:ea typeface="標楷體" pitchFamily="65" charset="-120"/>
              </a:rPr>
              <a:t>委外</a:t>
            </a:r>
            <a:r>
              <a:rPr lang="zh-TW" altLang="en-US" sz="2400" b="1" dirty="0" smtClean="0">
                <a:latin typeface="標楷體" pitchFamily="65" charset="-120"/>
                <a:ea typeface="標楷體" pitchFamily="65" charset="-120"/>
              </a:rPr>
              <a:t>辦理。</a:t>
            </a:r>
            <a:endParaRPr lang="zh-TW" altLang="en-US" sz="2400" b="1" dirty="0">
              <a:latin typeface="標楷體" pitchFamily="65" charset="-120"/>
              <a:ea typeface="標楷體" pitchFamily="65" charset="-120"/>
            </a:endParaRPr>
          </a:p>
          <a:p>
            <a:pPr algn="just">
              <a:buNone/>
            </a:pPr>
            <a:r>
              <a:rPr lang="en-US" altLang="zh-TW" sz="2400" b="1" dirty="0" smtClean="0">
                <a:latin typeface="標楷體" pitchFamily="65" charset="-120"/>
                <a:ea typeface="標楷體" pitchFamily="65" charset="-120"/>
              </a:rPr>
              <a:t>3.</a:t>
            </a:r>
            <a:r>
              <a:rPr lang="zh-TW" altLang="en-US" sz="2400" b="1" dirty="0" smtClean="0">
                <a:latin typeface="標楷體" pitchFamily="65" charset="-120"/>
                <a:ea typeface="標楷體" pitchFamily="65" charset="-120"/>
              </a:rPr>
              <a:t>聽</a:t>
            </a:r>
            <a:r>
              <a:rPr lang="zh-TW" altLang="en-US" sz="2400" b="1" dirty="0">
                <a:latin typeface="標楷體" pitchFamily="65" charset="-120"/>
                <a:ea typeface="標楷體" pitchFamily="65" charset="-120"/>
              </a:rPr>
              <a:t>證程序依法可</a:t>
            </a:r>
            <a:r>
              <a:rPr lang="zh-TW" altLang="en-US" sz="2400" b="1" dirty="0" smtClean="0">
                <a:latin typeface="標楷體" pitchFamily="65" charset="-120"/>
                <a:ea typeface="標楷體" pitchFamily="65" charset="-120"/>
              </a:rPr>
              <a:t>申請為必要的</a:t>
            </a:r>
            <a:r>
              <a:rPr lang="zh-TW" altLang="en-US" sz="2400" b="1" dirty="0" smtClean="0">
                <a:solidFill>
                  <a:srgbClr val="FF0000"/>
                </a:solidFill>
                <a:latin typeface="標楷體" pitchFamily="65" charset="-120"/>
                <a:ea typeface="標楷體" pitchFamily="65" charset="-120"/>
              </a:rPr>
              <a:t>證據調查</a:t>
            </a:r>
            <a:r>
              <a:rPr lang="zh-TW" altLang="en-US" sz="2400" b="1" dirty="0" smtClean="0">
                <a:latin typeface="標楷體" pitchFamily="65" charset="-120"/>
                <a:ea typeface="標楷體" pitchFamily="65" charset="-120"/>
              </a:rPr>
              <a:t>（</a:t>
            </a:r>
            <a:r>
              <a:rPr lang="zh-TW" altLang="en-US" sz="2400" b="1" dirty="0">
                <a:latin typeface="標楷體" pitchFamily="65" charset="-120"/>
                <a:ea typeface="標楷體" pitchFamily="65" charset="-120"/>
              </a:rPr>
              <a:t>例如估價報告覆核）。</a:t>
            </a:r>
          </a:p>
          <a:p>
            <a:pPr algn="just">
              <a:buNone/>
            </a:pPr>
            <a:r>
              <a:rPr lang="en-US" altLang="zh-TW" sz="2400" b="1" dirty="0" smtClean="0">
                <a:latin typeface="標楷體" pitchFamily="65" charset="-120"/>
                <a:ea typeface="標楷體" pitchFamily="65" charset="-120"/>
              </a:rPr>
              <a:t>4.</a:t>
            </a:r>
            <a:r>
              <a:rPr lang="zh-TW" altLang="en-US" sz="2400" b="1" dirty="0" smtClean="0">
                <a:solidFill>
                  <a:srgbClr val="FF0000"/>
                </a:solidFill>
                <a:latin typeface="標楷體" pitchFamily="65" charset="-120"/>
                <a:ea typeface="標楷體" pitchFamily="65" charset="-120"/>
              </a:rPr>
              <a:t>預備</a:t>
            </a:r>
            <a:r>
              <a:rPr lang="zh-TW" altLang="en-US" sz="2400" b="1" dirty="0">
                <a:solidFill>
                  <a:srgbClr val="FF0000"/>
                </a:solidFill>
                <a:latin typeface="標楷體" pitchFamily="65" charset="-120"/>
                <a:ea typeface="標楷體" pitchFamily="65" charset="-120"/>
              </a:rPr>
              <a:t>聽</a:t>
            </a:r>
            <a:r>
              <a:rPr lang="zh-TW" altLang="en-US" sz="2400" b="1" dirty="0" smtClean="0">
                <a:solidFill>
                  <a:srgbClr val="FF0000"/>
                </a:solidFill>
                <a:latin typeface="標楷體" pitchFamily="65" charset="-120"/>
                <a:ea typeface="標楷體" pitchFamily="65" charset="-120"/>
              </a:rPr>
              <a:t>證</a:t>
            </a:r>
            <a:r>
              <a:rPr lang="zh-TW" altLang="en-US" sz="2400" b="1" dirty="0" smtClean="0">
                <a:latin typeface="標楷體" pitchFamily="65" charset="-120"/>
                <a:ea typeface="標楷體" pitchFamily="65" charset="-120"/>
              </a:rPr>
              <a:t>為正式聽證預</a:t>
            </a:r>
            <a:r>
              <a:rPr lang="zh-TW" altLang="en-US" sz="2400" b="1" dirty="0">
                <a:latin typeface="標楷體" pitchFamily="65" charset="-120"/>
                <a:ea typeface="標楷體" pitchFamily="65" charset="-120"/>
              </a:rPr>
              <a:t>作</a:t>
            </a:r>
            <a:r>
              <a:rPr lang="zh-TW" altLang="en-US" sz="2400" b="1" dirty="0" smtClean="0">
                <a:latin typeface="標楷體" pitchFamily="65" charset="-120"/>
                <a:ea typeface="標楷體" pitchFamily="65" charset="-120"/>
              </a:rPr>
              <a:t>準備（得以</a:t>
            </a:r>
            <a:r>
              <a:rPr lang="zh-TW" altLang="en-US" sz="2400" b="1" dirty="0" smtClean="0">
                <a:solidFill>
                  <a:srgbClr val="FF0000"/>
                </a:solidFill>
                <a:latin typeface="標楷體" pitchFamily="65" charset="-120"/>
                <a:ea typeface="標楷體" pitchFamily="65" charset="-120"/>
              </a:rPr>
              <a:t>協商調解</a:t>
            </a:r>
            <a:r>
              <a:rPr lang="zh-TW" altLang="en-US" sz="2400" b="1" dirty="0" smtClean="0">
                <a:latin typeface="標楷體" pitchFamily="65" charset="-120"/>
                <a:ea typeface="標楷體" pitchFamily="65" charset="-120"/>
              </a:rPr>
              <a:t>爭議，避免進入正式聽證）。</a:t>
            </a:r>
            <a:endParaRPr lang="zh-TW" altLang="en-US" sz="2400" b="1" dirty="0">
              <a:latin typeface="標楷體" pitchFamily="65" charset="-120"/>
              <a:ea typeface="標楷體" pitchFamily="65" charset="-120"/>
            </a:endParaRPr>
          </a:p>
          <a:p>
            <a:pPr algn="just">
              <a:buNone/>
            </a:pPr>
            <a:r>
              <a:rPr lang="en-US" altLang="zh-TW" sz="2400" b="1" dirty="0" smtClean="0">
                <a:latin typeface="標楷體" pitchFamily="65" charset="-120"/>
                <a:ea typeface="標楷體" pitchFamily="65" charset="-120"/>
              </a:rPr>
              <a:t>5.</a:t>
            </a:r>
            <a:r>
              <a:rPr lang="zh-TW" altLang="en-US" sz="2400" b="1" dirty="0" smtClean="0">
                <a:solidFill>
                  <a:srgbClr val="FF0000"/>
                </a:solidFill>
                <a:latin typeface="標楷體" pitchFamily="65" charset="-120"/>
                <a:ea typeface="標楷體" pitchFamily="65" charset="-120"/>
              </a:rPr>
              <a:t>聽</a:t>
            </a:r>
            <a:r>
              <a:rPr lang="zh-TW" altLang="en-US" sz="2400" b="1" dirty="0">
                <a:solidFill>
                  <a:srgbClr val="FF0000"/>
                </a:solidFill>
                <a:latin typeface="標楷體" pitchFamily="65" charset="-120"/>
                <a:ea typeface="標楷體" pitchFamily="65" charset="-120"/>
              </a:rPr>
              <a:t>證</a:t>
            </a:r>
            <a:r>
              <a:rPr lang="zh-TW" altLang="en-US" sz="2400" b="1" dirty="0" smtClean="0">
                <a:solidFill>
                  <a:srgbClr val="FF0000"/>
                </a:solidFill>
                <a:latin typeface="標楷體" pitchFamily="65" charset="-120"/>
                <a:ea typeface="標楷體" pitchFamily="65" charset="-120"/>
              </a:rPr>
              <a:t>紀錄</a:t>
            </a:r>
            <a:r>
              <a:rPr lang="zh-TW" altLang="en-US" sz="2400" b="1" dirty="0" smtClean="0">
                <a:latin typeface="標楷體" pitchFamily="65" charset="-120"/>
                <a:ea typeface="標楷體" pitchFamily="65" charset="-120"/>
              </a:rPr>
              <a:t>記載</a:t>
            </a:r>
            <a:r>
              <a:rPr lang="zh-TW" altLang="en-US" sz="2400" b="1" dirty="0">
                <a:latin typeface="標楷體" pitchFamily="65" charset="-120"/>
                <a:ea typeface="標楷體" pitchFamily="65" charset="-120"/>
              </a:rPr>
              <a:t>應儘可能翔實，並讓陳述或發問人簽章。</a:t>
            </a:r>
          </a:p>
          <a:p>
            <a:pPr algn="just">
              <a:buNone/>
            </a:pPr>
            <a:r>
              <a:rPr lang="en-US" altLang="zh-TW" sz="2400" b="1" dirty="0" smtClean="0">
                <a:latin typeface="標楷體" pitchFamily="65" charset="-120"/>
                <a:ea typeface="標楷體" pitchFamily="65" charset="-120"/>
              </a:rPr>
              <a:t>6.</a:t>
            </a:r>
            <a:r>
              <a:rPr lang="zh-TW" altLang="en-US" sz="2400" b="1" dirty="0" smtClean="0">
                <a:latin typeface="標楷體" pitchFamily="65" charset="-120"/>
                <a:ea typeface="標楷體" pitchFamily="65" charset="-120"/>
              </a:rPr>
              <a:t>主持人</a:t>
            </a:r>
            <a:r>
              <a:rPr lang="zh-TW" altLang="en-US" sz="2400" b="1" dirty="0">
                <a:latin typeface="標楷體" pitchFamily="65" charset="-120"/>
                <a:ea typeface="標楷體" pitchFamily="65" charset="-120"/>
              </a:rPr>
              <a:t>認為當事人</a:t>
            </a:r>
            <a:r>
              <a:rPr lang="zh-TW" altLang="en-US" sz="2400" b="1" dirty="0" smtClean="0">
                <a:latin typeface="標楷體" pitchFamily="65" charset="-120"/>
                <a:ea typeface="標楷體" pitchFamily="65" charset="-120"/>
              </a:rPr>
              <a:t>意見經</a:t>
            </a:r>
            <a:r>
              <a:rPr lang="zh-TW" altLang="en-US" sz="2400" b="1" dirty="0">
                <a:latin typeface="標楷體" pitchFamily="65" charset="-120"/>
                <a:ea typeface="標楷體" pitchFamily="65" charset="-120"/>
              </a:rPr>
              <a:t>充分陳述</a:t>
            </a:r>
            <a:r>
              <a:rPr lang="zh-TW" altLang="en-US" sz="2400" b="1" dirty="0" smtClean="0">
                <a:latin typeface="標楷體" pitchFamily="65" charset="-120"/>
                <a:ea typeface="標楷體" pitchFamily="65" charset="-120"/>
              </a:rPr>
              <a:t>，事件</a:t>
            </a:r>
            <a:r>
              <a:rPr lang="zh-TW" altLang="en-US" sz="2400" b="1" dirty="0">
                <a:latin typeface="標楷體" pitchFamily="65" charset="-120"/>
                <a:ea typeface="標楷體" pitchFamily="65" charset="-120"/>
              </a:rPr>
              <a:t>已達可為決定的程度時，</a:t>
            </a:r>
            <a:r>
              <a:rPr lang="zh-TW" altLang="en-US" sz="2400" b="1" dirty="0" smtClean="0">
                <a:latin typeface="標楷體" pitchFamily="65" charset="-120"/>
                <a:ea typeface="標楷體" pitchFamily="65" charset="-120"/>
              </a:rPr>
              <a:t>應</a:t>
            </a:r>
            <a:r>
              <a:rPr lang="zh-TW" altLang="en-US" sz="2400" b="1" dirty="0" smtClean="0">
                <a:solidFill>
                  <a:srgbClr val="FF0000"/>
                </a:solidFill>
                <a:latin typeface="標楷體" pitchFamily="65" charset="-120"/>
                <a:ea typeface="標楷體" pitchFamily="65" charset="-120"/>
              </a:rPr>
              <a:t>終結</a:t>
            </a:r>
            <a:r>
              <a:rPr lang="zh-TW" altLang="en-US" sz="2400" b="1" dirty="0">
                <a:solidFill>
                  <a:srgbClr val="FF0000"/>
                </a:solidFill>
                <a:latin typeface="標楷體" pitchFamily="65" charset="-120"/>
                <a:ea typeface="標楷體" pitchFamily="65" charset="-120"/>
              </a:rPr>
              <a:t>聽</a:t>
            </a:r>
            <a:r>
              <a:rPr lang="zh-TW" altLang="en-US" sz="2400" b="1" dirty="0" smtClean="0">
                <a:solidFill>
                  <a:srgbClr val="FF0000"/>
                </a:solidFill>
                <a:latin typeface="標楷體" pitchFamily="65" charset="-120"/>
                <a:ea typeface="標楷體" pitchFamily="65" charset="-120"/>
              </a:rPr>
              <a:t>證</a:t>
            </a:r>
            <a:r>
              <a:rPr lang="zh-TW" altLang="en-US" sz="2400" b="1" dirty="0" smtClean="0">
                <a:latin typeface="標楷體" pitchFamily="65" charset="-120"/>
                <a:ea typeface="標楷體" pitchFamily="65" charset="-120"/>
              </a:rPr>
              <a:t>。</a:t>
            </a:r>
            <a:endParaRPr lang="zh-TW" altLang="en-US" sz="2400" b="1" dirty="0">
              <a:latin typeface="標楷體" pitchFamily="65" charset="-120"/>
              <a:ea typeface="標楷體" pitchFamily="65" charset="-120"/>
            </a:endParaRPr>
          </a:p>
          <a:p>
            <a:pPr algn="just">
              <a:buNone/>
            </a:pPr>
            <a:r>
              <a:rPr lang="en-US" altLang="zh-TW" sz="2400" b="1" dirty="0" smtClean="0">
                <a:latin typeface="標楷體" pitchFamily="65" charset="-120"/>
                <a:ea typeface="標楷體" pitchFamily="65" charset="-120"/>
              </a:rPr>
              <a:t>7.</a:t>
            </a:r>
            <a:r>
              <a:rPr lang="zh-TW" altLang="en-US" sz="2400" b="1" dirty="0" smtClean="0">
                <a:latin typeface="標楷體" pitchFamily="65" charset="-120"/>
                <a:ea typeface="標楷體" pitchFamily="65" charset="-120"/>
              </a:rPr>
              <a:t>行政</a:t>
            </a:r>
            <a:r>
              <a:rPr lang="zh-TW" altLang="en-US" sz="2400" b="1" dirty="0">
                <a:latin typeface="標楷體" pitchFamily="65" charset="-120"/>
                <a:ea typeface="標楷體" pitchFamily="65" charset="-120"/>
              </a:rPr>
              <a:t>機關作成</a:t>
            </a:r>
            <a:r>
              <a:rPr lang="zh-TW" altLang="en-US" sz="2400" b="1" dirty="0" smtClean="0">
                <a:latin typeface="標楷體" pitchFamily="65" charset="-120"/>
                <a:ea typeface="標楷體" pitchFamily="65" charset="-120"/>
              </a:rPr>
              <a:t>行政處分，</a:t>
            </a:r>
            <a:r>
              <a:rPr lang="zh-TW" altLang="en-US" sz="2400" b="1" dirty="0">
                <a:latin typeface="標楷體" pitchFamily="65" charset="-120"/>
                <a:ea typeface="標楷體" pitchFamily="65" charset="-120"/>
              </a:rPr>
              <a:t>應</a:t>
            </a:r>
            <a:r>
              <a:rPr lang="zh-TW" altLang="en-US" sz="2400" b="1" u="sng" dirty="0">
                <a:solidFill>
                  <a:srgbClr val="FF0000"/>
                </a:solidFill>
                <a:latin typeface="標楷體" pitchFamily="65" charset="-120"/>
                <a:ea typeface="標楷體" pitchFamily="65" charset="-120"/>
              </a:rPr>
              <a:t>斟酌</a:t>
            </a:r>
            <a:r>
              <a:rPr lang="zh-TW" altLang="en-US" sz="2400" b="1" dirty="0">
                <a:solidFill>
                  <a:srgbClr val="FF0000"/>
                </a:solidFill>
                <a:latin typeface="標楷體" pitchFamily="65" charset="-120"/>
                <a:ea typeface="標楷體" pitchFamily="65" charset="-120"/>
              </a:rPr>
              <a:t>全部聽證紀錄及聽證的結果</a:t>
            </a:r>
            <a:r>
              <a:rPr lang="zh-TW" altLang="en-US" sz="2400" b="1" dirty="0">
                <a:latin typeface="標楷體" pitchFamily="65" charset="-120"/>
                <a:ea typeface="標楷體" pitchFamily="65" charset="-120"/>
              </a:rPr>
              <a:t>。行政機關若作成與聽證結果不一致之處分</a:t>
            </a:r>
            <a:r>
              <a:rPr lang="zh-TW" altLang="en-US" sz="2400" b="1" dirty="0" smtClean="0">
                <a:latin typeface="標楷體" pitchFamily="65" charset="-120"/>
                <a:ea typeface="標楷體" pitchFamily="65" charset="-120"/>
              </a:rPr>
              <a:t>，此時</a:t>
            </a:r>
            <a:r>
              <a:rPr lang="zh-TW" altLang="en-US" sz="2400" b="1" dirty="0">
                <a:latin typeface="標楷體" pitchFamily="65" charset="-120"/>
                <a:ea typeface="標楷體" pitchFamily="65" charset="-120"/>
              </a:rPr>
              <a:t>行政機關所附</a:t>
            </a:r>
            <a:r>
              <a:rPr lang="zh-TW" altLang="en-US" sz="2400" b="1" dirty="0" smtClean="0">
                <a:latin typeface="標楷體" pitchFamily="65" charset="-120"/>
                <a:ea typeface="標楷體" pitchFamily="65" charset="-120"/>
              </a:rPr>
              <a:t>記的</a:t>
            </a:r>
            <a:r>
              <a:rPr lang="zh-TW" altLang="en-US" sz="2400" b="1" u="sng" dirty="0" smtClean="0">
                <a:solidFill>
                  <a:srgbClr val="FF0000"/>
                </a:solidFill>
                <a:latin typeface="標楷體" pitchFamily="65" charset="-120"/>
                <a:ea typeface="標楷體" pitchFamily="65" charset="-120"/>
              </a:rPr>
              <a:t>理由</a:t>
            </a:r>
            <a:r>
              <a:rPr lang="zh-TW" altLang="en-US" sz="2400" b="1" dirty="0">
                <a:solidFill>
                  <a:srgbClr val="FF0000"/>
                </a:solidFill>
                <a:latin typeface="標楷體" pitchFamily="65" charset="-120"/>
                <a:ea typeface="標楷體" pitchFamily="65" charset="-120"/>
              </a:rPr>
              <a:t>必須有說服力</a:t>
            </a:r>
            <a:r>
              <a:rPr lang="zh-TW" altLang="en-US" sz="2400" b="1" dirty="0">
                <a:latin typeface="標楷體" pitchFamily="65" charset="-120"/>
                <a:ea typeface="標楷體" pitchFamily="65" charset="-120"/>
              </a:rPr>
              <a:t>，</a:t>
            </a:r>
            <a:r>
              <a:rPr lang="zh-TW" altLang="en-US" sz="2400" b="1" dirty="0" smtClean="0">
                <a:latin typeface="標楷體" pitchFamily="65" charset="-120"/>
                <a:ea typeface="標楷體" pitchFamily="65" charset="-120"/>
              </a:rPr>
              <a:t>否則將來可能</a:t>
            </a:r>
            <a:r>
              <a:rPr lang="zh-TW" altLang="en-US" sz="2400" b="1" dirty="0">
                <a:latin typeface="標楷體" pitchFamily="65" charset="-120"/>
                <a:ea typeface="標楷體" pitchFamily="65" charset="-120"/>
              </a:rPr>
              <a:t>因違法而被撤銷</a:t>
            </a:r>
            <a:r>
              <a:rPr lang="zh-TW" altLang="en-US" sz="2400" b="1" dirty="0" smtClean="0">
                <a:latin typeface="標楷體" pitchFamily="65" charset="-120"/>
                <a:ea typeface="標楷體" pitchFamily="65" charset="-120"/>
              </a:rPr>
              <a:t>。</a:t>
            </a:r>
            <a:endParaRPr lang="en-US" altLang="zh-TW" sz="2400" b="1" dirty="0" smtClean="0">
              <a:latin typeface="標楷體" pitchFamily="65" charset="-120"/>
              <a:ea typeface="標楷體" pitchFamily="65" charset="-120"/>
            </a:endParaRPr>
          </a:p>
          <a:p>
            <a:pPr algn="just">
              <a:buNone/>
            </a:pPr>
            <a:r>
              <a:rPr lang="en-US" altLang="zh-TW" sz="2400" b="1" dirty="0" smtClean="0">
                <a:latin typeface="標楷體" pitchFamily="65" charset="-120"/>
                <a:ea typeface="標楷體" pitchFamily="65" charset="-120"/>
              </a:rPr>
              <a:t>8.</a:t>
            </a:r>
            <a:r>
              <a:rPr lang="zh-TW" altLang="en-US" sz="2400" b="1" dirty="0" smtClean="0">
                <a:latin typeface="標楷體" pitchFamily="65" charset="-120"/>
                <a:ea typeface="標楷體" pitchFamily="65" charset="-120"/>
              </a:rPr>
              <a:t>若</a:t>
            </a:r>
            <a:r>
              <a:rPr lang="zh-TW" altLang="en-US" sz="2400" b="1" dirty="0">
                <a:latin typeface="標楷體" pitchFamily="65" charset="-120"/>
                <a:ea typeface="標楷體" pitchFamily="65" charset="-120"/>
              </a:rPr>
              <a:t>將來不服行政處分提起行政救濟，</a:t>
            </a:r>
            <a:r>
              <a:rPr lang="zh-TW" altLang="en-US" sz="2400" b="1" dirty="0">
                <a:solidFill>
                  <a:srgbClr val="FF0000"/>
                </a:solidFill>
                <a:latin typeface="標楷體" pitchFamily="65" charset="-120"/>
                <a:ea typeface="標楷體" pitchFamily="65" charset="-120"/>
              </a:rPr>
              <a:t>免除訴願及其先行程序</a:t>
            </a:r>
            <a:r>
              <a:rPr lang="zh-TW" altLang="en-US" sz="2400" b="1" dirty="0">
                <a:latin typeface="標楷體" pitchFamily="65" charset="-120"/>
                <a:ea typeface="標楷體" pitchFamily="65" charset="-120"/>
              </a:rPr>
              <a:t>。</a:t>
            </a:r>
          </a:p>
          <a:p>
            <a:endParaRPr lang="zh-TW" altLang="en-US" sz="2400" dirty="0">
              <a:latin typeface="標楷體" pitchFamily="65" charset="-120"/>
              <a:ea typeface="標楷體" pitchFamily="65" charset="-120"/>
            </a:endParaRPr>
          </a:p>
          <a:p>
            <a:endParaRPr lang="zh-TW" altLang="en-US" sz="2400" dirty="0">
              <a:latin typeface="標楷體" pitchFamily="65" charset="-120"/>
              <a:ea typeface="標楷體" pitchFamily="65" charset="-120"/>
            </a:endParaRPr>
          </a:p>
        </p:txBody>
      </p:sp>
      <p:sp>
        <p:nvSpPr>
          <p:cNvPr id="5" name="標題 1"/>
          <p:cNvSpPr>
            <a:spLocks noGrp="1"/>
          </p:cNvSpPr>
          <p:nvPr>
            <p:ph type="title"/>
          </p:nvPr>
        </p:nvSpPr>
        <p:spPr>
          <a:xfrm>
            <a:off x="500034" y="71414"/>
            <a:ext cx="8160978" cy="1285882"/>
          </a:xfrm>
        </p:spPr>
        <p:txBody>
          <a:bodyPr>
            <a:normAutofit/>
          </a:bodyPr>
          <a:lstStyle/>
          <a:p>
            <a:r>
              <a:rPr lang="zh-TW" altLang="en-US" sz="4000" b="1" dirty="0" smtClean="0"/>
              <a:t>結論</a:t>
            </a:r>
            <a:endParaRPr lang="zh-TW" altLang="en-US" sz="4000" dirty="0">
              <a:ln w="19050">
                <a:solidFill>
                  <a:schemeClr val="tx2">
                    <a:lumMod val="75000"/>
                  </a:schemeClr>
                </a:solidFill>
              </a:ln>
              <a:solidFill>
                <a:schemeClr val="tx2">
                  <a:lumMod val="75000"/>
                </a:schemeClr>
              </a:solidFill>
              <a:effectLst/>
            </a:endParaRPr>
          </a:p>
        </p:txBody>
      </p:sp>
    </p:spTree>
    <p:extLst>
      <p:ext uri="{BB962C8B-B14F-4D97-AF65-F5344CB8AC3E}">
        <p14:creationId xmlns:p14="http://schemas.microsoft.com/office/powerpoint/2010/main" val="185342801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normAutofit/>
          </a:bodyPr>
          <a:lstStyle/>
          <a:p>
            <a:r>
              <a:rPr lang="zh-TW" altLang="en-US" sz="4000" b="1" dirty="0" smtClean="0"/>
              <a:t>謝謝聆聽以上的分享！</a:t>
            </a:r>
          </a:p>
        </p:txBody>
      </p:sp>
      <p:sp>
        <p:nvSpPr>
          <p:cNvPr id="55299" name="Rectangle 3"/>
          <p:cNvSpPr>
            <a:spLocks noGrp="1" noChangeArrowheads="1"/>
          </p:cNvSpPr>
          <p:nvPr>
            <p:ph type="body" idx="1"/>
          </p:nvPr>
        </p:nvSpPr>
        <p:spPr/>
        <p:txBody>
          <a:bodyPr>
            <a:normAutofit/>
          </a:bodyPr>
          <a:lstStyle/>
          <a:p>
            <a:pPr eaLnBrk="1" hangingPunct="1"/>
            <a:r>
              <a:rPr lang="zh-TW" altLang="en-US" sz="4000" b="1" dirty="0" smtClean="0">
                <a:solidFill>
                  <a:srgbClr val="000099"/>
                </a:solidFill>
                <a:latin typeface="標楷體" pitchFamily="65" charset="-120"/>
                <a:ea typeface="標楷體" pitchFamily="65" charset="-120"/>
              </a:rPr>
              <a:t>祝福大家</a:t>
            </a:r>
          </a:p>
          <a:p>
            <a:pPr eaLnBrk="1" hangingPunct="1">
              <a:buFontTx/>
              <a:buNone/>
            </a:pPr>
            <a:r>
              <a:rPr lang="zh-TW" altLang="en-US" sz="4000" b="1" dirty="0" smtClean="0">
                <a:latin typeface="標楷體" pitchFamily="65" charset="-120"/>
                <a:ea typeface="標楷體" pitchFamily="65" charset="-120"/>
              </a:rPr>
              <a:t>      </a:t>
            </a:r>
            <a:r>
              <a:rPr lang="zh-TW" altLang="en-US" sz="4000" b="1" dirty="0" smtClean="0">
                <a:solidFill>
                  <a:srgbClr val="800000"/>
                </a:solidFill>
                <a:latin typeface="標楷體" pitchFamily="65" charset="-120"/>
                <a:ea typeface="標楷體" pitchFamily="65" charset="-120"/>
              </a:rPr>
              <a:t>身體健康！</a:t>
            </a:r>
          </a:p>
          <a:p>
            <a:pPr eaLnBrk="1" hangingPunct="1">
              <a:buFontTx/>
              <a:buNone/>
            </a:pPr>
            <a:r>
              <a:rPr lang="zh-TW" altLang="en-US" sz="4000" b="1" dirty="0" smtClean="0">
                <a:latin typeface="標楷體" pitchFamily="65" charset="-120"/>
                <a:ea typeface="標楷體" pitchFamily="65" charset="-120"/>
              </a:rPr>
              <a:t>             </a:t>
            </a:r>
            <a:r>
              <a:rPr lang="zh-TW" altLang="en-US" sz="4000" b="1" dirty="0" smtClean="0">
                <a:solidFill>
                  <a:srgbClr val="FF0000"/>
                </a:solidFill>
                <a:latin typeface="標楷體" pitchFamily="65" charset="-120"/>
                <a:ea typeface="標楷體" pitchFamily="65" charset="-120"/>
              </a:rPr>
              <a:t>事業順利！</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zh-TW" altLang="en-US" sz="4000" b="1" dirty="0" smtClean="0"/>
              <a:t>聖經與聽證</a:t>
            </a:r>
          </a:p>
        </p:txBody>
      </p:sp>
      <p:sp>
        <p:nvSpPr>
          <p:cNvPr id="9219" name="Rectangle 3"/>
          <p:cNvSpPr>
            <a:spLocks noGrp="1" noChangeArrowheads="1"/>
          </p:cNvSpPr>
          <p:nvPr>
            <p:ph type="body" idx="1"/>
          </p:nvPr>
        </p:nvSpPr>
        <p:spPr/>
        <p:txBody>
          <a:bodyPr>
            <a:normAutofit/>
          </a:bodyPr>
          <a:lstStyle/>
          <a:p>
            <a:r>
              <a:rPr lang="zh-TW" altLang="en-US" b="1" dirty="0" smtClean="0"/>
              <a:t>聖經</a:t>
            </a:r>
            <a:r>
              <a:rPr lang="zh-TW" altLang="en-US" b="1" dirty="0" smtClean="0">
                <a:solidFill>
                  <a:srgbClr val="7030A0"/>
                </a:solidFill>
              </a:rPr>
              <a:t>「箴言」</a:t>
            </a:r>
            <a:r>
              <a:rPr lang="zh-TW" altLang="en-US" b="1" dirty="0" smtClean="0"/>
              <a:t>第</a:t>
            </a:r>
            <a:r>
              <a:rPr lang="en-US" altLang="zh-TW" b="1" dirty="0" smtClean="0"/>
              <a:t>1</a:t>
            </a:r>
            <a:r>
              <a:rPr lang="zh-TW" altLang="en-US" b="1" dirty="0" smtClean="0"/>
              <a:t>章第</a:t>
            </a:r>
            <a:r>
              <a:rPr lang="en-US" altLang="zh-TW" b="1" dirty="0" smtClean="0"/>
              <a:t>5</a:t>
            </a:r>
            <a:r>
              <a:rPr lang="zh-TW" altLang="en-US" b="1" dirty="0" smtClean="0"/>
              <a:t>篇：</a:t>
            </a:r>
          </a:p>
          <a:p>
            <a:pPr>
              <a:buFontTx/>
              <a:buNone/>
            </a:pPr>
            <a:endParaRPr lang="zh-TW" altLang="en-US" b="1" dirty="0" smtClean="0"/>
          </a:p>
          <a:p>
            <a:pPr>
              <a:buFontTx/>
              <a:buNone/>
            </a:pPr>
            <a:r>
              <a:rPr lang="zh-TW" altLang="en-US" b="1" dirty="0" smtClean="0">
                <a:solidFill>
                  <a:srgbClr val="FF0000"/>
                </a:solidFill>
                <a:ea typeface="標楷體" pitchFamily="65" charset="-120"/>
              </a:rPr>
              <a:t>       賢明的人會聽取建言，增長學識。</a:t>
            </a:r>
          </a:p>
          <a:p>
            <a:pPr>
              <a:buFontTx/>
              <a:buNone/>
            </a:pPr>
            <a:r>
              <a:rPr lang="zh-TW" altLang="en-US" b="1" dirty="0" smtClean="0">
                <a:solidFill>
                  <a:srgbClr val="993300"/>
                </a:solidFill>
                <a:ea typeface="標楷體" pitchFamily="65" charset="-120"/>
              </a:rPr>
              <a:t>       明理的人會博採周諮，謀取良策。</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427</TotalTime>
  <Words>6798</Words>
  <Application>Microsoft Office PowerPoint</Application>
  <PresentationFormat>如螢幕大小 (4:3)</PresentationFormat>
  <Paragraphs>407</Paragraphs>
  <Slides>84</Slides>
  <Notes>18</Notes>
  <HiddenSlides>0</HiddenSlides>
  <MMClips>0</MMClips>
  <ScaleCrop>false</ScaleCrop>
  <HeadingPairs>
    <vt:vector size="4" baseType="variant">
      <vt:variant>
        <vt:lpstr>佈景主題</vt:lpstr>
      </vt:variant>
      <vt:variant>
        <vt:i4>1</vt:i4>
      </vt:variant>
      <vt:variant>
        <vt:lpstr>投影片標題</vt:lpstr>
      </vt:variant>
      <vt:variant>
        <vt:i4>84</vt:i4>
      </vt:variant>
    </vt:vector>
  </HeadingPairs>
  <TitlesOfParts>
    <vt:vector size="85" baseType="lpstr">
      <vt:lpstr>Office 佈景主題</vt:lpstr>
      <vt:lpstr>我國聽證制度之規範與實踐</vt:lpstr>
      <vt:lpstr>前言</vt:lpstr>
      <vt:lpstr>釋字第709號解釋--都更程序強制聽證！</vt:lpstr>
      <vt:lpstr>都更程序強制聽證之理由</vt:lpstr>
      <vt:lpstr>聽證之概念</vt:lpstr>
      <vt:lpstr>歐美自然正義與行政程序法之關係</vt:lpstr>
      <vt:lpstr>自然正義所衍生之實踐原則</vt:lpstr>
      <vt:lpstr>聖經與聽證</vt:lpstr>
      <vt:lpstr>聖經與聽證</vt:lpstr>
      <vt:lpstr>PowerPoint 簡報</vt:lpstr>
      <vt:lpstr> 陰陽二氣互相沖和、互相消長 </vt:lpstr>
      <vt:lpstr>老子的對立轉化原理與聽證</vt:lpstr>
      <vt:lpstr>老子一元論思想與聽證</vt:lpstr>
      <vt:lpstr>老子虛靜柔弱思想與聽證</vt:lpstr>
      <vt:lpstr>老子無為自律內控思想與聽證</vt:lpstr>
      <vt:lpstr>美國聽證之分類</vt:lpstr>
      <vt:lpstr>聽證與公聽會之差異</vt:lpstr>
      <vt:lpstr>PowerPoint 簡報</vt:lpstr>
      <vt:lpstr>最高行政法院101年判字第514號判決 （ECFA公投案）-1</vt:lpstr>
      <vt:lpstr>最高行政法院101年判字第514號判決 （ECFA公投案）-2</vt:lpstr>
      <vt:lpstr>計畫確定程序聽證</vt:lpstr>
      <vt:lpstr>我國各作用法中的公聽會</vt:lpstr>
      <vt:lpstr> 聽證制度之功能 </vt:lpstr>
      <vt:lpstr> 何謂公共利益？ </vt:lpstr>
      <vt:lpstr>公共利益的界定</vt:lpstr>
      <vt:lpstr>公共利益的界定</vt:lpstr>
      <vt:lpstr> 辦理聽證之法源依據 </vt:lpstr>
      <vt:lpstr> 辦理聽證之法源依據 </vt:lpstr>
      <vt:lpstr> 辦理聽證之法源依據 </vt:lpstr>
      <vt:lpstr> 辦理聽證之法源依據 </vt:lpstr>
      <vt:lpstr> 得免辦聽證之情形 </vt:lpstr>
      <vt:lpstr> 舉行行政處分聽證之指導原則 </vt:lpstr>
      <vt:lpstr> 舉行行政處分聽證之指導原則 </vt:lpstr>
      <vt:lpstr> 舉行行政處分聽證之指導原則 </vt:lpstr>
      <vt:lpstr> 舉行行政處分聽證之指導原則 </vt:lpstr>
      <vt:lpstr> 舉行行政處分聽證之指導原則 </vt:lpstr>
      <vt:lpstr> 行政處分聽證之參加人 </vt:lpstr>
      <vt:lpstr> 聽證主持人產生原則 </vt:lpstr>
      <vt:lpstr>聽證主持人之素質要求</vt:lpstr>
      <vt:lpstr> 聽證主持人之中立立場 </vt:lpstr>
      <vt:lpstr> 聽證主持人之職權 </vt:lpstr>
      <vt:lpstr> 聽證主持人之職權 </vt:lpstr>
      <vt:lpstr>  聽證員之產生原則  </vt:lpstr>
      <vt:lpstr> 聽證員之職責 </vt:lpstr>
      <vt:lpstr>聽證當事人</vt:lpstr>
      <vt:lpstr> 聽證當事人之權利</vt:lpstr>
      <vt:lpstr>聽證當事人之權利</vt:lpstr>
      <vt:lpstr> 代理人 </vt:lpstr>
      <vt:lpstr>輔佐人</vt:lpstr>
      <vt:lpstr> 利害關係人 </vt:lpstr>
      <vt:lpstr> 案件調查人員 </vt:lpstr>
      <vt:lpstr> 其他聽證參加人 </vt:lpstr>
      <vt:lpstr>聽證之準備階段</vt:lpstr>
      <vt:lpstr> 聽證研擬階段 </vt:lpstr>
      <vt:lpstr> 聽證通知與寄發階段 </vt:lpstr>
      <vt:lpstr>聽證之通知與公告內容</vt:lpstr>
      <vt:lpstr> 變更聽證期日或場所 </vt:lpstr>
      <vt:lpstr> 預備聽證 </vt:lpstr>
      <vt:lpstr>預備聽證之功能</vt:lpstr>
      <vt:lpstr>調和利益衝突</vt:lpstr>
      <vt:lpstr> 本法有關預備聽證之規定 </vt:lpstr>
      <vt:lpstr> 聽證開始前之核對身分 </vt:lpstr>
      <vt:lpstr> 聽證之開始階段 </vt:lpstr>
      <vt:lpstr>當事人提出異議要求迴避</vt:lpstr>
      <vt:lpstr>聽證程序之進行</vt:lpstr>
      <vt:lpstr>進行質證和辯論</vt:lpstr>
      <vt:lpstr> 聽證終結 </vt:lpstr>
      <vt:lpstr> 聽證之中止 </vt:lpstr>
      <vt:lpstr> 聽證之延期 </vt:lpstr>
      <vt:lpstr>對聽證程序中之聲明異議</vt:lpstr>
      <vt:lpstr> 不服聲明異議裁決之救濟 </vt:lpstr>
      <vt:lpstr> 再聽證之時機 </vt:lpstr>
      <vt:lpstr> 聽證紀錄之內容 </vt:lpstr>
      <vt:lpstr> 輔以錄音、錄影 </vt:lpstr>
      <vt:lpstr> 聽證紀錄之簽章 </vt:lpstr>
      <vt:lpstr> 對紀錄異議之處置 </vt:lpstr>
      <vt:lpstr> 對紀錄異議之處置 </vt:lpstr>
      <vt:lpstr> 拒絕簽章之處理 </vt:lpstr>
      <vt:lpstr> 有增刪或變更之處理 </vt:lpstr>
      <vt:lpstr> 聽證之採證法則 </vt:lpstr>
      <vt:lpstr> 聽證之效力 </vt:lpstr>
      <vt:lpstr> 聽證之效力 </vt:lpstr>
      <vt:lpstr>結論</vt:lpstr>
      <vt:lpstr>謝謝聆聽以上的分享！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行政聽證實務</dc:title>
  <dc:creator>user</dc:creator>
  <cp:lastModifiedBy>MOJ</cp:lastModifiedBy>
  <cp:revision>261</cp:revision>
  <cp:lastPrinted>2014-06-04T08:21:08Z</cp:lastPrinted>
  <dcterms:created xsi:type="dcterms:W3CDTF">2014-03-18T08:26:11Z</dcterms:created>
  <dcterms:modified xsi:type="dcterms:W3CDTF">2014-06-04T08:43:20Z</dcterms:modified>
</cp:coreProperties>
</file>