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6"/>
  </p:notesMasterIdLst>
  <p:handoutMasterIdLst>
    <p:handoutMasterId r:id="rId27"/>
  </p:handoutMasterIdLst>
  <p:sldIdLst>
    <p:sldId id="756" r:id="rId2"/>
    <p:sldId id="818" r:id="rId3"/>
    <p:sldId id="833" r:id="rId4"/>
    <p:sldId id="858" r:id="rId5"/>
    <p:sldId id="862" r:id="rId6"/>
    <p:sldId id="861" r:id="rId7"/>
    <p:sldId id="863" r:id="rId8"/>
    <p:sldId id="842" r:id="rId9"/>
    <p:sldId id="845" r:id="rId10"/>
    <p:sldId id="868" r:id="rId11"/>
    <p:sldId id="869" r:id="rId12"/>
    <p:sldId id="872" r:id="rId13"/>
    <p:sldId id="871" r:id="rId14"/>
    <p:sldId id="844" r:id="rId15"/>
    <p:sldId id="859" r:id="rId16"/>
    <p:sldId id="864" r:id="rId17"/>
    <p:sldId id="865" r:id="rId18"/>
    <p:sldId id="850" r:id="rId19"/>
    <p:sldId id="847" r:id="rId20"/>
    <p:sldId id="849" r:id="rId21"/>
    <p:sldId id="854" r:id="rId22"/>
    <p:sldId id="860" r:id="rId23"/>
    <p:sldId id="851" r:id="rId24"/>
    <p:sldId id="827" r:id="rId25"/>
  </p:sldIdLst>
  <p:sldSz cx="9144000" cy="6858000" type="screen4x3"/>
  <p:notesSz cx="6735763" cy="9869488"/>
  <p:defaultTextStyle>
    <a:defPPr>
      <a:defRPr lang="zh-TW"/>
    </a:defPPr>
    <a:lvl1pPr algn="l" rtl="0" fontAlgn="base">
      <a:spcBef>
        <a:spcPct val="0"/>
      </a:spcBef>
      <a:spcAft>
        <a:spcPct val="0"/>
      </a:spcAft>
      <a:defRPr kumimoji="1" sz="3600" kern="1200">
        <a:solidFill>
          <a:schemeClr val="tx2"/>
        </a:solidFill>
        <a:latin typeface="Times New Roman" pitchFamily="18" charset="0"/>
        <a:ea typeface="標楷體" pitchFamily="65" charset="-120"/>
        <a:cs typeface="+mn-cs"/>
      </a:defRPr>
    </a:lvl1pPr>
    <a:lvl2pPr marL="457200" algn="l" rtl="0" fontAlgn="base">
      <a:spcBef>
        <a:spcPct val="0"/>
      </a:spcBef>
      <a:spcAft>
        <a:spcPct val="0"/>
      </a:spcAft>
      <a:defRPr kumimoji="1" sz="3600" kern="1200">
        <a:solidFill>
          <a:schemeClr val="tx2"/>
        </a:solidFill>
        <a:latin typeface="Times New Roman" pitchFamily="18" charset="0"/>
        <a:ea typeface="標楷體" pitchFamily="65" charset="-120"/>
        <a:cs typeface="+mn-cs"/>
      </a:defRPr>
    </a:lvl2pPr>
    <a:lvl3pPr marL="914400" algn="l" rtl="0" fontAlgn="base">
      <a:spcBef>
        <a:spcPct val="0"/>
      </a:spcBef>
      <a:spcAft>
        <a:spcPct val="0"/>
      </a:spcAft>
      <a:defRPr kumimoji="1" sz="3600" kern="1200">
        <a:solidFill>
          <a:schemeClr val="tx2"/>
        </a:solidFill>
        <a:latin typeface="Times New Roman" pitchFamily="18" charset="0"/>
        <a:ea typeface="標楷體" pitchFamily="65" charset="-120"/>
        <a:cs typeface="+mn-cs"/>
      </a:defRPr>
    </a:lvl3pPr>
    <a:lvl4pPr marL="1371600" algn="l" rtl="0" fontAlgn="base">
      <a:spcBef>
        <a:spcPct val="0"/>
      </a:spcBef>
      <a:spcAft>
        <a:spcPct val="0"/>
      </a:spcAft>
      <a:defRPr kumimoji="1" sz="3600" kern="1200">
        <a:solidFill>
          <a:schemeClr val="tx2"/>
        </a:solidFill>
        <a:latin typeface="Times New Roman" pitchFamily="18" charset="0"/>
        <a:ea typeface="標楷體" pitchFamily="65" charset="-120"/>
        <a:cs typeface="+mn-cs"/>
      </a:defRPr>
    </a:lvl4pPr>
    <a:lvl5pPr marL="1828800" algn="l" rtl="0" fontAlgn="base">
      <a:spcBef>
        <a:spcPct val="0"/>
      </a:spcBef>
      <a:spcAft>
        <a:spcPct val="0"/>
      </a:spcAft>
      <a:defRPr kumimoji="1" sz="3600" kern="1200">
        <a:solidFill>
          <a:schemeClr val="tx2"/>
        </a:solidFill>
        <a:latin typeface="Times New Roman" pitchFamily="18" charset="0"/>
        <a:ea typeface="標楷體" pitchFamily="65" charset="-120"/>
        <a:cs typeface="+mn-cs"/>
      </a:defRPr>
    </a:lvl5pPr>
    <a:lvl6pPr marL="2286000" algn="l" defTabSz="914400" rtl="0" eaLnBrk="1" latinLnBrk="0" hangingPunct="1">
      <a:defRPr kumimoji="1" sz="3600" kern="1200">
        <a:solidFill>
          <a:schemeClr val="tx2"/>
        </a:solidFill>
        <a:latin typeface="Times New Roman" pitchFamily="18" charset="0"/>
        <a:ea typeface="標楷體" pitchFamily="65" charset="-120"/>
        <a:cs typeface="+mn-cs"/>
      </a:defRPr>
    </a:lvl6pPr>
    <a:lvl7pPr marL="2743200" algn="l" defTabSz="914400" rtl="0" eaLnBrk="1" latinLnBrk="0" hangingPunct="1">
      <a:defRPr kumimoji="1" sz="3600" kern="1200">
        <a:solidFill>
          <a:schemeClr val="tx2"/>
        </a:solidFill>
        <a:latin typeface="Times New Roman" pitchFamily="18" charset="0"/>
        <a:ea typeface="標楷體" pitchFamily="65" charset="-120"/>
        <a:cs typeface="+mn-cs"/>
      </a:defRPr>
    </a:lvl7pPr>
    <a:lvl8pPr marL="3200400" algn="l" defTabSz="914400" rtl="0" eaLnBrk="1" latinLnBrk="0" hangingPunct="1">
      <a:defRPr kumimoji="1" sz="3600" kern="1200">
        <a:solidFill>
          <a:schemeClr val="tx2"/>
        </a:solidFill>
        <a:latin typeface="Times New Roman" pitchFamily="18" charset="0"/>
        <a:ea typeface="標楷體" pitchFamily="65" charset="-120"/>
        <a:cs typeface="+mn-cs"/>
      </a:defRPr>
    </a:lvl8pPr>
    <a:lvl9pPr marL="3657600" algn="l" defTabSz="914400" rtl="0" eaLnBrk="1" latinLnBrk="0" hangingPunct="1">
      <a:defRPr kumimoji="1" sz="3600" kern="1200">
        <a:solidFill>
          <a:schemeClr val="tx2"/>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B426AA"/>
    <a:srgbClr val="A4229B"/>
    <a:srgbClr val="E9AE37"/>
    <a:srgbClr val="FF0000"/>
    <a:srgbClr val="99FF99"/>
    <a:srgbClr val="669900"/>
    <a:srgbClr val="FFFF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815" autoAdjust="0"/>
    <p:restoredTop sz="86413" autoAdjust="0"/>
  </p:normalViewPr>
  <p:slideViewPr>
    <p:cSldViewPr>
      <p:cViewPr varScale="1">
        <p:scale>
          <a:sx n="64" d="100"/>
          <a:sy n="64" d="100"/>
        </p:scale>
        <p:origin x="-1291" y="-77"/>
      </p:cViewPr>
      <p:guideLst>
        <p:guide orient="horz" pos="4319"/>
        <p:guide pos="46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4"/>
    </p:cViewPr>
  </p:sorterViewPr>
  <p:notesViewPr>
    <p:cSldViewPr>
      <p:cViewPr>
        <p:scale>
          <a:sx n="120" d="100"/>
          <a:sy n="120" d="100"/>
        </p:scale>
        <p:origin x="-417" y="532"/>
      </p:cViewPr>
      <p:guideLst>
        <p:guide orient="horz" pos="3109"/>
        <p:guide pos="212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F4FF1-C0A3-442E-83F4-02E643A6AD5E}" type="doc">
      <dgm:prSet loTypeId="urn:microsoft.com/office/officeart/2005/8/layout/orgChart1" loCatId="hierarchy" qsTypeId="urn:microsoft.com/office/officeart/2005/8/quickstyle/simple1" qsCatId="simple" csTypeId="urn:microsoft.com/office/officeart/2005/8/colors/accent1_2" csCatId="accent1" phldr="0"/>
      <dgm:spPr/>
      <dgm:t>
        <a:bodyPr/>
        <a:lstStyle/>
        <a:p>
          <a:endParaRPr lang="zh-TW" altLang="en-US"/>
        </a:p>
      </dgm:t>
    </dgm:pt>
    <dgm:pt modelId="{148ED5DA-77F9-4674-A9D3-17C2BA49ECE5}" type="pres">
      <dgm:prSet presAssocID="{84BF4FF1-C0A3-442E-83F4-02E643A6AD5E}" presName="hierChild1" presStyleCnt="0">
        <dgm:presLayoutVars>
          <dgm:orgChart val="1"/>
          <dgm:chPref val="1"/>
          <dgm:dir/>
          <dgm:animOne val="branch"/>
          <dgm:animLvl val="lvl"/>
          <dgm:resizeHandles/>
        </dgm:presLayoutVars>
      </dgm:prSet>
      <dgm:spPr/>
      <dgm:t>
        <a:bodyPr/>
        <a:lstStyle/>
        <a:p>
          <a:endParaRPr lang="zh-TW" altLang="en-US"/>
        </a:p>
      </dgm:t>
    </dgm:pt>
  </dgm:ptLst>
  <dgm:cxnLst>
    <dgm:cxn modelId="{2EA014EC-CF41-4715-9265-1DD1A89B6C9D}" type="presOf" srcId="{84BF4FF1-C0A3-442E-83F4-02E643A6AD5E}" destId="{148ED5DA-77F9-4674-A9D3-17C2BA49ECE5}" srcOrd="0" destOrd="0" presId="urn:microsoft.com/office/officeart/2005/8/layout/orgChar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2300" tIns="46156" rIns="92300" bIns="46156" numCol="1" anchor="t" anchorCtr="0" compatLnSpc="1">
            <a:prstTxWarp prst="textNoShape">
              <a:avLst/>
            </a:prstTxWarp>
          </a:bodyPr>
          <a:lstStyle>
            <a:lvl1pPr defTabSz="925238">
              <a:defRPr sz="1200">
                <a:solidFill>
                  <a:schemeClr val="tx1"/>
                </a:solidFill>
                <a:latin typeface="Arial" charset="0"/>
                <a:ea typeface="新細明體" pitchFamily="18" charset="-120"/>
              </a:defRPr>
            </a:lvl1pPr>
          </a:lstStyle>
          <a:p>
            <a:pPr>
              <a:defRPr/>
            </a:pPr>
            <a:endParaRPr lang="en-US" altLang="zh-TW"/>
          </a:p>
        </p:txBody>
      </p:sp>
      <p:sp>
        <p:nvSpPr>
          <p:cNvPr id="10243"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p:spPr>
        <p:txBody>
          <a:bodyPr vert="horz" wrap="square" lIns="92300" tIns="46156" rIns="92300" bIns="46156" numCol="1" anchor="t" anchorCtr="0" compatLnSpc="1">
            <a:prstTxWarp prst="textNoShape">
              <a:avLst/>
            </a:prstTxWarp>
          </a:bodyPr>
          <a:lstStyle>
            <a:lvl1pPr algn="r" defTabSz="925238">
              <a:defRPr sz="1200">
                <a:solidFill>
                  <a:schemeClr val="tx1"/>
                </a:solidFill>
                <a:latin typeface="Arial" charset="0"/>
                <a:ea typeface="新細明體" pitchFamily="18" charset="-120"/>
              </a:defRPr>
            </a:lvl1pPr>
          </a:lstStyle>
          <a:p>
            <a:pPr>
              <a:defRPr/>
            </a:pPr>
            <a:endParaRPr lang="en-US" altLang="zh-TW"/>
          </a:p>
        </p:txBody>
      </p:sp>
      <p:sp>
        <p:nvSpPr>
          <p:cNvPr id="10244"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p:spPr>
        <p:txBody>
          <a:bodyPr vert="horz" wrap="square" lIns="92300" tIns="46156" rIns="92300" bIns="46156" numCol="1" anchor="b" anchorCtr="0" compatLnSpc="1">
            <a:prstTxWarp prst="textNoShape">
              <a:avLst/>
            </a:prstTxWarp>
          </a:bodyPr>
          <a:lstStyle>
            <a:lvl1pPr defTabSz="925238">
              <a:defRPr sz="1200">
                <a:solidFill>
                  <a:schemeClr val="tx1"/>
                </a:solidFill>
                <a:latin typeface="Arial" charset="0"/>
                <a:ea typeface="新細明體" pitchFamily="18" charset="-120"/>
              </a:defRPr>
            </a:lvl1pPr>
          </a:lstStyle>
          <a:p>
            <a:pPr>
              <a:defRPr/>
            </a:pPr>
            <a:endParaRPr lang="en-US" altLang="zh-TW"/>
          </a:p>
        </p:txBody>
      </p:sp>
      <p:sp>
        <p:nvSpPr>
          <p:cNvPr id="10245"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p:spPr>
        <p:txBody>
          <a:bodyPr vert="horz" wrap="square" lIns="92300" tIns="46156" rIns="92300" bIns="46156" numCol="1" anchor="b" anchorCtr="0" compatLnSpc="1">
            <a:prstTxWarp prst="textNoShape">
              <a:avLst/>
            </a:prstTxWarp>
          </a:bodyPr>
          <a:lstStyle>
            <a:lvl1pPr algn="r" defTabSz="925238">
              <a:defRPr sz="1200">
                <a:solidFill>
                  <a:schemeClr val="tx1"/>
                </a:solidFill>
                <a:latin typeface="Arial" charset="0"/>
                <a:ea typeface="新細明體" pitchFamily="18" charset="-120"/>
              </a:defRPr>
            </a:lvl1pPr>
          </a:lstStyle>
          <a:p>
            <a:pPr>
              <a:defRPr/>
            </a:pPr>
            <a:fld id="{F4D352A6-4E41-48D0-9193-ECAE0ADFC90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2300" tIns="46156" rIns="92300" bIns="46156" numCol="1" anchor="t" anchorCtr="0" compatLnSpc="1">
            <a:prstTxWarp prst="textNoShape">
              <a:avLst/>
            </a:prstTxWarp>
          </a:bodyPr>
          <a:lstStyle>
            <a:lvl1pPr defTabSz="925238">
              <a:defRPr sz="1200">
                <a:solidFill>
                  <a:schemeClr val="tx1"/>
                </a:solidFill>
                <a:latin typeface="Arial" charset="0"/>
                <a:ea typeface="新細明體" pitchFamily="18" charset="-120"/>
              </a:defRPr>
            </a:lvl1pPr>
          </a:lstStyle>
          <a:p>
            <a:pPr>
              <a:defRPr/>
            </a:pPr>
            <a:endParaRPr lang="en-US" altLang="zh-TW"/>
          </a:p>
        </p:txBody>
      </p:sp>
      <p:sp>
        <p:nvSpPr>
          <p:cNvPr id="15363" name="Rectangle 3"/>
          <p:cNvSpPr>
            <a:spLocks noGrp="1" noChangeArrowheads="1"/>
          </p:cNvSpPr>
          <p:nvPr>
            <p:ph type="dt" idx="1"/>
          </p:nvPr>
        </p:nvSpPr>
        <p:spPr bwMode="auto">
          <a:xfrm>
            <a:off x="3816350" y="0"/>
            <a:ext cx="2919413" cy="493713"/>
          </a:xfrm>
          <a:prstGeom prst="rect">
            <a:avLst/>
          </a:prstGeom>
          <a:noFill/>
          <a:ln w="9525">
            <a:noFill/>
            <a:miter lim="800000"/>
            <a:headEnd/>
            <a:tailEnd/>
          </a:ln>
        </p:spPr>
        <p:txBody>
          <a:bodyPr vert="horz" wrap="square" lIns="92300" tIns="46156" rIns="92300" bIns="46156" numCol="1" anchor="t" anchorCtr="0" compatLnSpc="1">
            <a:prstTxWarp prst="textNoShape">
              <a:avLst/>
            </a:prstTxWarp>
          </a:bodyPr>
          <a:lstStyle>
            <a:lvl1pPr algn="r" defTabSz="925238">
              <a:defRPr sz="1200">
                <a:solidFill>
                  <a:schemeClr val="tx1"/>
                </a:solidFill>
                <a:latin typeface="Arial" charset="0"/>
                <a:ea typeface="新細明體" pitchFamily="18" charset="-120"/>
              </a:defRPr>
            </a:lvl1pPr>
          </a:lstStyle>
          <a:p>
            <a:pPr>
              <a:defRPr/>
            </a:pPr>
            <a:endParaRPr lang="en-US" altLang="zh-TW"/>
          </a:p>
        </p:txBody>
      </p:sp>
      <p:sp>
        <p:nvSpPr>
          <p:cNvPr id="2765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898525" y="4687888"/>
            <a:ext cx="4938713" cy="4441825"/>
          </a:xfrm>
          <a:prstGeom prst="rect">
            <a:avLst/>
          </a:prstGeom>
          <a:noFill/>
          <a:ln w="9525">
            <a:noFill/>
            <a:miter lim="800000"/>
            <a:headEnd/>
            <a:tailEnd/>
          </a:ln>
        </p:spPr>
        <p:txBody>
          <a:bodyPr vert="horz" wrap="square" lIns="92300" tIns="46156" rIns="92300" bIns="46156"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366" name="Rectangle 6"/>
          <p:cNvSpPr>
            <a:spLocks noGrp="1" noChangeArrowheads="1"/>
          </p:cNvSpPr>
          <p:nvPr>
            <p:ph type="ftr" sz="quarter" idx="4"/>
          </p:nvPr>
        </p:nvSpPr>
        <p:spPr bwMode="auto">
          <a:xfrm>
            <a:off x="0" y="9375775"/>
            <a:ext cx="2919413" cy="493713"/>
          </a:xfrm>
          <a:prstGeom prst="rect">
            <a:avLst/>
          </a:prstGeom>
          <a:noFill/>
          <a:ln w="9525">
            <a:noFill/>
            <a:miter lim="800000"/>
            <a:headEnd/>
            <a:tailEnd/>
          </a:ln>
        </p:spPr>
        <p:txBody>
          <a:bodyPr vert="horz" wrap="square" lIns="92300" tIns="46156" rIns="92300" bIns="46156" numCol="1" anchor="b" anchorCtr="0" compatLnSpc="1">
            <a:prstTxWarp prst="textNoShape">
              <a:avLst/>
            </a:prstTxWarp>
          </a:bodyPr>
          <a:lstStyle>
            <a:lvl1pPr defTabSz="925238">
              <a:defRPr sz="1200">
                <a:solidFill>
                  <a:schemeClr val="tx1"/>
                </a:solidFill>
                <a:latin typeface="Arial" charset="0"/>
                <a:ea typeface="新細明體" pitchFamily="18" charset="-120"/>
              </a:defRPr>
            </a:lvl1pPr>
          </a:lstStyle>
          <a:p>
            <a:pPr>
              <a:defRPr/>
            </a:pPr>
            <a:endParaRPr lang="en-US" altLang="zh-TW"/>
          </a:p>
        </p:txBody>
      </p:sp>
      <p:sp>
        <p:nvSpPr>
          <p:cNvPr id="15367" name="Rectangle 7"/>
          <p:cNvSpPr>
            <a:spLocks noGrp="1" noChangeArrowheads="1"/>
          </p:cNvSpPr>
          <p:nvPr>
            <p:ph type="sldNum" sz="quarter" idx="5"/>
          </p:nvPr>
        </p:nvSpPr>
        <p:spPr bwMode="auto">
          <a:xfrm>
            <a:off x="3816350" y="9375775"/>
            <a:ext cx="2919413" cy="493713"/>
          </a:xfrm>
          <a:prstGeom prst="rect">
            <a:avLst/>
          </a:prstGeom>
          <a:noFill/>
          <a:ln w="9525">
            <a:noFill/>
            <a:miter lim="800000"/>
            <a:headEnd/>
            <a:tailEnd/>
          </a:ln>
        </p:spPr>
        <p:txBody>
          <a:bodyPr vert="horz" wrap="square" lIns="92300" tIns="46156" rIns="92300" bIns="46156" numCol="1" anchor="b" anchorCtr="0" compatLnSpc="1">
            <a:prstTxWarp prst="textNoShape">
              <a:avLst/>
            </a:prstTxWarp>
          </a:bodyPr>
          <a:lstStyle>
            <a:lvl1pPr algn="r" defTabSz="925238">
              <a:defRPr sz="1200">
                <a:solidFill>
                  <a:schemeClr val="tx1"/>
                </a:solidFill>
                <a:latin typeface="Arial" charset="0"/>
                <a:ea typeface="新細明體" pitchFamily="18" charset="-120"/>
              </a:defRPr>
            </a:lvl1pPr>
          </a:lstStyle>
          <a:p>
            <a:pPr>
              <a:defRPr/>
            </a:pPr>
            <a:fld id="{7EABDE5E-D0F3-4DAA-8AB4-45373810AA8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Wingdings" pitchFamily="2" charset="2"/>
      <a:buChar char="l"/>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buFont typeface="Wingdings" pitchFamily="2" charset="2"/>
      <a:buChar char="n"/>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buFont typeface="Wingdings" pitchFamily="2" charset="2"/>
      <a:buChar char="u"/>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22338"/>
            <a:fld id="{3078D85D-AA43-47C9-A0D1-F89746839EAD}" type="slidenum">
              <a:rPr lang="en-US" altLang="zh-TW" smtClean="0">
                <a:ea typeface="新細明體" charset="-120"/>
              </a:rPr>
              <a:pPr defTabSz="922338"/>
              <a:t>1</a:t>
            </a:fld>
            <a:endParaRPr lang="en-US" altLang="zh-TW" smtClean="0">
              <a:ea typeface="新細明體" charset="-120"/>
            </a:endParaRPr>
          </a:p>
        </p:txBody>
      </p:sp>
      <p:sp>
        <p:nvSpPr>
          <p:cNvPr id="28675" name="Rectangle 2"/>
          <p:cNvSpPr>
            <a:spLocks noGrp="1" noRot="1" noChangeAspect="1" noChangeArrowheads="1" noTextEdit="1"/>
          </p:cNvSpPr>
          <p:nvPr>
            <p:ph type="sldImg"/>
          </p:nvPr>
        </p:nvSpPr>
        <p:spPr>
          <a:xfrm>
            <a:off x="901700" y="739775"/>
            <a:ext cx="4933950" cy="3700463"/>
          </a:xfrm>
          <a:ln/>
        </p:spPr>
      </p:sp>
      <p:sp>
        <p:nvSpPr>
          <p:cNvPr id="28676" name="Rectangle 3"/>
          <p:cNvSpPr>
            <a:spLocks noGrp="1" noChangeArrowheads="1"/>
          </p:cNvSpPr>
          <p:nvPr>
            <p:ph type="body" idx="1"/>
          </p:nvPr>
        </p:nvSpPr>
        <p:spPr>
          <a:xfrm>
            <a:off x="673100" y="4687888"/>
            <a:ext cx="5389563" cy="4441825"/>
          </a:xfrm>
          <a:noFill/>
          <a:ln/>
        </p:spPr>
        <p:txBody>
          <a:bodyPr/>
          <a:lstStyle/>
          <a:p>
            <a:pPr marL="84138" indent="-84138"/>
            <a:r>
              <a:rPr lang="zh-TW" altLang="en-US" smtClean="0">
                <a:ea typeface="標楷體" pitchFamily="65" charset="-120"/>
              </a:rPr>
              <a:t>各位證券商朋友大家好，很高興每年有一次這樣的機會，跟大家報告集保業務的現況與展望</a:t>
            </a:r>
          </a:p>
          <a:p>
            <a:pPr marL="84138" indent="-84138"/>
            <a:r>
              <a:rPr lang="zh-TW" altLang="en-US" smtClean="0">
                <a:ea typeface="標楷體" pitchFamily="65" charset="-120"/>
              </a:rPr>
              <a:t>除感謝一年來各位先進的支持與協助外，也預先向各位報告明年幾項工作重點</a:t>
            </a:r>
          </a:p>
          <a:p>
            <a:pPr marL="84138" indent="-84138" eaLnBrk="1" hangingPunct="1"/>
            <a:endParaRPr lang="zh-TW" altLang="zh-TW" smtClean="0">
              <a:ea typeface="標楷體" pitchFamily="65"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01700" y="739775"/>
            <a:ext cx="4933950" cy="3700463"/>
          </a:xfrm>
          <a:ln/>
        </p:spPr>
      </p:sp>
      <p:sp>
        <p:nvSpPr>
          <p:cNvPr id="37891"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01700" y="739775"/>
            <a:ext cx="4933950" cy="3700463"/>
          </a:xfrm>
          <a:ln/>
        </p:spPr>
      </p:sp>
      <p:sp>
        <p:nvSpPr>
          <p:cNvPr id="38915"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01700" y="739775"/>
            <a:ext cx="4933950" cy="3700463"/>
          </a:xfrm>
          <a:ln/>
        </p:spPr>
      </p:sp>
      <p:sp>
        <p:nvSpPr>
          <p:cNvPr id="39939"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22338"/>
            <a:fld id="{1BA05F89-C9AE-43D2-A1CE-B05446E37FD9}" type="slidenum">
              <a:rPr lang="en-US" altLang="zh-TW" smtClean="0">
                <a:ea typeface="新細明體" charset="-120"/>
              </a:rPr>
              <a:pPr defTabSz="922338"/>
              <a:t>14</a:t>
            </a:fld>
            <a:endParaRPr lang="en-US" altLang="zh-TW" smtClean="0">
              <a:ea typeface="新細明體" charset="-120"/>
            </a:endParaRPr>
          </a:p>
        </p:txBody>
      </p:sp>
      <p:sp>
        <p:nvSpPr>
          <p:cNvPr id="40963" name="Rectangle 2"/>
          <p:cNvSpPr>
            <a:spLocks noGrp="1" noRot="1" noChangeAspect="1" noChangeArrowheads="1" noTextEdit="1"/>
          </p:cNvSpPr>
          <p:nvPr>
            <p:ph type="sldImg"/>
          </p:nvPr>
        </p:nvSpPr>
        <p:spPr>
          <a:xfrm>
            <a:off x="911225" y="741363"/>
            <a:ext cx="4933950" cy="3700462"/>
          </a:xfrm>
          <a:ln/>
        </p:spPr>
      </p:sp>
      <p:sp>
        <p:nvSpPr>
          <p:cNvPr id="40964" name="Rectangle 3"/>
          <p:cNvSpPr>
            <a:spLocks noGrp="1" noChangeArrowheads="1"/>
          </p:cNvSpPr>
          <p:nvPr>
            <p:ph type="body" idx="1"/>
          </p:nvPr>
        </p:nvSpPr>
        <p:spPr>
          <a:xfrm>
            <a:off x="898525" y="4687888"/>
            <a:ext cx="4938713" cy="4440237"/>
          </a:xfrm>
          <a:noFill/>
          <a:ln/>
        </p:spPr>
        <p:txBody>
          <a:bodyPr/>
          <a:lstStyle/>
          <a:p>
            <a:endParaRPr lang="zh-TW" altLang="zh-TW" smtClean="0">
              <a:latin typeface="標楷體" pitchFamily="65" charset="-120"/>
              <a:ea typeface="標楷體" pitchFamily="65"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01700" y="739775"/>
            <a:ext cx="4933950" cy="3700463"/>
          </a:xfrm>
          <a:ln/>
        </p:spPr>
      </p:sp>
      <p:sp>
        <p:nvSpPr>
          <p:cNvPr id="41987"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01700" y="739775"/>
            <a:ext cx="4933950" cy="3700463"/>
          </a:xfrm>
          <a:ln/>
        </p:spPr>
      </p:sp>
      <p:sp>
        <p:nvSpPr>
          <p:cNvPr id="43011"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2338"/>
            <a:fld id="{DD388E14-CB8D-47CE-A2C0-5D4C50290F51}" type="slidenum">
              <a:rPr lang="en-US" altLang="zh-TW" smtClean="0">
                <a:ea typeface="新細明體" charset="-120"/>
              </a:rPr>
              <a:pPr defTabSz="922338"/>
              <a:t>17</a:t>
            </a:fld>
            <a:endParaRPr lang="en-US" altLang="zh-TW" smtClean="0">
              <a:ea typeface="新細明體" charset="-12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zh-TW" altLang="en-US" smtClean="0">
                <a:ea typeface="新細明體" charset="-120"/>
              </a:rPr>
              <a:t>短期票券的部分它的帳戶架構相對於證券架構來說較為簡單，</a:t>
            </a:r>
          </a:p>
          <a:p>
            <a:r>
              <a:rPr lang="zh-TW" altLang="en-US" smtClean="0">
                <a:ea typeface="新細明體" charset="-120"/>
              </a:rPr>
              <a:t>它只分為自有帳及客戶帳兩種，</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01700" y="739775"/>
            <a:ext cx="4933950" cy="3700463"/>
          </a:xfrm>
          <a:ln/>
        </p:spPr>
      </p:sp>
      <p:sp>
        <p:nvSpPr>
          <p:cNvPr id="45059"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01700" y="739775"/>
            <a:ext cx="4933950" cy="3700463"/>
          </a:xfrm>
          <a:ln/>
        </p:spPr>
      </p:sp>
      <p:sp>
        <p:nvSpPr>
          <p:cNvPr id="46083"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01700" y="739775"/>
            <a:ext cx="4933950" cy="3700463"/>
          </a:xfrm>
          <a:ln/>
        </p:spPr>
      </p:sp>
      <p:sp>
        <p:nvSpPr>
          <p:cNvPr id="47107"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2338"/>
            <a:fld id="{9078CC10-26C7-454A-830D-872D9349F0E1}" type="slidenum">
              <a:rPr lang="en-US" altLang="zh-TW" smtClean="0">
                <a:ea typeface="新細明體" charset="-120"/>
              </a:rPr>
              <a:pPr defTabSz="922338"/>
              <a:t>2</a:t>
            </a:fld>
            <a:endParaRPr lang="en-US" altLang="zh-TW" smtClean="0">
              <a:ea typeface="新細明體" charset="-12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zh-TW" altLang="en-US" smtClean="0">
                <a:ea typeface="標楷體" pitchFamily="65" charset="-120"/>
              </a:rPr>
              <a:t>今天簡報分為以下四大部份</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01700" y="739775"/>
            <a:ext cx="4933950" cy="3700463"/>
          </a:xfrm>
          <a:ln/>
        </p:spPr>
      </p:sp>
      <p:sp>
        <p:nvSpPr>
          <p:cNvPr id="48131"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01700" y="739775"/>
            <a:ext cx="4933950" cy="3700463"/>
          </a:xfrm>
          <a:ln/>
        </p:spPr>
      </p:sp>
      <p:sp>
        <p:nvSpPr>
          <p:cNvPr id="49155"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01700" y="739775"/>
            <a:ext cx="4933950" cy="3700463"/>
          </a:xfrm>
          <a:ln/>
        </p:spPr>
      </p:sp>
      <p:sp>
        <p:nvSpPr>
          <p:cNvPr id="50179"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zh-TW" altLang="en-US"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01700" y="739775"/>
            <a:ext cx="4933950" cy="3700463"/>
          </a:xfrm>
          <a:ln/>
        </p:spPr>
      </p:sp>
      <p:sp>
        <p:nvSpPr>
          <p:cNvPr id="30723"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01700" y="739775"/>
            <a:ext cx="4933950" cy="3700463"/>
          </a:xfrm>
          <a:ln/>
        </p:spPr>
      </p:sp>
      <p:sp>
        <p:nvSpPr>
          <p:cNvPr id="31747"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1700" y="739775"/>
            <a:ext cx="4933950" cy="3700463"/>
          </a:xfrm>
          <a:ln/>
        </p:spPr>
      </p:sp>
      <p:sp>
        <p:nvSpPr>
          <p:cNvPr id="32771"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01700" y="739775"/>
            <a:ext cx="4933950" cy="3700463"/>
          </a:xfrm>
          <a:ln/>
        </p:spPr>
      </p:sp>
      <p:sp>
        <p:nvSpPr>
          <p:cNvPr id="33795"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01700" y="739775"/>
            <a:ext cx="4933950" cy="3700463"/>
          </a:xfrm>
          <a:ln/>
        </p:spPr>
      </p:sp>
      <p:sp>
        <p:nvSpPr>
          <p:cNvPr id="34819"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2338"/>
            <a:fld id="{1B5C3CC8-11EF-46ED-B0F3-61B10322B4CD}" type="slidenum">
              <a:rPr lang="en-US" altLang="zh-TW" smtClean="0">
                <a:ea typeface="新細明體" charset="-120"/>
              </a:rPr>
              <a:pPr defTabSz="922338"/>
              <a:t>8</a:t>
            </a:fld>
            <a:endParaRPr lang="en-US" altLang="zh-TW" smtClean="0">
              <a:ea typeface="新細明體" charset="-120"/>
            </a:endParaRPr>
          </a:p>
        </p:txBody>
      </p:sp>
      <p:sp>
        <p:nvSpPr>
          <p:cNvPr id="35843" name="Rectangle 2"/>
          <p:cNvSpPr>
            <a:spLocks noGrp="1" noRot="1" noChangeAspect="1" noChangeArrowheads="1" noTextEdit="1"/>
          </p:cNvSpPr>
          <p:nvPr>
            <p:ph type="sldImg"/>
          </p:nvPr>
        </p:nvSpPr>
        <p:spPr>
          <a:xfrm>
            <a:off x="911225" y="741363"/>
            <a:ext cx="4933950" cy="3700462"/>
          </a:xfrm>
          <a:ln/>
        </p:spPr>
      </p:sp>
      <p:sp>
        <p:nvSpPr>
          <p:cNvPr id="35844" name="Rectangle 3"/>
          <p:cNvSpPr>
            <a:spLocks noGrp="1" noChangeArrowheads="1"/>
          </p:cNvSpPr>
          <p:nvPr>
            <p:ph type="body" idx="1"/>
          </p:nvPr>
        </p:nvSpPr>
        <p:spPr>
          <a:xfrm>
            <a:off x="898525" y="4687888"/>
            <a:ext cx="4938713" cy="4440237"/>
          </a:xfrm>
          <a:noFill/>
          <a:ln/>
        </p:spPr>
        <p:txBody>
          <a:bodyPr/>
          <a:lstStyle/>
          <a:p>
            <a:endParaRPr lang="zh-TW" altLang="zh-TW" smtClean="0">
              <a:latin typeface="標楷體" pitchFamily="65" charset="-120"/>
              <a:ea typeface="標楷體" pitchFamily="65"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01700" y="739775"/>
            <a:ext cx="4933950" cy="3700463"/>
          </a:xfrm>
          <a:ln/>
        </p:spPr>
      </p:sp>
      <p:sp>
        <p:nvSpPr>
          <p:cNvPr id="36867" name="Rectangle 3"/>
          <p:cNvSpPr>
            <a:spLocks noGrp="1" noChangeArrowheads="1"/>
          </p:cNvSpPr>
          <p:nvPr>
            <p:ph type="body" idx="1"/>
          </p:nvPr>
        </p:nvSpPr>
        <p:spPr>
          <a:xfrm>
            <a:off x="563563" y="4502150"/>
            <a:ext cx="6040437" cy="4441825"/>
          </a:xfrm>
          <a:noFill/>
          <a:ln/>
        </p:spPr>
        <p:txBody>
          <a:bodyPr/>
          <a:lstStyle/>
          <a:p>
            <a:pPr marL="223838" indent="-223838">
              <a:lnSpc>
                <a:spcPct val="75000"/>
              </a:lnSpc>
              <a:spcBef>
                <a:spcPct val="20000"/>
              </a:spcBef>
              <a:buFont typeface="Wingdings" pitchFamily="2" charset="2"/>
              <a:buNone/>
            </a:pPr>
            <a:r>
              <a:rPr kumimoji="0" lang="zh-TW" altLang="en-US" sz="900" smtClean="0">
                <a:latin typeface="標楷體" pitchFamily="65" charset="-120"/>
                <a:ea typeface="標楷體" pitchFamily="65" charset="-120"/>
              </a:rPr>
              <a:t>在</a:t>
            </a:r>
            <a:r>
              <a:rPr kumimoji="0" lang="en-US" altLang="zh-TW" sz="900" smtClean="0">
                <a:latin typeface="標楷體" pitchFamily="65" charset="-120"/>
                <a:ea typeface="標楷體" pitchFamily="65" charset="-120"/>
              </a:rPr>
              <a:t>2008</a:t>
            </a:r>
            <a:r>
              <a:rPr kumimoji="0" lang="zh-TW" altLang="en-US" sz="900" smtClean="0">
                <a:latin typeface="標楷體" pitchFamily="65" charset="-120"/>
                <a:ea typeface="標楷體" pitchFamily="65" charset="-120"/>
              </a:rPr>
              <a:t>年金融海嘯發生之後，國際間後台機構的發展趨勢，從傳統配合</a:t>
            </a:r>
            <a:r>
              <a:rPr lang="zh-TW" altLang="en-US" sz="900" smtClean="0">
                <a:latin typeface="標楷體" pitchFamily="65" charset="-120"/>
                <a:ea typeface="標楷體" pitchFamily="65" charset="-120"/>
              </a:rPr>
              <a:t>前台業務發展的被動角色，逐漸轉換成主動協助市場興利的角色，</a:t>
            </a:r>
            <a:r>
              <a:rPr kumimoji="0" lang="zh-TW" altLang="en-US" sz="900" smtClean="0">
                <a:latin typeface="標楷體" pitchFamily="65" charset="-120"/>
                <a:ea typeface="標楷體" pitchFamily="65" charset="-120"/>
              </a:rPr>
              <a:t>我們從「風險</a:t>
            </a:r>
            <a:r>
              <a:rPr kumimoji="0" lang="en-US" altLang="zh-TW" sz="900" smtClean="0">
                <a:latin typeface="標楷體" pitchFamily="65" charset="-120"/>
                <a:ea typeface="標楷體" pitchFamily="65" charset="-120"/>
              </a:rPr>
              <a:t>(risk)</a:t>
            </a:r>
            <a:r>
              <a:rPr kumimoji="0" lang="zh-TW" altLang="en-US" sz="900" smtClean="0">
                <a:latin typeface="標楷體" pitchFamily="65" charset="-120"/>
                <a:ea typeface="標楷體" pitchFamily="65" charset="-120"/>
              </a:rPr>
              <a:t>」、「成本</a:t>
            </a:r>
            <a:r>
              <a:rPr kumimoji="0" lang="en-US" altLang="zh-TW" sz="900" smtClean="0">
                <a:latin typeface="標楷體" pitchFamily="65" charset="-120"/>
                <a:ea typeface="標楷體" pitchFamily="65" charset="-120"/>
              </a:rPr>
              <a:t>(Cost)</a:t>
            </a:r>
            <a:r>
              <a:rPr kumimoji="0" lang="zh-TW" altLang="en-US" sz="900" smtClean="0">
                <a:latin typeface="標楷體" pitchFamily="65" charset="-120"/>
                <a:ea typeface="標楷體" pitchFamily="65" charset="-120"/>
              </a:rPr>
              <a:t>」、「效率</a:t>
            </a:r>
            <a:r>
              <a:rPr kumimoji="0" lang="en-US" altLang="zh-TW" sz="900" smtClean="0">
                <a:latin typeface="標楷體" pitchFamily="65" charset="-120"/>
                <a:ea typeface="標楷體" pitchFamily="65" charset="-120"/>
              </a:rPr>
              <a:t>(efficiency)</a:t>
            </a:r>
            <a:r>
              <a:rPr kumimoji="0" lang="zh-TW" altLang="en-US" sz="900" smtClean="0">
                <a:latin typeface="標楷體" pitchFamily="65" charset="-120"/>
                <a:ea typeface="標楷體" pitchFamily="65" charset="-120"/>
              </a:rPr>
              <a:t>」三個面向進行觀察後發現，近年來，國際後台的發展，</a:t>
            </a:r>
            <a:r>
              <a:rPr lang="zh-TW" altLang="en-US" sz="900" smtClean="0">
                <a:latin typeface="標楷體" pitchFamily="65" charset="-120"/>
                <a:ea typeface="標楷體" pitchFamily="65" charset="-120"/>
              </a:rPr>
              <a:t>「降低市場風險」、「提升市場效率」及「降低市場成本」可以說是近來國際後台機構發展的主要趨勢。</a:t>
            </a:r>
            <a:endParaRPr kumimoji="0" lang="zh-TW" altLang="en-US" sz="900" smtClean="0">
              <a:latin typeface="標楷體" pitchFamily="65" charset="-120"/>
              <a:ea typeface="標楷體" pitchFamily="65" charset="-120"/>
            </a:endParaRPr>
          </a:p>
          <a:p>
            <a:pPr marL="223838" indent="-223838">
              <a:lnSpc>
                <a:spcPct val="75000"/>
              </a:lnSpc>
              <a:spcBef>
                <a:spcPct val="20000"/>
              </a:spcBef>
              <a:buFontTx/>
              <a:buAutoNum type="arabicPeriod"/>
            </a:pPr>
            <a:r>
              <a:rPr lang="zh-TW" altLang="en-US" sz="900" b="1" smtClean="0">
                <a:latin typeface="標楷體" pitchFamily="65" charset="-120"/>
                <a:ea typeface="標楷體" pitchFamily="65" charset="-120"/>
              </a:rPr>
              <a:t>首先，後台機構針對消弭市場系統性風險</a:t>
            </a:r>
            <a:r>
              <a:rPr lang="en-US" altLang="zh-TW" sz="900" b="1" smtClean="0">
                <a:latin typeface="標楷體" pitchFamily="65" charset="-120"/>
                <a:ea typeface="標楷體" pitchFamily="65" charset="-120"/>
              </a:rPr>
              <a:t>(Risk)</a:t>
            </a:r>
            <a:r>
              <a:rPr lang="zh-TW" altLang="en-US" sz="900" b="1" smtClean="0">
                <a:latin typeface="標楷體" pitchFamily="65" charset="-120"/>
                <a:ea typeface="標楷體" pitchFamily="65" charset="-120"/>
              </a:rPr>
              <a:t>部份</a:t>
            </a:r>
            <a:r>
              <a:rPr lang="en-US" altLang="zh-TW" sz="900" b="1" smtClean="0">
                <a:latin typeface="標楷體" pitchFamily="65" charset="-120"/>
                <a:ea typeface="標楷體" pitchFamily="65" charset="-120"/>
              </a:rPr>
              <a:t>:</a:t>
            </a:r>
          </a:p>
          <a:p>
            <a:pPr marL="681038" lvl="1" indent="-223838">
              <a:lnSpc>
                <a:spcPct val="75000"/>
              </a:lnSpc>
              <a:spcBef>
                <a:spcPct val="20000"/>
              </a:spcBef>
              <a:buFontTx/>
              <a:buAutoNum type="arabicParenR"/>
            </a:pPr>
            <a:r>
              <a:rPr lang="zh-TW" altLang="en-US" sz="900" smtClean="0">
                <a:latin typeface="標楷體" pitchFamily="65" charset="-120"/>
                <a:ea typeface="標楷體" pitchFamily="65" charset="-120"/>
              </a:rPr>
              <a:t>國際主要國家紛紛針對如何避免引發全球系統性風險進行許多討論，除了加強重要金融機構、信用評等公司監管，另</a:t>
            </a:r>
            <a:r>
              <a:rPr kumimoji="0" lang="zh-TW" altLang="en-US" sz="900" smtClean="0">
                <a:latin typeface="標楷體" pitchFamily="65" charset="-120"/>
                <a:ea typeface="標楷體" pitchFamily="65" charset="-120"/>
              </a:rPr>
              <a:t>也針對如何有效管理衍生性商品進行討論，其中，於</a:t>
            </a:r>
            <a:r>
              <a:rPr kumimoji="0" lang="en-US" altLang="zh-TW" sz="900" smtClean="0">
                <a:latin typeface="標楷體" pitchFamily="65" charset="-120"/>
                <a:ea typeface="標楷體" pitchFamily="65" charset="-120"/>
              </a:rPr>
              <a:t>2009</a:t>
            </a:r>
            <a:r>
              <a:rPr kumimoji="0" lang="zh-TW" altLang="en-US" sz="900" smtClean="0">
                <a:latin typeface="標楷體" pitchFamily="65" charset="-120"/>
                <a:ea typeface="標楷體" pitchFamily="65" charset="-120"/>
              </a:rPr>
              <a:t>年</a:t>
            </a:r>
            <a:r>
              <a:rPr kumimoji="0" lang="en-US" altLang="zh-TW" sz="900" smtClean="0">
                <a:latin typeface="標楷體" pitchFamily="65" charset="-120"/>
                <a:ea typeface="標楷體" pitchFamily="65" charset="-120"/>
              </a:rPr>
              <a:t>9</a:t>
            </a:r>
            <a:r>
              <a:rPr kumimoji="0" lang="zh-TW" altLang="en-US" sz="900" smtClean="0">
                <a:latin typeface="標楷體" pitchFamily="65" charset="-120"/>
                <a:ea typeface="標楷體" pitchFamily="65" charset="-120"/>
              </a:rPr>
              <a:t>月</a:t>
            </a:r>
            <a:r>
              <a:rPr kumimoji="0" lang="en-US" altLang="zh-TW" sz="900" smtClean="0">
                <a:latin typeface="標楷體" pitchFamily="65" charset="-120"/>
                <a:ea typeface="標楷體" pitchFamily="65" charset="-120"/>
              </a:rPr>
              <a:t>G20</a:t>
            </a:r>
            <a:r>
              <a:rPr kumimoji="0" lang="zh-TW" altLang="en-US" sz="900" smtClean="0">
                <a:latin typeface="標楷體" pitchFamily="65" charset="-120"/>
                <a:ea typeface="標楷體" pitchFamily="65" charset="-120"/>
              </a:rPr>
              <a:t>中並就提升店頭市場交易的透明度、消弭系統性風險形成共識，包括</a:t>
            </a:r>
            <a:r>
              <a:rPr kumimoji="0" lang="en-US" altLang="zh-TW" sz="900" smtClean="0">
                <a:latin typeface="標楷體" pitchFamily="65" charset="-120"/>
                <a:ea typeface="標楷體" pitchFamily="65" charset="-120"/>
              </a:rPr>
              <a:t>: </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應適當地在交易所或電子交易平台進行交易</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至少在</a:t>
            </a:r>
            <a:r>
              <a:rPr kumimoji="0" lang="en-US" altLang="zh-TW" sz="900" smtClean="0">
                <a:latin typeface="標楷體" pitchFamily="65" charset="-120"/>
                <a:ea typeface="標楷體" pitchFamily="65" charset="-120"/>
              </a:rPr>
              <a:t>2012</a:t>
            </a:r>
            <a:r>
              <a:rPr kumimoji="0" lang="zh-TW" altLang="en-US" sz="900" smtClean="0">
                <a:latin typeface="標楷體" pitchFamily="65" charset="-120"/>
                <a:ea typeface="標楷體" pitchFamily="65" charset="-120"/>
              </a:rPr>
              <a:t>年前透過集中交易對手進行結算</a:t>
            </a: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須申報予</a:t>
            </a:r>
            <a:r>
              <a:rPr kumimoji="0" lang="zh-TW" altLang="en-US" sz="900" b="1" u="sng" smtClean="0">
                <a:latin typeface="標楷體" pitchFamily="65" charset="-120"/>
                <a:ea typeface="標楷體" pitchFamily="65" charset="-120"/>
              </a:rPr>
              <a:t>交易資訊儲存庫</a:t>
            </a:r>
            <a:r>
              <a:rPr kumimoji="0" lang="en-US" altLang="zh-TW" sz="900" b="1" u="sng" smtClean="0">
                <a:latin typeface="標楷體" pitchFamily="65" charset="-120"/>
                <a:ea typeface="標楷體" pitchFamily="65" charset="-120"/>
              </a:rPr>
              <a:t>(trade repositories</a:t>
            </a:r>
            <a:r>
              <a:rPr kumimoji="0" lang="zh-TW" altLang="en-US" sz="900" b="1" u="sng" smtClean="0">
                <a:latin typeface="標楷體" pitchFamily="65" charset="-120"/>
                <a:ea typeface="標楷體" pitchFamily="65" charset="-120"/>
              </a:rPr>
              <a:t>，</a:t>
            </a:r>
            <a:r>
              <a:rPr kumimoji="0" lang="en-US" altLang="zh-TW" sz="900" b="1" u="sng" smtClean="0">
                <a:latin typeface="標楷體" pitchFamily="65" charset="-120"/>
                <a:ea typeface="標楷體" pitchFamily="65" charset="-120"/>
              </a:rPr>
              <a:t>TRs)</a:t>
            </a:r>
            <a:endParaRPr kumimoji="0" lang="en-US" altLang="zh-TW" sz="900" u="sng"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kumimoji="0" lang="zh-TW" altLang="en-US" sz="900" smtClean="0">
                <a:latin typeface="標楷體" pitchFamily="65" charset="-120"/>
                <a:ea typeface="標楷體" pitchFamily="65" charset="-120"/>
              </a:rPr>
              <a:t>未透過集中結算的契約應符合較高的資本計提要求</a:t>
            </a:r>
          </a:p>
          <a:p>
            <a:pPr marL="681038" lvl="1" indent="-223838">
              <a:lnSpc>
                <a:spcPct val="75000"/>
              </a:lnSpc>
              <a:spcBef>
                <a:spcPct val="20000"/>
              </a:spcBef>
              <a:buFont typeface="Wingdings" pitchFamily="2" charset="2"/>
              <a:buAutoNum type="arabicParenR"/>
            </a:pPr>
            <a:r>
              <a:rPr kumimoji="0" lang="zh-TW" altLang="en-US" sz="900" smtClean="0">
                <a:latin typeface="標楷體" pitchFamily="65" charset="-120"/>
                <a:ea typeface="標楷體" pitchFamily="65" charset="-120"/>
              </a:rPr>
              <a:t>美國、歐盟也紛紛就上述各項議題進行法令及制度面上的改革，美國並已於</a:t>
            </a:r>
            <a:r>
              <a:rPr kumimoji="0" lang="en-US" altLang="zh-TW" sz="900" smtClean="0">
                <a:latin typeface="標楷體" pitchFamily="65" charset="-120"/>
                <a:ea typeface="標楷體" pitchFamily="65" charset="-120"/>
              </a:rPr>
              <a:t>2010</a:t>
            </a:r>
            <a:r>
              <a:rPr kumimoji="0" lang="zh-TW" altLang="en-US" sz="900" smtClean="0">
                <a:latin typeface="標楷體" pitchFamily="65" charset="-120"/>
                <a:ea typeface="標楷體" pitchFamily="65" charset="-120"/>
              </a:rPr>
              <a:t>年完成立法的改革，歐盟也就相關草案進入諮詢階段</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其中針對</a:t>
            </a:r>
            <a:r>
              <a:rPr kumimoji="0" lang="zh-TW" altLang="en-US" sz="900" b="1" smtClean="0">
                <a:latin typeface="標楷體" pitchFamily="65" charset="-120"/>
                <a:ea typeface="標楷體" pitchFamily="65" charset="-120"/>
              </a:rPr>
              <a:t>「標準化衍生性金融商品契約」建置交易資訊儲存庫</a:t>
            </a:r>
            <a:r>
              <a:rPr kumimoji="0" lang="en-US" altLang="zh-TW" sz="900" b="1" smtClean="0">
                <a:latin typeface="標楷體" pitchFamily="65" charset="-120"/>
                <a:ea typeface="標楷體" pitchFamily="65" charset="-120"/>
              </a:rPr>
              <a:t>(trade repositories</a:t>
            </a:r>
            <a:r>
              <a:rPr kumimoji="0" lang="zh-TW" altLang="en-US" sz="900" b="1" smtClean="0">
                <a:latin typeface="標楷體" pitchFamily="65" charset="-120"/>
                <a:ea typeface="標楷體" pitchFamily="65" charset="-120"/>
              </a:rPr>
              <a:t>，</a:t>
            </a:r>
            <a:r>
              <a:rPr kumimoji="0" lang="en-US" altLang="zh-TW" sz="900" b="1" smtClean="0">
                <a:latin typeface="標楷體" pitchFamily="65" charset="-120"/>
                <a:ea typeface="標楷體" pitchFamily="65" charset="-120"/>
              </a:rPr>
              <a:t>TRs)</a:t>
            </a:r>
            <a:r>
              <a:rPr lang="zh-TW" altLang="en-US" sz="900" smtClean="0">
                <a:latin typeface="標楷體" pitchFamily="65" charset="-120"/>
                <a:ea typeface="標楷體" pitchFamily="65" charset="-120"/>
              </a:rPr>
              <a:t>的發展現況</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美國金融改革中，已立法規定美國交易所之衍生性商品交易資訊及店頭衍生性商品交易資訊，一律納入衍生性商品交易資訊管理機構</a:t>
            </a:r>
            <a:r>
              <a:rPr kumimoji="0" lang="en-US" altLang="zh-TW" sz="900" smtClean="0">
                <a:latin typeface="標楷體" pitchFamily="65" charset="-120"/>
                <a:ea typeface="標楷體" pitchFamily="65" charset="-120"/>
              </a:rPr>
              <a:t>(Trade Repository</a:t>
            </a:r>
            <a:r>
              <a:rPr kumimoji="0" lang="zh-TW" altLang="en-US" sz="900" smtClean="0">
                <a:latin typeface="標楷體" pitchFamily="65" charset="-120"/>
                <a:ea typeface="標楷體" pitchFamily="65" charset="-120"/>
              </a:rPr>
              <a:t>，目前已</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在這方面最具全球領先地位</a:t>
            </a:r>
            <a:r>
              <a:rPr kumimoji="0" lang="en-US" altLang="zh-TW"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，並提供監理機構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美國</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於</a:t>
            </a:r>
            <a:r>
              <a:rPr kumimoji="0" lang="en-US" altLang="zh-TW" sz="900" smtClean="0">
                <a:latin typeface="標楷體" pitchFamily="65" charset="-120"/>
                <a:ea typeface="標楷體" pitchFamily="65" charset="-120"/>
              </a:rPr>
              <a:t>2006</a:t>
            </a:r>
            <a:r>
              <a:rPr kumimoji="0" lang="zh-TW" altLang="en-US" sz="900" smtClean="0">
                <a:latin typeface="標楷體" pitchFamily="65" charset="-120"/>
                <a:ea typeface="標楷體" pitchFamily="65" charset="-120"/>
              </a:rPr>
              <a:t>年即著眼於店頭衍生性商品資料庫業務</a:t>
            </a:r>
            <a:r>
              <a:rPr kumimoji="0" lang="en-US" altLang="zh-TW" sz="900" smtClean="0">
                <a:latin typeface="標楷體" pitchFamily="65" charset="-120"/>
                <a:ea typeface="標楷體" pitchFamily="65" charset="-120"/>
              </a:rPr>
              <a:t>-Trade Information Warehouse(TIW) </a:t>
            </a: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已有能力提供衍生性商品交易資訊予美國、英國、歐洲等</a:t>
            </a:r>
            <a:r>
              <a:rPr kumimoji="0" lang="en-US" altLang="zh-TW" sz="900" smtClean="0">
                <a:latin typeface="標楷體" pitchFamily="65" charset="-120"/>
                <a:ea typeface="標楷體" pitchFamily="65" charset="-120"/>
              </a:rPr>
              <a:t>30</a:t>
            </a:r>
            <a:r>
              <a:rPr kumimoji="0" lang="zh-TW" altLang="en-US" sz="900" smtClean="0">
                <a:latin typeface="標楷體" pitchFamily="65" charset="-120"/>
                <a:ea typeface="標楷體" pitchFamily="65" charset="-120"/>
              </a:rPr>
              <a:t>個監理機構</a:t>
            </a:r>
          </a:p>
          <a:p>
            <a:pPr marL="1138238" lvl="2" indent="-223838">
              <a:lnSpc>
                <a:spcPct val="75000"/>
              </a:lnSpc>
              <a:spcBef>
                <a:spcPct val="20000"/>
              </a:spcBef>
              <a:buFont typeface="Wingdings" pitchFamily="2" charset="2"/>
              <a:buChar char="l"/>
            </a:pPr>
            <a:r>
              <a:rPr kumimoji="0" lang="zh-TW" altLang="en-US" sz="900" smtClean="0">
                <a:latin typeface="標楷體" pitchFamily="65" charset="-120"/>
                <a:ea typeface="標楷體" pitchFamily="65" charset="-120"/>
              </a:rPr>
              <a:t>目前</a:t>
            </a:r>
            <a:r>
              <a:rPr kumimoji="0" lang="en-US" altLang="zh-TW" sz="900" smtClean="0">
                <a:latin typeface="標楷體" pitchFamily="65" charset="-120"/>
                <a:ea typeface="標楷體" pitchFamily="65" charset="-120"/>
              </a:rPr>
              <a:t>DTCC</a:t>
            </a:r>
            <a:r>
              <a:rPr kumimoji="0" lang="zh-TW" altLang="en-US" sz="900" smtClean="0">
                <a:latin typeface="標楷體" pitchFamily="65" charset="-120"/>
                <a:ea typeface="標楷體" pitchFamily="65" charset="-120"/>
              </a:rPr>
              <a:t>有關店頭衍生性商品的服務客戶已包括</a:t>
            </a:r>
            <a:r>
              <a:rPr kumimoji="0" lang="en-US" altLang="zh-TW" sz="900" smtClean="0">
                <a:latin typeface="標楷體" pitchFamily="65" charset="-120"/>
                <a:ea typeface="標楷體" pitchFamily="65" charset="-120"/>
              </a:rPr>
              <a:t>50</a:t>
            </a:r>
            <a:r>
              <a:rPr kumimoji="0" lang="zh-TW" altLang="en-US" sz="900" smtClean="0">
                <a:latin typeface="標楷體" pitchFamily="65" charset="-120"/>
                <a:ea typeface="標楷體" pitchFamily="65" charset="-120"/>
              </a:rPr>
              <a:t>個國家，超過</a:t>
            </a:r>
            <a:r>
              <a:rPr kumimoji="0" lang="en-US" altLang="zh-TW" sz="900" smtClean="0">
                <a:latin typeface="標楷體" pitchFamily="65" charset="-120"/>
                <a:ea typeface="標楷體" pitchFamily="65" charset="-120"/>
              </a:rPr>
              <a:t>1800</a:t>
            </a:r>
            <a:r>
              <a:rPr kumimoji="0" lang="zh-TW" altLang="en-US" sz="900" smtClean="0">
                <a:latin typeface="標楷體" pitchFamily="65" charset="-120"/>
                <a:ea typeface="標楷體" pitchFamily="65" charset="-120"/>
              </a:rPr>
              <a:t>家交易商，單就</a:t>
            </a:r>
            <a:r>
              <a:rPr kumimoji="0" lang="en-US" altLang="zh-TW" sz="900" smtClean="0">
                <a:latin typeface="標楷體" pitchFamily="65" charset="-120"/>
                <a:ea typeface="標楷體" pitchFamily="65" charset="-120"/>
              </a:rPr>
              <a:t>CDS</a:t>
            </a:r>
            <a:r>
              <a:rPr kumimoji="0" lang="zh-TW" altLang="en-US" sz="900" smtClean="0">
                <a:latin typeface="標楷體" pitchFamily="65" charset="-120"/>
                <a:ea typeface="標楷體" pitchFamily="65" charset="-120"/>
              </a:rPr>
              <a:t>契約而言，其管理數量超過</a:t>
            </a:r>
            <a:r>
              <a:rPr kumimoji="0" lang="en-US" altLang="zh-TW" sz="900" smtClean="0">
                <a:latin typeface="標楷體" pitchFamily="65" charset="-120"/>
                <a:ea typeface="標楷體" pitchFamily="65" charset="-120"/>
              </a:rPr>
              <a:t>200</a:t>
            </a:r>
            <a:r>
              <a:rPr kumimoji="0" lang="zh-TW" altLang="en-US" sz="900" smtClean="0">
                <a:latin typeface="標楷體" pitchFamily="65" charset="-120"/>
                <a:ea typeface="標楷體" pitchFamily="65" charset="-120"/>
              </a:rPr>
              <a:t>萬筆契約，契約明目總金額已接近</a:t>
            </a:r>
            <a:r>
              <a:rPr kumimoji="0" lang="en-US" altLang="zh-TW" sz="900" smtClean="0">
                <a:latin typeface="標楷體" pitchFamily="65" charset="-120"/>
                <a:ea typeface="標楷體" pitchFamily="65" charset="-120"/>
              </a:rPr>
              <a:t>25</a:t>
            </a:r>
            <a:r>
              <a:rPr kumimoji="0" lang="zh-TW" altLang="en-US" sz="900" smtClean="0">
                <a:latin typeface="標楷體" pitchFamily="65" charset="-120"/>
                <a:ea typeface="標楷體" pitchFamily="65" charset="-120"/>
              </a:rPr>
              <a:t>兆美元</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另就後台機構協助降低市場成本</a:t>
            </a:r>
            <a:r>
              <a:rPr lang="en-US" altLang="zh-TW" sz="900" b="1" smtClean="0">
                <a:latin typeface="標楷體" pitchFamily="65" charset="-120"/>
                <a:ea typeface="標楷體" pitchFamily="65" charset="-120"/>
              </a:rPr>
              <a:t>(Cost)</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a:t>
            </a:r>
            <a:r>
              <a:rPr kumimoji="0" lang="zh-TW" altLang="en-US" sz="900" smtClean="0">
                <a:latin typeface="標楷體" pitchFamily="65" charset="-120"/>
                <a:ea typeface="標楷體" pitchFamily="65" charset="-120"/>
              </a:rPr>
              <a:t>國際間後台主要發展係為逐步整合後</a:t>
            </a:r>
            <a:r>
              <a:rPr lang="zh-TW" altLang="en-US" sz="900" smtClean="0">
                <a:latin typeface="標楷體" pitchFamily="65" charset="-120"/>
                <a:ea typeface="標楷體" pitchFamily="65" charset="-120"/>
              </a:rPr>
              <a:t>台制度及相關系統，我們以「</a:t>
            </a:r>
            <a:r>
              <a:rPr lang="zh-TW" altLang="en-US" sz="900" b="1" smtClean="0">
                <a:latin typeface="標楷體" pitchFamily="65" charset="-120"/>
                <a:ea typeface="標楷體" pitchFamily="65" charset="-120"/>
              </a:rPr>
              <a:t>歐洲</a:t>
            </a:r>
            <a:r>
              <a:rPr lang="en-US" altLang="zh-TW" sz="900" b="1" smtClean="0">
                <a:latin typeface="標楷體" pitchFamily="65" charset="-120"/>
                <a:ea typeface="標楷體" pitchFamily="65" charset="-120"/>
              </a:rPr>
              <a:t>TARGET- 2 Securities</a:t>
            </a:r>
            <a:r>
              <a:rPr lang="en-US" altLang="zh-TW" sz="900" smtClean="0">
                <a:latin typeface="標楷體" pitchFamily="65" charset="-120"/>
                <a:ea typeface="標楷體" pitchFamily="65" charset="-120"/>
              </a:rPr>
              <a:t> </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TS2</a:t>
            </a:r>
            <a:r>
              <a:rPr lang="zh-TW" altLang="en-US" sz="900" smtClean="0">
                <a:latin typeface="標楷體" pitchFamily="65" charset="-120"/>
                <a:ea typeface="標楷體" pitchFamily="65" charset="-120"/>
              </a:rPr>
              <a:t>平台發展的現況為例進行說明：</a:t>
            </a:r>
          </a:p>
          <a:p>
            <a:pPr marL="681038" lvl="1" indent="-223838">
              <a:lnSpc>
                <a:spcPct val="75000"/>
              </a:lnSpc>
              <a:spcBef>
                <a:spcPct val="20000"/>
              </a:spcBef>
              <a:buFont typeface="Wingdings" pitchFamily="2" charset="2"/>
              <a:buAutoNum type="arabicParenR"/>
            </a:pP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為一歐洲跨境有價證券交割平台，透過單一技術平台維護多個</a:t>
            </a:r>
            <a:r>
              <a:rPr lang="en-US" altLang="zh-TW" sz="900" smtClean="0">
                <a:latin typeface="標楷體" pitchFamily="65" charset="-120"/>
                <a:ea typeface="標楷體" pitchFamily="65" charset="-120"/>
              </a:rPr>
              <a:t>CSD</a:t>
            </a:r>
            <a:r>
              <a:rPr lang="zh-TW" altLang="en-US" sz="900" smtClean="0">
                <a:latin typeface="標楷體" pitchFamily="65" charset="-120"/>
                <a:ea typeface="標楷體" pitchFamily="65" charset="-120"/>
              </a:rPr>
              <a:t>的證券帳戶和央行的現金帳戶，其目地係希望能透過整合和統一目前高度分散的歐洲證券交割平台，以降低歐元區與非歐元區參加人跨境證券交割的費用與提高後台服務者之競爭力，原本預計</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年九月完成，最近宣佈要延後至</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年才能完成</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整合前，歐洲交割的成本約為美國</a:t>
            </a: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的十倍，透過</a:t>
            </a:r>
            <a:r>
              <a:rPr lang="en-US" altLang="zh-TW" sz="900" smtClean="0">
                <a:latin typeface="標楷體" pitchFamily="65" charset="-120"/>
                <a:ea typeface="標楷體" pitchFamily="65" charset="-120"/>
              </a:rPr>
              <a:t>T2S</a:t>
            </a:r>
            <a:r>
              <a:rPr lang="zh-TW" altLang="en-US" sz="900" smtClean="0">
                <a:latin typeface="標楷體" pitchFamily="65" charset="-120"/>
                <a:ea typeface="標楷體" pitchFamily="65" charset="-120"/>
              </a:rPr>
              <a:t>的整合，相信可以降低歐洲的交割成本，提升競爭力</a:t>
            </a:r>
          </a:p>
          <a:p>
            <a:pPr marL="223838" indent="-223838">
              <a:lnSpc>
                <a:spcPct val="75000"/>
              </a:lnSpc>
              <a:spcBef>
                <a:spcPct val="20000"/>
              </a:spcBef>
              <a:buFont typeface="Wingdings" pitchFamily="2" charset="2"/>
              <a:buAutoNum type="arabicPeriod"/>
            </a:pPr>
            <a:r>
              <a:rPr lang="zh-TW" altLang="en-US" sz="900" b="1" smtClean="0">
                <a:latin typeface="標楷體" pitchFamily="65" charset="-120"/>
                <a:ea typeface="標楷體" pitchFamily="65" charset="-120"/>
              </a:rPr>
              <a:t>最後，針對提升市場效率</a:t>
            </a:r>
            <a:r>
              <a:rPr lang="en-US" altLang="zh-TW" sz="900" b="1" smtClean="0">
                <a:latin typeface="標楷體" pitchFamily="65" charset="-120"/>
                <a:ea typeface="標楷體" pitchFamily="65" charset="-120"/>
              </a:rPr>
              <a:t>(Efficiency)</a:t>
            </a:r>
            <a:r>
              <a:rPr lang="zh-TW" altLang="en-US" sz="900" b="1" smtClean="0">
                <a:latin typeface="標楷體" pitchFamily="65" charset="-120"/>
                <a:ea typeface="標楷體" pitchFamily="65" charset="-120"/>
              </a:rPr>
              <a:t>方面</a:t>
            </a:r>
            <a:r>
              <a:rPr lang="zh-TW" altLang="en-US" sz="900" smtClean="0">
                <a:latin typeface="標楷體" pitchFamily="65" charset="-120"/>
                <a:ea typeface="標楷體" pitchFamily="65" charset="-120"/>
              </a:rPr>
              <a:t>，其</a:t>
            </a:r>
            <a:r>
              <a:rPr kumimoji="0" lang="zh-TW" altLang="en-US" sz="900" smtClean="0">
                <a:latin typeface="標楷體" pitchFamily="65" charset="-120"/>
                <a:ea typeface="標楷體" pitchFamily="65" charset="-120"/>
              </a:rPr>
              <a:t>主要趨勢為資訊傳遞作業朝向標準化發展</a:t>
            </a:r>
          </a:p>
          <a:p>
            <a:pPr marL="681038" lvl="1" indent="-223838">
              <a:lnSpc>
                <a:spcPct val="75000"/>
              </a:lnSpc>
              <a:spcBef>
                <a:spcPct val="20000"/>
              </a:spcBef>
              <a:buFont typeface="Wingdings" pitchFamily="2" charset="2"/>
              <a:buAutoNum type="arabicParenR"/>
            </a:pPr>
            <a:r>
              <a:rPr lang="zh-TW" altLang="en-US" sz="900" smtClean="0">
                <a:latin typeface="標楷體" pitchFamily="65" charset="-120"/>
                <a:ea typeface="標楷體" pitchFamily="65" charset="-120"/>
              </a:rPr>
              <a:t>以</a:t>
            </a:r>
            <a:r>
              <a:rPr lang="en-US" altLang="zh-TW" sz="900" b="1" smtClean="0">
                <a:latin typeface="標楷體" pitchFamily="65" charset="-120"/>
                <a:ea typeface="標楷體" pitchFamily="65" charset="-120"/>
              </a:rPr>
              <a:t>DTCC</a:t>
            </a:r>
            <a:r>
              <a:rPr lang="zh-TW" altLang="en-US" sz="900" b="1" smtClean="0">
                <a:latin typeface="標楷體" pitchFamily="65" charset="-120"/>
                <a:ea typeface="標楷體" pitchFamily="65" charset="-120"/>
              </a:rPr>
              <a:t>、</a:t>
            </a:r>
            <a:r>
              <a:rPr lang="en-US" altLang="zh-TW" sz="900" b="1" smtClean="0">
                <a:latin typeface="標楷體" pitchFamily="65" charset="-120"/>
                <a:ea typeface="標楷體" pitchFamily="65" charset="-120"/>
              </a:rPr>
              <a:t>SWIFT</a:t>
            </a:r>
            <a:r>
              <a:rPr lang="zh-TW" altLang="en-US" sz="900" b="1" smtClean="0">
                <a:latin typeface="標楷體" pitchFamily="65" charset="-120"/>
                <a:ea typeface="標楷體" pitchFamily="65" charset="-120"/>
              </a:rPr>
              <a:t>與</a:t>
            </a:r>
            <a:r>
              <a:rPr lang="en-US" altLang="zh-TW" sz="900" b="1" smtClean="0">
                <a:latin typeface="標楷體" pitchFamily="65" charset="-120"/>
                <a:ea typeface="標楷體" pitchFamily="65" charset="-120"/>
              </a:rPr>
              <a:t>XBRL</a:t>
            </a:r>
            <a:r>
              <a:rPr lang="zh-TW" altLang="en-US" sz="900" b="1" smtClean="0">
                <a:latin typeface="標楷體" pitchFamily="65" charset="-120"/>
                <a:ea typeface="標楷體" pitchFamily="65" charset="-120"/>
              </a:rPr>
              <a:t>共同開發股務資訊的標準化訊息格式</a:t>
            </a:r>
            <a:r>
              <a:rPr lang="en-US" altLang="zh-TW" sz="900" b="1" smtClean="0">
                <a:latin typeface="標楷體" pitchFamily="65" charset="-120"/>
                <a:ea typeface="標楷體" pitchFamily="65" charset="-120"/>
              </a:rPr>
              <a:t>(ISO20022)</a:t>
            </a:r>
            <a:r>
              <a:rPr lang="zh-TW" altLang="en-US" sz="900" b="1" smtClean="0">
                <a:latin typeface="標楷體" pitchFamily="65" charset="-120"/>
                <a:ea typeface="標楷體" pitchFamily="65" charset="-120"/>
              </a:rPr>
              <a:t>為例</a:t>
            </a:r>
            <a:endParaRPr lang="zh-TW" altLang="en-US" sz="900" smtClean="0">
              <a:latin typeface="標楷體" pitchFamily="65" charset="-120"/>
              <a:ea typeface="標楷體" pitchFamily="65" charset="-120"/>
            </a:endParaRPr>
          </a:p>
          <a:p>
            <a:pPr marL="1138238" lvl="2" indent="-223838">
              <a:lnSpc>
                <a:spcPct val="75000"/>
              </a:lnSpc>
              <a:spcBef>
                <a:spcPct val="20000"/>
              </a:spcBef>
              <a:buFont typeface="Wingdings" pitchFamily="2" charset="2"/>
              <a:buChar char="n"/>
            </a:pP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的主要目標，是訂定並推動產業金融標準整合、制定方法，使與金融機構往來的單位或使用者，可以透過單一標準與金融機構資訊系統進行資訊傳遞交易，達到跨產業協同運作的理想</a:t>
            </a:r>
          </a:p>
          <a:p>
            <a:pPr marL="1138238" lvl="2" indent="-223838">
              <a:lnSpc>
                <a:spcPct val="75000"/>
              </a:lnSpc>
              <a:spcBef>
                <a:spcPct val="20000"/>
              </a:spcBef>
              <a:buFont typeface="Wingdings" pitchFamily="2" charset="2"/>
              <a:buChar char="n"/>
            </a:pPr>
            <a:r>
              <a:rPr lang="zh-TW" altLang="en-US" sz="900" smtClean="0">
                <a:latin typeface="標楷體" pitchFamily="65" charset="-120"/>
                <a:ea typeface="標楷體" pitchFamily="65" charset="-120"/>
              </a:rPr>
              <a:t>以國際標準訊息格式</a:t>
            </a:r>
            <a:r>
              <a:rPr lang="en-US" altLang="zh-TW" sz="900" smtClean="0">
                <a:latin typeface="標楷體" pitchFamily="65" charset="-120"/>
                <a:ea typeface="標楷體" pitchFamily="65" charset="-120"/>
              </a:rPr>
              <a:t>ISO20022 </a:t>
            </a:r>
            <a:r>
              <a:rPr lang="zh-TW" altLang="en-US" sz="900" smtClean="0">
                <a:latin typeface="標楷體" pitchFamily="65" charset="-120"/>
                <a:ea typeface="標楷體" pitchFamily="65" charset="-120"/>
              </a:rPr>
              <a:t>格式及直通式資訊傳遞服務， 提高股務資訊傳遞效率， 降低後續股務事宜作業成本及風險，目前的推動情況如下</a:t>
            </a:r>
            <a:r>
              <a:rPr lang="en-US" altLang="zh-TW" sz="900" smtClean="0">
                <a:latin typeface="標楷體" pitchFamily="65" charset="-120"/>
                <a:ea typeface="標楷體" pitchFamily="65" charset="-120"/>
              </a:rPr>
              <a:t>: </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DTCC</a:t>
            </a:r>
            <a:r>
              <a:rPr lang="zh-TW" altLang="en-US" sz="900" smtClean="0">
                <a:latin typeface="標楷體" pitchFamily="65" charset="-120"/>
                <a:ea typeface="標楷體" pitchFamily="65" charset="-120"/>
              </a:rPr>
              <a:t>：</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月試行，</a:t>
            </a:r>
            <a:r>
              <a:rPr lang="en-US" altLang="zh-TW" sz="900" smtClean="0">
                <a:latin typeface="標楷體" pitchFamily="65" charset="-120"/>
                <a:ea typeface="標楷體" pitchFamily="65" charset="-120"/>
              </a:rPr>
              <a:t>11</a:t>
            </a:r>
            <a:r>
              <a:rPr lang="zh-TW" altLang="en-US" sz="900" smtClean="0">
                <a:latin typeface="標楷體" pitchFamily="65" charset="-120"/>
                <a:ea typeface="標楷體" pitchFamily="65" charset="-120"/>
              </a:rPr>
              <a:t>月正式以</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格式取代舊格式，</a:t>
            </a:r>
            <a:r>
              <a:rPr lang="en-US" altLang="zh-TW" sz="900" smtClean="0">
                <a:latin typeface="標楷體" pitchFamily="65" charset="-120"/>
                <a:ea typeface="標楷體" pitchFamily="65" charset="-120"/>
              </a:rPr>
              <a:t>2015</a:t>
            </a:r>
            <a:r>
              <a:rPr lang="zh-TW" altLang="en-US" sz="900" smtClean="0">
                <a:latin typeface="標楷體" pitchFamily="65" charset="-120"/>
                <a:ea typeface="標楷體" pitchFamily="65" charset="-120"/>
              </a:rPr>
              <a:t>年前全部取代完畢。估計每年可省下</a:t>
            </a:r>
            <a:r>
              <a:rPr lang="en-US" altLang="zh-TW" sz="900" smtClean="0">
                <a:latin typeface="標楷體" pitchFamily="65" charset="-120"/>
                <a:ea typeface="標楷體" pitchFamily="65" charset="-120"/>
              </a:rPr>
              <a:t>4</a:t>
            </a:r>
            <a:r>
              <a:rPr lang="zh-TW" altLang="en-US" sz="900" smtClean="0">
                <a:latin typeface="標楷體" pitchFamily="65" charset="-120"/>
                <a:ea typeface="標楷體" pitchFamily="65" charset="-120"/>
              </a:rPr>
              <a:t>億美元</a:t>
            </a:r>
          </a:p>
          <a:p>
            <a:pPr marL="1595438" lvl="3" indent="-223838">
              <a:lnSpc>
                <a:spcPct val="75000"/>
              </a:lnSpc>
              <a:spcBef>
                <a:spcPct val="20000"/>
              </a:spcBef>
              <a:buFontTx/>
              <a:buChar char="•"/>
            </a:pPr>
            <a:r>
              <a:rPr lang="zh-TW" altLang="en-US" sz="900" smtClean="0">
                <a:latin typeface="標楷體" pitchFamily="65" charset="-120"/>
                <a:ea typeface="標楷體" pitchFamily="65" charset="-120"/>
              </a:rPr>
              <a:t>花旗銀行：</a:t>
            </a:r>
            <a:r>
              <a:rPr lang="en-US" altLang="zh-TW" sz="900" smtClean="0">
                <a:latin typeface="標楷體" pitchFamily="65" charset="-120"/>
                <a:ea typeface="標楷體" pitchFamily="65" charset="-120"/>
              </a:rPr>
              <a:t>2011</a:t>
            </a:r>
            <a:r>
              <a:rPr lang="zh-TW" altLang="en-US" sz="900" smtClean="0">
                <a:latin typeface="標楷體" pitchFamily="65" charset="-120"/>
                <a:ea typeface="標楷體" pitchFamily="65" charset="-120"/>
              </a:rPr>
              <a:t>年</a:t>
            </a:r>
            <a:r>
              <a:rPr lang="en-US" altLang="zh-TW" sz="900" smtClean="0">
                <a:latin typeface="標楷體" pitchFamily="65" charset="-120"/>
                <a:ea typeface="標楷體" pitchFamily="65" charset="-120"/>
              </a:rPr>
              <a:t>9</a:t>
            </a:r>
            <a:r>
              <a:rPr lang="zh-TW" altLang="en-US" sz="900" smtClean="0">
                <a:latin typeface="標楷體" pitchFamily="65" charset="-120"/>
                <a:ea typeface="標楷體" pitchFamily="65" charset="-120"/>
              </a:rPr>
              <a:t>月中開始用</a:t>
            </a:r>
            <a:r>
              <a:rPr lang="en-US" altLang="zh-TW" sz="900" smtClean="0">
                <a:latin typeface="標楷體" pitchFamily="65" charset="-120"/>
                <a:ea typeface="標楷體" pitchFamily="65" charset="-120"/>
              </a:rPr>
              <a:t>ISO20022</a:t>
            </a:r>
            <a:r>
              <a:rPr lang="zh-TW" altLang="en-US" sz="900" smtClean="0">
                <a:latin typeface="標楷體" pitchFamily="65" charset="-120"/>
                <a:ea typeface="標楷體" pitchFamily="65" charset="-120"/>
              </a:rPr>
              <a:t>格式發送</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JASDEC</a:t>
            </a:r>
            <a:r>
              <a:rPr lang="zh-TW" altLang="en-US" sz="900" smtClean="0">
                <a:latin typeface="標楷體" pitchFamily="65" charset="-120"/>
                <a:ea typeface="標楷體" pitchFamily="65" charset="-120"/>
              </a:rPr>
              <a:t>宣佈自</a:t>
            </a:r>
            <a:r>
              <a:rPr lang="en-US" altLang="zh-TW" sz="900" smtClean="0">
                <a:latin typeface="標楷體" pitchFamily="65" charset="-120"/>
                <a:ea typeface="標楷體" pitchFamily="65" charset="-120"/>
              </a:rPr>
              <a:t>2014</a:t>
            </a:r>
            <a:r>
              <a:rPr lang="zh-TW" altLang="en-US" sz="900" smtClean="0">
                <a:latin typeface="標楷體" pitchFamily="65" charset="-120"/>
                <a:ea typeface="標楷體" pitchFamily="65" charset="-120"/>
              </a:rPr>
              <a:t>起使用</a:t>
            </a:r>
            <a:r>
              <a:rPr lang="en-US" altLang="zh-TW" sz="900" smtClean="0">
                <a:latin typeface="標楷體" pitchFamily="65" charset="-120"/>
                <a:ea typeface="標楷體" pitchFamily="65" charset="-120"/>
              </a:rPr>
              <a:t>SWIFT</a:t>
            </a:r>
            <a:r>
              <a:rPr lang="zh-TW" altLang="en-US" sz="900" smtClean="0">
                <a:latin typeface="標楷體" pitchFamily="65" charset="-120"/>
                <a:ea typeface="標楷體" pitchFamily="65" charset="-120"/>
              </a:rPr>
              <a:t>網路，帳簿劃撥系統亦採用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a:t>
            </a:r>
          </a:p>
          <a:p>
            <a:pPr marL="1595438" lvl="3" indent="-223838">
              <a:lnSpc>
                <a:spcPct val="75000"/>
              </a:lnSpc>
              <a:spcBef>
                <a:spcPct val="20000"/>
              </a:spcBef>
              <a:buFontTx/>
              <a:buChar char="•"/>
            </a:pPr>
            <a:r>
              <a:rPr lang="en-US" altLang="zh-TW" sz="900" smtClean="0">
                <a:latin typeface="標楷體" pitchFamily="65" charset="-120"/>
                <a:ea typeface="標楷體" pitchFamily="65" charset="-120"/>
              </a:rPr>
              <a:t>KSD</a:t>
            </a:r>
            <a:r>
              <a:rPr lang="zh-TW" altLang="en-US" sz="900" smtClean="0">
                <a:latin typeface="標楷體" pitchFamily="65" charset="-120"/>
                <a:ea typeface="標楷體" pitchFamily="65" charset="-120"/>
              </a:rPr>
              <a:t>與</a:t>
            </a:r>
            <a:r>
              <a:rPr lang="en-US" altLang="zh-TW" sz="900" smtClean="0">
                <a:latin typeface="標楷體" pitchFamily="65" charset="-120"/>
                <a:ea typeface="標楷體" pitchFamily="65" charset="-120"/>
              </a:rPr>
              <a:t>Euroclear </a:t>
            </a:r>
            <a:r>
              <a:rPr lang="zh-TW" altLang="en-US" sz="900" smtClean="0">
                <a:latin typeface="標楷體" pitchFamily="65" charset="-120"/>
                <a:ea typeface="標楷體" pitchFamily="65" charset="-120"/>
              </a:rPr>
              <a:t>連線使用</a:t>
            </a:r>
            <a:r>
              <a:rPr lang="en-US" altLang="zh-TW" sz="900" smtClean="0">
                <a:latin typeface="標楷體" pitchFamily="65" charset="-120"/>
                <a:ea typeface="標楷體" pitchFamily="65" charset="-120"/>
              </a:rPr>
              <a:t>ISO 20022</a:t>
            </a:r>
            <a:r>
              <a:rPr lang="zh-TW" altLang="en-US" sz="900" smtClean="0">
                <a:latin typeface="標楷體" pitchFamily="65" charset="-120"/>
                <a:ea typeface="標楷體" pitchFamily="65" charset="-120"/>
              </a:rPr>
              <a:t>標準，將於</a:t>
            </a:r>
            <a:r>
              <a:rPr lang="en-US" altLang="zh-TW" sz="900" smtClean="0">
                <a:latin typeface="標楷體" pitchFamily="65" charset="-120"/>
                <a:ea typeface="標楷體" pitchFamily="65" charset="-120"/>
              </a:rPr>
              <a:t>2012.6</a:t>
            </a:r>
            <a:r>
              <a:rPr lang="zh-TW" altLang="en-US" sz="900" smtClean="0">
                <a:latin typeface="標楷體" pitchFamily="65" charset="-120"/>
                <a:ea typeface="標楷體" pitchFamily="65" charset="-120"/>
              </a:rPr>
              <a:t>上線</a:t>
            </a:r>
            <a:r>
              <a:rPr lang="en-US" altLang="en-US" sz="900" smtClean="0">
                <a:latin typeface="標楷體" pitchFamily="65" charset="-120"/>
                <a:ea typeface="標楷體" pitchFamily="65" charset="-120"/>
              </a:rPr>
              <a:t>，</a:t>
            </a:r>
            <a:r>
              <a:rPr lang="zh-TW" altLang="en-US" sz="900" smtClean="0">
                <a:latin typeface="標楷體" pitchFamily="65" charset="-120"/>
                <a:ea typeface="標楷體" pitchFamily="65" charset="-120"/>
              </a:rPr>
              <a:t>提供銷售機構買賣境外基金之平台</a:t>
            </a:r>
          </a:p>
          <a:p>
            <a:pPr marL="681038" lvl="1" indent="-223838">
              <a:lnSpc>
                <a:spcPct val="75000"/>
              </a:lnSpc>
              <a:spcBef>
                <a:spcPct val="20000"/>
              </a:spcBef>
              <a:buFont typeface="Wingdings" pitchFamily="2" charset="2"/>
              <a:buAutoNum type="arabicParenR"/>
            </a:pPr>
            <a:r>
              <a:rPr lang="zh-TW" altLang="en-US" sz="900" b="1" smtClean="0">
                <a:latin typeface="標楷體" pitchFamily="65" charset="-120"/>
                <a:ea typeface="標楷體" pitchFamily="65" charset="-120"/>
              </a:rPr>
              <a:t>目前， </a:t>
            </a:r>
            <a:r>
              <a:rPr lang="en-US" altLang="zh-TW" sz="900" b="1" smtClean="0">
                <a:solidFill>
                  <a:srgbClr val="333333"/>
                </a:solidFill>
                <a:latin typeface="標楷體" pitchFamily="65" charset="-120"/>
                <a:ea typeface="標楷體" pitchFamily="65" charset="-120"/>
              </a:rPr>
              <a:t>DTCC</a:t>
            </a:r>
            <a:r>
              <a:rPr lang="zh-TW" altLang="en-US" sz="900" b="1" smtClean="0">
                <a:solidFill>
                  <a:srgbClr val="333333"/>
                </a:solidFill>
                <a:latin typeface="標楷體" pitchFamily="65" charset="-120"/>
                <a:ea typeface="標楷體" pitchFamily="65" charset="-120"/>
              </a:rPr>
              <a:t>與</a:t>
            </a:r>
            <a:r>
              <a:rPr lang="en-US" altLang="zh-TW" sz="900" b="1" smtClean="0">
                <a:solidFill>
                  <a:srgbClr val="333333"/>
                </a:solidFill>
                <a:latin typeface="標楷體" pitchFamily="65" charset="-120"/>
                <a:ea typeface="標楷體" pitchFamily="65" charset="-120"/>
              </a:rPr>
              <a:t>SWIFT</a:t>
            </a:r>
            <a:r>
              <a:rPr lang="zh-TW" altLang="en-US" sz="900" b="1" smtClean="0">
                <a:solidFill>
                  <a:srgbClr val="333333"/>
                </a:solidFill>
                <a:latin typeface="標楷體" pitchFamily="65" charset="-120"/>
                <a:ea typeface="標楷體" pitchFamily="65" charset="-120"/>
              </a:rPr>
              <a:t>也正針對全球外匯衍生性商品，共同研發新的交易標準化格式中</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3"/>
          <p:cNvSpPr>
            <a:spLocks noChangeArrowheads="1"/>
          </p:cNvSpPr>
          <p:nvPr/>
        </p:nvSpPr>
        <p:spPr bwMode="auto">
          <a:xfrm>
            <a:off x="304800" y="228600"/>
            <a:ext cx="6172200" cy="838200"/>
          </a:xfrm>
          <a:prstGeom prst="rect">
            <a:avLst/>
          </a:prstGeom>
          <a:noFill/>
          <a:ln w="9525">
            <a:noFill/>
            <a:miter lim="800000"/>
            <a:headEnd/>
            <a:tailEnd/>
          </a:ln>
          <a:effectLst/>
        </p:spPr>
        <p:txBody>
          <a:bodyPr wrap="none" anchor="ctr"/>
          <a:lstStyle/>
          <a:p>
            <a:pPr>
              <a:defRPr/>
            </a:pPr>
            <a:endParaRPr lang="zh-TW" altLang="zh-TW" sz="1800">
              <a:solidFill>
                <a:schemeClr val="tx1"/>
              </a:solidFill>
              <a:latin typeface="Arial" charset="0"/>
            </a:endParaRPr>
          </a:p>
        </p:txBody>
      </p:sp>
      <p:sp>
        <p:nvSpPr>
          <p:cNvPr id="5" name="Rectangle 14"/>
          <p:cNvSpPr>
            <a:spLocks noChangeArrowheads="1"/>
          </p:cNvSpPr>
          <p:nvPr/>
        </p:nvSpPr>
        <p:spPr bwMode="auto">
          <a:xfrm>
            <a:off x="762000" y="1905000"/>
            <a:ext cx="7620000" cy="4114800"/>
          </a:xfrm>
          <a:prstGeom prst="rect">
            <a:avLst/>
          </a:prstGeom>
          <a:noFill/>
          <a:ln w="9525">
            <a:noFill/>
            <a:miter lim="800000"/>
            <a:headEnd/>
            <a:tailEnd/>
          </a:ln>
          <a:effectLst/>
        </p:spPr>
        <p:txBody>
          <a:bodyPr/>
          <a:lstStyle/>
          <a:p>
            <a:pPr marL="342900" indent="-342900">
              <a:lnSpc>
                <a:spcPct val="130000"/>
              </a:lnSpc>
              <a:spcBef>
                <a:spcPct val="20000"/>
              </a:spcBef>
              <a:buFontTx/>
              <a:buChar char="•"/>
              <a:defRPr/>
            </a:pPr>
            <a:endParaRPr lang="en-US" altLang="zh-TW" sz="3200">
              <a:solidFill>
                <a:schemeClr val="tx1"/>
              </a:solidFill>
              <a:latin typeface="標楷體" pitchFamily="65" charset="-120"/>
            </a:endParaRPr>
          </a:p>
          <a:p>
            <a:pPr marL="742950" lvl="1" indent="-285750">
              <a:lnSpc>
                <a:spcPct val="130000"/>
              </a:lnSpc>
              <a:spcBef>
                <a:spcPct val="20000"/>
              </a:spcBef>
              <a:buFontTx/>
              <a:buChar char="–"/>
              <a:defRPr/>
            </a:pPr>
            <a:endParaRPr lang="en-US" altLang="zh-TW" sz="2800">
              <a:solidFill>
                <a:schemeClr val="tx1"/>
              </a:solidFill>
              <a:latin typeface="標楷體" pitchFamily="65" charset="-120"/>
            </a:endParaRPr>
          </a:p>
          <a:p>
            <a:pPr marL="742950" lvl="1" indent="-285750">
              <a:lnSpc>
                <a:spcPct val="130000"/>
              </a:lnSpc>
              <a:spcBef>
                <a:spcPct val="20000"/>
              </a:spcBef>
              <a:defRPr/>
            </a:pPr>
            <a:endParaRPr lang="en-US" altLang="zh-TW" sz="2800">
              <a:solidFill>
                <a:schemeClr val="tx1"/>
              </a:solidFill>
              <a:latin typeface="標楷體" pitchFamily="65" charset="-120"/>
            </a:endParaRPr>
          </a:p>
        </p:txBody>
      </p:sp>
      <p:sp>
        <p:nvSpPr>
          <p:cNvPr id="778255" name="Rectangle 15"/>
          <p:cNvSpPr>
            <a:spLocks noGrp="1" noChangeArrowheads="1"/>
          </p:cNvSpPr>
          <p:nvPr>
            <p:ph type="ctrTitle"/>
          </p:nvPr>
        </p:nvSpPr>
        <p:spPr bwMode="auto">
          <a:xfrm>
            <a:off x="685800" y="2130425"/>
            <a:ext cx="7772400" cy="14700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zh-TW" altLang="en-US"/>
              <a:t>按一下以編輯母片標題樣式</a:t>
            </a:r>
          </a:p>
        </p:txBody>
      </p:sp>
      <p:sp>
        <p:nvSpPr>
          <p:cNvPr id="778256" name="Rectangle 16"/>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6" name="Rectangle 17"/>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TW"/>
          </a:p>
        </p:txBody>
      </p:sp>
      <p:sp>
        <p:nvSpPr>
          <p:cNvPr id="7" name="Rectangle 18"/>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TW"/>
          </a:p>
        </p:txBody>
      </p:sp>
      <p:sp>
        <p:nvSpPr>
          <p:cNvPr id="8" name="Rectangle 19"/>
          <p:cNvSpPr>
            <a:spLocks noGrp="1" noChangeArrowheads="1"/>
          </p:cNvSpPr>
          <p:nvPr>
            <p:ph type="sldNum" sz="quarter" idx="12"/>
          </p:nvPr>
        </p:nvSpPr>
        <p:spPr>
          <a:xfrm>
            <a:off x="6553200" y="6245225"/>
            <a:ext cx="2133600" cy="476250"/>
          </a:xfrm>
        </p:spPr>
        <p:txBody>
          <a:bodyPr/>
          <a:lstStyle>
            <a:lvl1pPr>
              <a:defRPr/>
            </a:lvl1pPr>
          </a:lstStyle>
          <a:p>
            <a:pPr>
              <a:defRPr/>
            </a:pPr>
            <a:fld id="{32FC136D-FF90-4000-ACFE-2DF19EC1A62C}"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16FFB724-1873-427F-9653-E63875C2FF92}"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274638"/>
            <a:ext cx="2076450" cy="5668962"/>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76950" cy="56689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4010EDA4-D419-4B70-809F-8A20BE463A8B}"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3400" y="914400"/>
            <a:ext cx="4038600" cy="5029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914400"/>
            <a:ext cx="4038600" cy="5029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A8D6F0D9-AF49-46F5-AA7C-FC019D6D7DE0}"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33400" y="914400"/>
            <a:ext cx="8229600" cy="5029200"/>
          </a:xfrm>
        </p:spPr>
        <p:txBody>
          <a:bodyPr/>
          <a:lstStyle/>
          <a:p>
            <a:pPr lvl="0"/>
            <a:endParaRPr lang="zh-TW" alt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F22C6340-3F7C-4C7F-9250-D0054B4EAA3C}"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EBA6341B-5188-4856-B379-8A4C030B0748}"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4D220624-50C9-4919-8BCF-B0B68D3FF0C1}"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914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24400" y="914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46C0D54D-03C3-4187-99C1-EE65C736A064}"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4D1DC74F-9CA4-45F9-8FDA-7F1BD07D274E}"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45CE51A9-78D9-4EE3-A031-3F797CE4972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3655E18D-2E77-44A5-97E1-FAFC23C4394A}"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836C2A91-9EEF-42D3-B116-AEFA0EB32FE8}"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334CDA8-5C52-4123-BB43-4C93A4DF65F5}"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14288" y="-1588"/>
            <a:ext cx="701676" cy="1198563"/>
            <a:chOff x="-9" y="-1"/>
            <a:chExt cx="442" cy="755"/>
          </a:xfrm>
        </p:grpSpPr>
        <p:sp>
          <p:nvSpPr>
            <p:cNvPr id="181260" name="Rectangle 12"/>
            <p:cNvSpPr>
              <a:spLocks noChangeArrowheads="1"/>
            </p:cNvSpPr>
            <p:nvPr/>
          </p:nvSpPr>
          <p:spPr bwMode="auto">
            <a:xfrm>
              <a:off x="-9" y="-1"/>
              <a:ext cx="180" cy="737"/>
            </a:xfrm>
            <a:prstGeom prst="rect">
              <a:avLst/>
            </a:prstGeom>
            <a:gradFill rotWithShape="0">
              <a:gsLst>
                <a:gs pos="0">
                  <a:schemeClr val="folHlink">
                    <a:alpha val="60001"/>
                  </a:schemeClr>
                </a:gs>
                <a:gs pos="100000">
                  <a:schemeClr val="bg1"/>
                </a:gs>
              </a:gsLst>
              <a:lin ang="0" scaled="1"/>
            </a:gradFill>
            <a:ln w="9525">
              <a:noFill/>
              <a:miter lim="800000"/>
              <a:headEnd/>
              <a:tailEnd/>
            </a:ln>
            <a:effectLst/>
          </p:spPr>
          <p:txBody>
            <a:bodyPr wrap="none" anchor="ctr"/>
            <a:lstStyle/>
            <a:p>
              <a:pPr algn="ctr">
                <a:defRPr/>
              </a:pPr>
              <a:endParaRPr kumimoji="0" lang="zh-TW" altLang="zh-TW" sz="2400">
                <a:solidFill>
                  <a:schemeClr val="tx1"/>
                </a:solidFill>
                <a:latin typeface="標楷體" pitchFamily="65" charset="-120"/>
              </a:endParaRPr>
            </a:p>
          </p:txBody>
        </p:sp>
        <p:sp>
          <p:nvSpPr>
            <p:cNvPr id="181261" name="Rectangle 13"/>
            <p:cNvSpPr>
              <a:spLocks noChangeArrowheads="1"/>
            </p:cNvSpPr>
            <p:nvPr/>
          </p:nvSpPr>
          <p:spPr bwMode="auto">
            <a:xfrm>
              <a:off x="258" y="186"/>
              <a:ext cx="87" cy="195"/>
            </a:xfrm>
            <a:prstGeom prst="rect">
              <a:avLst/>
            </a:prstGeom>
            <a:solidFill>
              <a:schemeClr val="folHlink">
                <a:alpha val="60001"/>
              </a:schemeClr>
            </a:solidFill>
            <a:ln w="9525">
              <a:noFill/>
              <a:miter lim="800000"/>
              <a:headEnd/>
              <a:tailEnd/>
            </a:ln>
          </p:spPr>
          <p:txBody>
            <a:bodyPr/>
            <a:lstStyle/>
            <a:p>
              <a:pPr>
                <a:defRPr/>
              </a:pPr>
              <a:endParaRPr kumimoji="0" lang="zh-TW" altLang="zh-TW" sz="1800">
                <a:solidFill>
                  <a:schemeClr val="hlink"/>
                </a:solidFill>
                <a:latin typeface="標楷體" pitchFamily="65" charset="-120"/>
              </a:endParaRPr>
            </a:p>
          </p:txBody>
        </p:sp>
        <p:sp>
          <p:nvSpPr>
            <p:cNvPr id="181262" name="Rectangle 14"/>
            <p:cNvSpPr>
              <a:spLocks noChangeArrowheads="1"/>
            </p:cNvSpPr>
            <p:nvPr/>
          </p:nvSpPr>
          <p:spPr bwMode="auto">
            <a:xfrm>
              <a:off x="345" y="-1"/>
              <a:ext cx="88" cy="191"/>
            </a:xfrm>
            <a:prstGeom prst="rect">
              <a:avLst/>
            </a:prstGeom>
            <a:solidFill>
              <a:schemeClr val="folHlink">
                <a:alpha val="60001"/>
              </a:schemeClr>
            </a:solidFill>
            <a:ln w="9525">
              <a:noFill/>
              <a:miter lim="800000"/>
              <a:headEnd/>
              <a:tailEnd/>
            </a:ln>
          </p:spPr>
          <p:txBody>
            <a:bodyPr/>
            <a:lstStyle/>
            <a:p>
              <a:pPr>
                <a:defRPr/>
              </a:pPr>
              <a:endParaRPr kumimoji="0" lang="zh-TW" altLang="zh-TW" sz="1800">
                <a:solidFill>
                  <a:schemeClr val="hlink"/>
                </a:solidFill>
                <a:latin typeface="標楷體" pitchFamily="65" charset="-120"/>
              </a:endParaRPr>
            </a:p>
          </p:txBody>
        </p:sp>
        <p:sp>
          <p:nvSpPr>
            <p:cNvPr id="181263" name="Rectangle 15"/>
            <p:cNvSpPr>
              <a:spLocks noChangeArrowheads="1"/>
            </p:cNvSpPr>
            <p:nvPr/>
          </p:nvSpPr>
          <p:spPr bwMode="auto">
            <a:xfrm>
              <a:off x="345" y="186"/>
              <a:ext cx="88" cy="195"/>
            </a:xfrm>
            <a:prstGeom prst="rect">
              <a:avLst/>
            </a:prstGeom>
            <a:solidFill>
              <a:schemeClr val="accent2">
                <a:alpha val="60001"/>
              </a:schemeClr>
            </a:solidFill>
            <a:ln w="9525">
              <a:noFill/>
              <a:miter lim="800000"/>
              <a:headEnd/>
              <a:tailEnd/>
            </a:ln>
          </p:spPr>
          <p:txBody>
            <a:bodyPr/>
            <a:lstStyle/>
            <a:p>
              <a:pPr>
                <a:defRPr/>
              </a:pPr>
              <a:endParaRPr kumimoji="0" lang="zh-TW" altLang="zh-TW" sz="1800">
                <a:solidFill>
                  <a:schemeClr val="accent2"/>
                </a:solidFill>
                <a:latin typeface="標楷體" pitchFamily="65" charset="-120"/>
              </a:endParaRPr>
            </a:p>
          </p:txBody>
        </p:sp>
        <p:sp>
          <p:nvSpPr>
            <p:cNvPr id="181264" name="Rectangle 16"/>
            <p:cNvSpPr>
              <a:spLocks noChangeArrowheads="1"/>
            </p:cNvSpPr>
            <p:nvPr/>
          </p:nvSpPr>
          <p:spPr bwMode="auto">
            <a:xfrm>
              <a:off x="173" y="379"/>
              <a:ext cx="86" cy="191"/>
            </a:xfrm>
            <a:prstGeom prst="rect">
              <a:avLst/>
            </a:prstGeom>
            <a:solidFill>
              <a:schemeClr val="folHlink">
                <a:alpha val="60001"/>
              </a:schemeClr>
            </a:solidFill>
            <a:ln w="9525">
              <a:noFill/>
              <a:miter lim="800000"/>
              <a:headEnd/>
              <a:tailEnd/>
            </a:ln>
          </p:spPr>
          <p:txBody>
            <a:bodyPr/>
            <a:lstStyle/>
            <a:p>
              <a:pPr>
                <a:defRPr/>
              </a:pPr>
              <a:endParaRPr kumimoji="0" lang="zh-TW" altLang="zh-TW" sz="1800">
                <a:solidFill>
                  <a:schemeClr val="hlink"/>
                </a:solidFill>
                <a:latin typeface="標楷體" pitchFamily="65" charset="-120"/>
              </a:endParaRPr>
            </a:p>
          </p:txBody>
        </p:sp>
        <p:sp>
          <p:nvSpPr>
            <p:cNvPr id="181265" name="Rectangle 17"/>
            <p:cNvSpPr>
              <a:spLocks noChangeArrowheads="1"/>
            </p:cNvSpPr>
            <p:nvPr/>
          </p:nvSpPr>
          <p:spPr bwMode="auto">
            <a:xfrm>
              <a:off x="83" y="188"/>
              <a:ext cx="89" cy="191"/>
            </a:xfrm>
            <a:prstGeom prst="rect">
              <a:avLst/>
            </a:prstGeom>
            <a:solidFill>
              <a:schemeClr val="folHlink">
                <a:alpha val="60001"/>
              </a:schemeClr>
            </a:solidFill>
            <a:ln w="9525">
              <a:noFill/>
              <a:miter lim="800000"/>
              <a:headEnd/>
              <a:tailEnd/>
            </a:ln>
          </p:spPr>
          <p:txBody>
            <a:bodyPr/>
            <a:lstStyle/>
            <a:p>
              <a:pPr>
                <a:defRPr/>
              </a:pPr>
              <a:endParaRPr kumimoji="0" lang="zh-TW" altLang="zh-TW" sz="2400">
                <a:solidFill>
                  <a:schemeClr val="tx1"/>
                </a:solidFill>
                <a:latin typeface="標楷體" pitchFamily="65" charset="-120"/>
              </a:endParaRPr>
            </a:p>
          </p:txBody>
        </p:sp>
        <p:sp>
          <p:nvSpPr>
            <p:cNvPr id="181266" name="Rectangle 18"/>
            <p:cNvSpPr>
              <a:spLocks noChangeArrowheads="1"/>
            </p:cNvSpPr>
            <p:nvPr/>
          </p:nvSpPr>
          <p:spPr bwMode="auto">
            <a:xfrm>
              <a:off x="258" y="374"/>
              <a:ext cx="87" cy="191"/>
            </a:xfrm>
            <a:prstGeom prst="rect">
              <a:avLst/>
            </a:prstGeom>
            <a:solidFill>
              <a:schemeClr val="accent2">
                <a:alpha val="60001"/>
              </a:schemeClr>
            </a:solidFill>
            <a:ln w="9525">
              <a:noFill/>
              <a:miter lim="800000"/>
              <a:headEnd/>
              <a:tailEnd/>
            </a:ln>
          </p:spPr>
          <p:txBody>
            <a:bodyPr/>
            <a:lstStyle/>
            <a:p>
              <a:pPr>
                <a:defRPr/>
              </a:pPr>
              <a:endParaRPr kumimoji="0" lang="zh-TW" altLang="zh-TW" sz="1800">
                <a:solidFill>
                  <a:schemeClr val="accent2"/>
                </a:solidFill>
                <a:latin typeface="標楷體" pitchFamily="65" charset="-120"/>
              </a:endParaRPr>
            </a:p>
          </p:txBody>
        </p:sp>
        <p:sp>
          <p:nvSpPr>
            <p:cNvPr id="181267" name="Rectangle 19"/>
            <p:cNvSpPr>
              <a:spLocks noChangeArrowheads="1"/>
            </p:cNvSpPr>
            <p:nvPr/>
          </p:nvSpPr>
          <p:spPr bwMode="auto">
            <a:xfrm>
              <a:off x="173" y="565"/>
              <a:ext cx="86" cy="189"/>
            </a:xfrm>
            <a:prstGeom prst="rect">
              <a:avLst/>
            </a:prstGeom>
            <a:solidFill>
              <a:schemeClr val="accent2">
                <a:alpha val="60001"/>
              </a:schemeClr>
            </a:solidFill>
            <a:ln w="9525">
              <a:noFill/>
              <a:miter lim="800000"/>
              <a:headEnd/>
              <a:tailEnd/>
            </a:ln>
          </p:spPr>
          <p:txBody>
            <a:bodyPr/>
            <a:lstStyle/>
            <a:p>
              <a:pPr>
                <a:defRPr/>
              </a:pPr>
              <a:endParaRPr kumimoji="0" lang="zh-TW" altLang="zh-TW" sz="1800">
                <a:solidFill>
                  <a:schemeClr val="accent2"/>
                </a:solidFill>
                <a:latin typeface="標楷體" pitchFamily="65" charset="-120"/>
              </a:endParaRPr>
            </a:p>
          </p:txBody>
        </p:sp>
      </p:grpSp>
      <p:sp>
        <p:nvSpPr>
          <p:cNvPr id="181250" name="Rectangle 2"/>
          <p:cNvSpPr>
            <a:spLocks noChangeArrowheads="1"/>
          </p:cNvSpPr>
          <p:nvPr/>
        </p:nvSpPr>
        <p:spPr bwMode="auto">
          <a:xfrm>
            <a:off x="611188" y="908050"/>
            <a:ext cx="8532812" cy="73025"/>
          </a:xfrm>
          <a:prstGeom prst="rect">
            <a:avLst/>
          </a:prstGeom>
          <a:gradFill rotWithShape="1">
            <a:gsLst>
              <a:gs pos="0">
                <a:schemeClr val="accent2">
                  <a:alpha val="53000"/>
                </a:schemeClr>
              </a:gs>
              <a:gs pos="100000">
                <a:schemeClr val="bg1"/>
              </a:gs>
            </a:gsLst>
            <a:lin ang="0" scaled="1"/>
          </a:gradFill>
          <a:ln w="9525">
            <a:noFill/>
            <a:miter lim="800000"/>
            <a:headEnd/>
            <a:tailEnd/>
          </a:ln>
          <a:effectLst/>
        </p:spPr>
        <p:txBody>
          <a:bodyPr wrap="none" anchor="ctr"/>
          <a:lstStyle/>
          <a:p>
            <a:pPr>
              <a:defRPr/>
            </a:pPr>
            <a:endParaRPr lang="zh-TW" altLang="zh-TW" sz="1800">
              <a:solidFill>
                <a:schemeClr val="tx1"/>
              </a:solidFill>
              <a:latin typeface="Arial" charset="0"/>
            </a:endParaRPr>
          </a:p>
        </p:txBody>
      </p:sp>
      <p:sp>
        <p:nvSpPr>
          <p:cNvPr id="181251" name="Rectangle 3"/>
          <p:cNvSpPr>
            <a:spLocks noChangeArrowheads="1"/>
          </p:cNvSpPr>
          <p:nvPr/>
        </p:nvSpPr>
        <p:spPr bwMode="auto">
          <a:xfrm>
            <a:off x="762000" y="1905000"/>
            <a:ext cx="7620000" cy="4114800"/>
          </a:xfrm>
          <a:prstGeom prst="rect">
            <a:avLst/>
          </a:prstGeom>
          <a:noFill/>
          <a:ln w="9525">
            <a:noFill/>
            <a:miter lim="800000"/>
            <a:headEnd/>
            <a:tailEnd/>
          </a:ln>
          <a:effectLst/>
        </p:spPr>
        <p:txBody>
          <a:bodyPr/>
          <a:lstStyle/>
          <a:p>
            <a:pPr marL="342900" indent="-342900">
              <a:lnSpc>
                <a:spcPct val="130000"/>
              </a:lnSpc>
              <a:spcBef>
                <a:spcPct val="20000"/>
              </a:spcBef>
              <a:buFontTx/>
              <a:buChar char="•"/>
              <a:defRPr/>
            </a:pPr>
            <a:endParaRPr lang="en-US" altLang="zh-TW" sz="3200">
              <a:solidFill>
                <a:schemeClr val="tx1"/>
              </a:solidFill>
              <a:latin typeface="標楷體" pitchFamily="65" charset="-120"/>
            </a:endParaRPr>
          </a:p>
          <a:p>
            <a:pPr marL="742950" lvl="1" indent="-285750">
              <a:lnSpc>
                <a:spcPct val="130000"/>
              </a:lnSpc>
              <a:spcBef>
                <a:spcPct val="20000"/>
              </a:spcBef>
              <a:buFontTx/>
              <a:buChar char="–"/>
              <a:defRPr/>
            </a:pPr>
            <a:endParaRPr lang="en-US" altLang="zh-TW" sz="2800">
              <a:solidFill>
                <a:schemeClr val="tx1"/>
              </a:solidFill>
              <a:latin typeface="標楷體" pitchFamily="65" charset="-120"/>
            </a:endParaRPr>
          </a:p>
          <a:p>
            <a:pPr marL="742950" lvl="1" indent="-285750">
              <a:lnSpc>
                <a:spcPct val="130000"/>
              </a:lnSpc>
              <a:spcBef>
                <a:spcPct val="20000"/>
              </a:spcBef>
              <a:defRPr/>
            </a:pPr>
            <a:endParaRPr lang="en-US" altLang="zh-TW" sz="2800">
              <a:solidFill>
                <a:schemeClr val="tx1"/>
              </a:solidFill>
              <a:latin typeface="標楷體" pitchFamily="65" charset="-120"/>
            </a:endParaRPr>
          </a:p>
        </p:txBody>
      </p:sp>
      <p:sp>
        <p:nvSpPr>
          <p:cNvPr id="2053" name="Rectangle 5"/>
          <p:cNvSpPr>
            <a:spLocks noGrp="1" noChangeArrowheads="1"/>
          </p:cNvSpPr>
          <p:nvPr>
            <p:ph type="body" idx="1"/>
          </p:nvPr>
        </p:nvSpPr>
        <p:spPr bwMode="auto">
          <a:xfrm>
            <a:off x="533400" y="914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8125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a typeface="新細明體" pitchFamily="18" charset="-120"/>
              </a:defRPr>
            </a:lvl1pPr>
          </a:lstStyle>
          <a:p>
            <a:pPr>
              <a:defRPr/>
            </a:pPr>
            <a:endParaRPr lang="en-US" altLang="zh-TW"/>
          </a:p>
        </p:txBody>
      </p:sp>
      <p:sp>
        <p:nvSpPr>
          <p:cNvPr id="181255" name="Rectangle 7"/>
          <p:cNvSpPr>
            <a:spLocks noGrp="1" noChangeArrowheads="1"/>
          </p:cNvSpPr>
          <p:nvPr>
            <p:ph type="ftr" sz="quarter" idx="3"/>
          </p:nvPr>
        </p:nvSpPr>
        <p:spPr bwMode="auto">
          <a:xfrm>
            <a:off x="32766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a typeface="新細明體" pitchFamily="18" charset="-120"/>
              </a:defRPr>
            </a:lvl1pPr>
          </a:lstStyle>
          <a:p>
            <a:pPr>
              <a:defRPr/>
            </a:pPr>
            <a:endParaRPr lang="en-US" altLang="zh-TW"/>
          </a:p>
        </p:txBody>
      </p:sp>
      <p:sp>
        <p:nvSpPr>
          <p:cNvPr id="181256" name="Rectangle 8"/>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a typeface="新細明體" pitchFamily="18" charset="-120"/>
              </a:defRPr>
            </a:lvl1pPr>
          </a:lstStyle>
          <a:p>
            <a:pPr>
              <a:defRPr/>
            </a:pPr>
            <a:fld id="{62BF3A62-2D8B-4779-9302-2A4E753D60C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90"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ftr="0" dt="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Times New Roman" pitchFamily="18" charset="0"/>
          <a:ea typeface="標楷體" pitchFamily="65" charset="-120"/>
        </a:defRPr>
      </a:lvl2pPr>
      <a:lvl3pPr algn="ctr" rtl="0" eaLnBrk="0" fontAlgn="base" hangingPunct="0">
        <a:spcBef>
          <a:spcPct val="0"/>
        </a:spcBef>
        <a:spcAft>
          <a:spcPct val="0"/>
        </a:spcAft>
        <a:defRPr kumimoji="1" sz="3600">
          <a:solidFill>
            <a:schemeClr val="tx2"/>
          </a:solidFill>
          <a:latin typeface="Times New Roman" pitchFamily="18" charset="0"/>
          <a:ea typeface="標楷體" pitchFamily="65" charset="-120"/>
        </a:defRPr>
      </a:lvl3pPr>
      <a:lvl4pPr algn="ctr" rtl="0" eaLnBrk="0" fontAlgn="base" hangingPunct="0">
        <a:spcBef>
          <a:spcPct val="0"/>
        </a:spcBef>
        <a:spcAft>
          <a:spcPct val="0"/>
        </a:spcAft>
        <a:defRPr kumimoji="1" sz="3600">
          <a:solidFill>
            <a:schemeClr val="tx2"/>
          </a:solidFill>
          <a:latin typeface="Times New Roman" pitchFamily="18" charset="0"/>
          <a:ea typeface="標楷體" pitchFamily="65" charset="-120"/>
        </a:defRPr>
      </a:lvl4pPr>
      <a:lvl5pPr algn="ctr" rtl="0" eaLnBrk="0" fontAlgn="base" hangingPunct="0">
        <a:spcBef>
          <a:spcPct val="0"/>
        </a:spcBef>
        <a:spcAft>
          <a:spcPct val="0"/>
        </a:spcAft>
        <a:defRPr kumimoji="1" sz="3600">
          <a:solidFill>
            <a:schemeClr val="tx2"/>
          </a:solidFill>
          <a:latin typeface="Times New Roman" pitchFamily="18" charset="0"/>
          <a:ea typeface="標楷體" pitchFamily="65" charset="-120"/>
        </a:defRPr>
      </a:lvl5pPr>
      <a:lvl6pPr marL="457200" algn="ctr" rtl="0" fontAlgn="base">
        <a:spcBef>
          <a:spcPct val="0"/>
        </a:spcBef>
        <a:spcAft>
          <a:spcPct val="0"/>
        </a:spcAft>
        <a:defRPr kumimoji="1" sz="3600">
          <a:solidFill>
            <a:schemeClr val="tx2"/>
          </a:solidFill>
          <a:latin typeface="Times New Roman" pitchFamily="18" charset="0"/>
          <a:ea typeface="標楷體" pitchFamily="65" charset="-120"/>
        </a:defRPr>
      </a:lvl6pPr>
      <a:lvl7pPr marL="914400" algn="ctr" rtl="0" fontAlgn="base">
        <a:spcBef>
          <a:spcPct val="0"/>
        </a:spcBef>
        <a:spcAft>
          <a:spcPct val="0"/>
        </a:spcAft>
        <a:defRPr kumimoji="1" sz="3600">
          <a:solidFill>
            <a:schemeClr val="tx2"/>
          </a:solidFill>
          <a:latin typeface="Times New Roman" pitchFamily="18" charset="0"/>
          <a:ea typeface="標楷體" pitchFamily="65" charset="-120"/>
        </a:defRPr>
      </a:lvl7pPr>
      <a:lvl8pPr marL="1371600" algn="ctr" rtl="0" fontAlgn="base">
        <a:spcBef>
          <a:spcPct val="0"/>
        </a:spcBef>
        <a:spcAft>
          <a:spcPct val="0"/>
        </a:spcAft>
        <a:defRPr kumimoji="1" sz="3600">
          <a:solidFill>
            <a:schemeClr val="tx2"/>
          </a:solidFill>
          <a:latin typeface="Times New Roman" pitchFamily="18" charset="0"/>
          <a:ea typeface="標楷體" pitchFamily="65" charset="-120"/>
        </a:defRPr>
      </a:lvl8pPr>
      <a:lvl9pPr marL="1828800" algn="ctr" rtl="0" fontAlgn="base">
        <a:spcBef>
          <a:spcPct val="0"/>
        </a:spcBef>
        <a:spcAft>
          <a:spcPct val="0"/>
        </a:spcAft>
        <a:defRPr kumimoji="1" sz="3600">
          <a:solidFill>
            <a:schemeClr val="tx2"/>
          </a:solidFill>
          <a:latin typeface="Times New Roman" pitchFamily="18" charset="0"/>
          <a:ea typeface="標楷體" pitchFamily="65" charset="-120"/>
        </a:defRPr>
      </a:lvl9pPr>
    </p:titleStyle>
    <p:bodyStyle>
      <a:lvl1pPr marL="342900" indent="-342900" algn="l" rtl="0" eaLnBrk="0" fontAlgn="base" hangingPunct="0">
        <a:lnSpc>
          <a:spcPct val="120000"/>
        </a:lnSpc>
        <a:spcBef>
          <a:spcPct val="20000"/>
        </a:spcBef>
        <a:spcAft>
          <a:spcPct val="0"/>
        </a:spcAft>
        <a:buClr>
          <a:srgbClr val="FF0066"/>
        </a:buClr>
        <a:buFont typeface="Wingdings" pitchFamily="2" charset="2"/>
        <a:buChar char="v"/>
        <a:defRPr kumimoji="1" sz="30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2"/>
        </a:buClr>
        <a:buFont typeface="Wingdings" pitchFamily="2" charset="2"/>
        <a:buChar char="ü"/>
        <a:defRPr kumimoji="1" sz="26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kumimoji="1" sz="2400">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kumimoji="1" sz="20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kumimoji="1" sz="2000">
          <a:solidFill>
            <a:schemeClr val="tx1"/>
          </a:solidFill>
          <a:latin typeface="+mn-lt"/>
          <a:ea typeface="+mn-ea"/>
        </a:defRPr>
      </a:lvl5pPr>
      <a:lvl6pPr marL="2514600" indent="-228600" algn="l" rtl="0" fontAlgn="base">
        <a:lnSpc>
          <a:spcPct val="120000"/>
        </a:lnSpc>
        <a:spcBef>
          <a:spcPct val="20000"/>
        </a:spcBef>
        <a:spcAft>
          <a:spcPct val="0"/>
        </a:spcAft>
        <a:buChar char="»"/>
        <a:defRPr kumimoji="1" sz="2000">
          <a:solidFill>
            <a:schemeClr val="tx1"/>
          </a:solidFill>
          <a:latin typeface="+mn-lt"/>
          <a:ea typeface="+mn-ea"/>
        </a:defRPr>
      </a:lvl6pPr>
      <a:lvl7pPr marL="2971800" indent="-228600" algn="l" rtl="0" fontAlgn="base">
        <a:lnSpc>
          <a:spcPct val="120000"/>
        </a:lnSpc>
        <a:spcBef>
          <a:spcPct val="20000"/>
        </a:spcBef>
        <a:spcAft>
          <a:spcPct val="0"/>
        </a:spcAft>
        <a:buChar char="»"/>
        <a:defRPr kumimoji="1" sz="2000">
          <a:solidFill>
            <a:schemeClr val="tx1"/>
          </a:solidFill>
          <a:latin typeface="+mn-lt"/>
          <a:ea typeface="+mn-ea"/>
        </a:defRPr>
      </a:lvl7pPr>
      <a:lvl8pPr marL="3429000" indent="-228600" algn="l" rtl="0" fontAlgn="base">
        <a:lnSpc>
          <a:spcPct val="120000"/>
        </a:lnSpc>
        <a:spcBef>
          <a:spcPct val="20000"/>
        </a:spcBef>
        <a:spcAft>
          <a:spcPct val="0"/>
        </a:spcAft>
        <a:buChar char="»"/>
        <a:defRPr kumimoji="1" sz="2000">
          <a:solidFill>
            <a:schemeClr val="tx1"/>
          </a:solidFill>
          <a:latin typeface="+mn-lt"/>
          <a:ea typeface="+mn-ea"/>
        </a:defRPr>
      </a:lvl8pPr>
      <a:lvl9pPr marL="3886200" indent="-228600" algn="l" rtl="0" fontAlgn="base">
        <a:lnSpc>
          <a:spcPct val="120000"/>
        </a:lnSpc>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Word_97_-_2003___1.doc"/><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tdcc.com.tw/default.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3500438"/>
            <a:ext cx="9144000" cy="3357562"/>
          </a:xfrm>
          <a:prstGeom prst="rect">
            <a:avLst/>
          </a:prstGeom>
          <a:solidFill>
            <a:srgbClr val="398AC7"/>
          </a:solidFill>
          <a:ln w="9525">
            <a:noFill/>
            <a:miter lim="800000"/>
            <a:headEnd/>
            <a:tailEnd/>
          </a:ln>
        </p:spPr>
        <p:txBody>
          <a:bodyPr wrap="none" anchor="ctr"/>
          <a:lstStyle/>
          <a:p>
            <a:endParaRPr lang="zh-TW" altLang="en-US"/>
          </a:p>
        </p:txBody>
      </p:sp>
      <p:sp>
        <p:nvSpPr>
          <p:cNvPr id="4099" name="Rectangle 8"/>
          <p:cNvSpPr>
            <a:spLocks noChangeArrowheads="1"/>
          </p:cNvSpPr>
          <p:nvPr/>
        </p:nvSpPr>
        <p:spPr bwMode="auto">
          <a:xfrm>
            <a:off x="457200" y="6486525"/>
            <a:ext cx="2133600" cy="168275"/>
          </a:xfrm>
          <a:prstGeom prst="rect">
            <a:avLst/>
          </a:prstGeom>
          <a:noFill/>
          <a:ln w="9525">
            <a:noFill/>
            <a:miter lim="800000"/>
            <a:headEnd/>
            <a:tailEnd/>
          </a:ln>
        </p:spPr>
        <p:txBody>
          <a:bodyPr/>
          <a:lstStyle/>
          <a:p>
            <a:endParaRPr kumimoji="0" lang="en-US" altLang="zh-TW" sz="1200">
              <a:solidFill>
                <a:schemeClr val="bg1"/>
              </a:solidFill>
              <a:latin typeface="Arial" charset="0"/>
              <a:ea typeface="新細明體" charset="-120"/>
            </a:endParaRPr>
          </a:p>
        </p:txBody>
      </p:sp>
      <p:sp>
        <p:nvSpPr>
          <p:cNvPr id="4100" name="Rectangle 9"/>
          <p:cNvSpPr>
            <a:spLocks noChangeArrowheads="1"/>
          </p:cNvSpPr>
          <p:nvPr/>
        </p:nvSpPr>
        <p:spPr bwMode="auto">
          <a:xfrm>
            <a:off x="3124200" y="6486525"/>
            <a:ext cx="2895600" cy="168275"/>
          </a:xfrm>
          <a:prstGeom prst="rect">
            <a:avLst/>
          </a:prstGeom>
          <a:noFill/>
          <a:ln w="9525">
            <a:noFill/>
            <a:miter lim="800000"/>
            <a:headEnd/>
            <a:tailEnd/>
          </a:ln>
        </p:spPr>
        <p:txBody>
          <a:bodyPr/>
          <a:lstStyle/>
          <a:p>
            <a:pPr algn="ctr"/>
            <a:endParaRPr kumimoji="0" lang="en-US" altLang="zh-TW" sz="1200">
              <a:solidFill>
                <a:schemeClr val="bg1"/>
              </a:solidFill>
              <a:latin typeface="Arial" charset="0"/>
              <a:ea typeface="新細明體" charset="-120"/>
            </a:endParaRPr>
          </a:p>
        </p:txBody>
      </p:sp>
      <p:sp>
        <p:nvSpPr>
          <p:cNvPr id="4101" name="Rectangle 11"/>
          <p:cNvSpPr>
            <a:spLocks noChangeArrowheads="1"/>
          </p:cNvSpPr>
          <p:nvPr/>
        </p:nvSpPr>
        <p:spPr bwMode="gray">
          <a:xfrm>
            <a:off x="0" y="3141663"/>
            <a:ext cx="9144000" cy="431800"/>
          </a:xfrm>
          <a:prstGeom prst="rect">
            <a:avLst/>
          </a:prstGeom>
          <a:solidFill>
            <a:srgbClr val="19426B"/>
          </a:solidFill>
          <a:ln w="9525">
            <a:solidFill>
              <a:srgbClr val="19426B"/>
            </a:solidFill>
            <a:miter lim="800000"/>
            <a:headEnd/>
            <a:tailEnd/>
          </a:ln>
        </p:spPr>
        <p:txBody>
          <a:bodyPr wrap="none" anchor="ctr"/>
          <a:lstStyle/>
          <a:p>
            <a:endParaRPr lang="zh-TW" altLang="en-US"/>
          </a:p>
        </p:txBody>
      </p:sp>
      <p:sp>
        <p:nvSpPr>
          <p:cNvPr id="1099792" name="Rectangle 16"/>
          <p:cNvSpPr>
            <a:spLocks noGrp="1" noChangeArrowheads="1"/>
          </p:cNvSpPr>
          <p:nvPr>
            <p:ph type="ctrTitle"/>
          </p:nvPr>
        </p:nvSpPr>
        <p:spPr bwMode="black">
          <a:xfrm>
            <a:off x="3786188" y="762000"/>
            <a:ext cx="5053012" cy="1828800"/>
          </a:xfrm>
        </p:spPr>
        <p:txBody>
          <a:bodyPr/>
          <a:lstStyle/>
          <a:p>
            <a:pPr algn="r" eaLnBrk="1" hangingPunct="1">
              <a:defRPr/>
            </a:pPr>
            <a:r>
              <a:rPr kumimoji="0" lang="zh-TW" altLang="en-US" sz="4100" b="1" dirty="0" smtClean="0">
                <a:solidFill>
                  <a:srgbClr val="19426B"/>
                </a:solidFill>
                <a:effectLst>
                  <a:outerShdw blurRad="38100" dist="38100" dir="2700000" algn="tl">
                    <a:srgbClr val="C0C0C0"/>
                  </a:outerShdw>
                </a:effectLst>
                <a:latin typeface="標楷體" pitchFamily="65" charset="-120"/>
              </a:rPr>
              <a:t>公職人員財產申報</a:t>
            </a:r>
            <a:r>
              <a:rPr kumimoji="0" lang="en-US" altLang="zh-TW" sz="4100" b="1" dirty="0" smtClean="0">
                <a:solidFill>
                  <a:srgbClr val="19426B"/>
                </a:solidFill>
                <a:effectLst>
                  <a:outerShdw blurRad="38100" dist="38100" dir="2700000" algn="tl">
                    <a:srgbClr val="C0C0C0"/>
                  </a:outerShdw>
                </a:effectLst>
                <a:latin typeface="標楷體" pitchFamily="65" charset="-120"/>
              </a:rPr>
              <a:t/>
            </a:r>
            <a:br>
              <a:rPr kumimoji="0" lang="en-US" altLang="zh-TW" sz="4100" b="1" dirty="0" smtClean="0">
                <a:solidFill>
                  <a:srgbClr val="19426B"/>
                </a:solidFill>
                <a:effectLst>
                  <a:outerShdw blurRad="38100" dist="38100" dir="2700000" algn="tl">
                    <a:srgbClr val="C0C0C0"/>
                  </a:outerShdw>
                </a:effectLst>
                <a:latin typeface="標楷體" pitchFamily="65" charset="-120"/>
              </a:rPr>
            </a:br>
            <a:r>
              <a:rPr kumimoji="0" lang="zh-TW" altLang="en-US" sz="4100" b="1" dirty="0" smtClean="0">
                <a:solidFill>
                  <a:srgbClr val="19426B"/>
                </a:solidFill>
                <a:effectLst>
                  <a:outerShdw blurRad="38100" dist="38100" dir="2700000" algn="tl">
                    <a:srgbClr val="C0C0C0"/>
                  </a:outerShdw>
                </a:effectLst>
                <a:latin typeface="標楷體" pitchFamily="65" charset="-120"/>
              </a:rPr>
              <a:t>查詢窗口單一化及</a:t>
            </a:r>
            <a:r>
              <a:rPr kumimoji="0" lang="en-US" altLang="zh-TW" sz="4100" b="1" dirty="0" smtClean="0">
                <a:solidFill>
                  <a:srgbClr val="19426B"/>
                </a:solidFill>
                <a:effectLst>
                  <a:outerShdw blurRad="38100" dist="38100" dir="2700000" algn="tl">
                    <a:srgbClr val="C0C0C0"/>
                  </a:outerShdw>
                </a:effectLst>
                <a:latin typeface="標楷體" pitchFamily="65" charset="-120"/>
              </a:rPr>
              <a:t/>
            </a:r>
            <a:br>
              <a:rPr kumimoji="0" lang="en-US" altLang="zh-TW" sz="4100" b="1" dirty="0" smtClean="0">
                <a:solidFill>
                  <a:srgbClr val="19426B"/>
                </a:solidFill>
                <a:effectLst>
                  <a:outerShdw blurRad="38100" dist="38100" dir="2700000" algn="tl">
                    <a:srgbClr val="C0C0C0"/>
                  </a:outerShdw>
                </a:effectLst>
                <a:latin typeface="標楷體" pitchFamily="65" charset="-120"/>
              </a:rPr>
            </a:br>
            <a:r>
              <a:rPr kumimoji="0" lang="zh-TW" altLang="en-US" sz="4100" b="1" dirty="0" smtClean="0">
                <a:solidFill>
                  <a:srgbClr val="19426B"/>
                </a:solidFill>
                <a:effectLst>
                  <a:outerShdw blurRad="38100" dist="38100" dir="2700000" algn="tl">
                    <a:srgbClr val="C0C0C0"/>
                  </a:outerShdw>
                </a:effectLst>
                <a:latin typeface="標楷體" pitchFamily="65" charset="-120"/>
              </a:rPr>
              <a:t>無紙化作業規劃</a:t>
            </a:r>
          </a:p>
        </p:txBody>
      </p:sp>
      <p:sp>
        <p:nvSpPr>
          <p:cNvPr id="4103" name="Oval 24"/>
          <p:cNvSpPr>
            <a:spLocks noChangeArrowheads="1"/>
          </p:cNvSpPr>
          <p:nvPr/>
        </p:nvSpPr>
        <p:spPr bwMode="ltGray">
          <a:xfrm>
            <a:off x="1403350" y="4581525"/>
            <a:ext cx="4248150" cy="1800225"/>
          </a:xfrm>
          <a:prstGeom prst="ellipse">
            <a:avLst/>
          </a:prstGeom>
          <a:gradFill rotWithShape="1">
            <a:gsLst>
              <a:gs pos="0">
                <a:srgbClr val="398AC7"/>
              </a:gs>
              <a:gs pos="100000">
                <a:srgbClr val="1A405C"/>
              </a:gs>
            </a:gsLst>
            <a:lin ang="5400000" scaled="1"/>
          </a:gradFill>
          <a:ln w="9525">
            <a:noFill/>
            <a:round/>
            <a:headEnd/>
            <a:tailEnd/>
          </a:ln>
        </p:spPr>
        <p:txBody>
          <a:bodyPr wrap="none" anchor="ctr"/>
          <a:lstStyle/>
          <a:p>
            <a:endParaRPr lang="zh-TW" altLang="en-US"/>
          </a:p>
        </p:txBody>
      </p:sp>
      <p:grpSp>
        <p:nvGrpSpPr>
          <p:cNvPr id="4104" name="Group 33"/>
          <p:cNvGrpSpPr>
            <a:grpSpLocks/>
          </p:cNvGrpSpPr>
          <p:nvPr/>
        </p:nvGrpSpPr>
        <p:grpSpPr bwMode="auto">
          <a:xfrm>
            <a:off x="276225" y="1255713"/>
            <a:ext cx="4656138" cy="4837112"/>
            <a:chOff x="174" y="791"/>
            <a:chExt cx="2933" cy="3047"/>
          </a:xfrm>
        </p:grpSpPr>
        <p:sp>
          <p:nvSpPr>
            <p:cNvPr id="1099810" name="Oval 34"/>
            <p:cNvSpPr>
              <a:spLocks noChangeArrowheads="1"/>
            </p:cNvSpPr>
            <p:nvPr/>
          </p:nvSpPr>
          <p:spPr bwMode="gray">
            <a:xfrm>
              <a:off x="174" y="791"/>
              <a:ext cx="2933" cy="3047"/>
            </a:xfrm>
            <a:prstGeom prst="ellipse">
              <a:avLst/>
            </a:prstGeom>
            <a:solidFill>
              <a:schemeClr val="bg1"/>
            </a:solidFill>
            <a:ln w="9525">
              <a:noFill/>
              <a:round/>
              <a:headEnd/>
              <a:tailEnd/>
            </a:ln>
            <a:effectLst>
              <a:outerShdw dist="172739" dir="3238358" algn="ctr" rotWithShape="0">
                <a:schemeClr val="tx1"/>
              </a:outerShdw>
            </a:effectLst>
          </p:spPr>
          <p:txBody>
            <a:bodyPr wrap="none" anchor="ctr"/>
            <a:lstStyle/>
            <a:p>
              <a:pPr>
                <a:defRPr/>
              </a:pPr>
              <a:endParaRPr lang="zh-TW" altLang="en-US"/>
            </a:p>
          </p:txBody>
        </p:sp>
        <p:sp>
          <p:nvSpPr>
            <p:cNvPr id="4106" name="Freeform 35" descr="1"/>
            <p:cNvSpPr>
              <a:spLocks/>
            </p:cNvSpPr>
            <p:nvPr/>
          </p:nvSpPr>
          <p:spPr bwMode="gray">
            <a:xfrm>
              <a:off x="712" y="892"/>
              <a:ext cx="1810" cy="1375"/>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 name="T10" fmla="*/ 0 60000 65536"/>
                <a:gd name="T11" fmla="*/ 0 60000 65536"/>
                <a:gd name="T12" fmla="*/ 0 60000 65536"/>
                <a:gd name="T13" fmla="*/ 0 60000 65536"/>
                <a:gd name="T14" fmla="*/ 0 60000 65536"/>
                <a:gd name="T15" fmla="*/ 0 w 1810"/>
                <a:gd name="T16" fmla="*/ 0 h 1375"/>
                <a:gd name="T17" fmla="*/ 1810 w 1810"/>
                <a:gd name="T18" fmla="*/ 1375 h 1375"/>
              </a:gdLst>
              <a:ahLst/>
              <a:cxnLst>
                <a:cxn ang="T10">
                  <a:pos x="T0" y="T1"/>
                </a:cxn>
                <a:cxn ang="T11">
                  <a:pos x="T2" y="T3"/>
                </a:cxn>
                <a:cxn ang="T12">
                  <a:pos x="T4" y="T5"/>
                </a:cxn>
                <a:cxn ang="T13">
                  <a:pos x="T6" y="T7"/>
                </a:cxn>
                <a:cxn ang="T14">
                  <a:pos x="T8" y="T9"/>
                </a:cxn>
              </a:cxnLst>
              <a:rect l="T15" t="T16" r="T17" b="T18"/>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3" cstate="print"/>
              <a:srcRect/>
              <a:stretch>
                <a:fillRect/>
              </a:stretch>
            </a:blipFill>
            <a:ln w="76200">
              <a:noFill/>
              <a:round/>
              <a:headEnd/>
              <a:tailEnd/>
            </a:ln>
          </p:spPr>
          <p:txBody>
            <a:bodyPr/>
            <a:lstStyle/>
            <a:p>
              <a:endParaRPr lang="zh-TW" altLang="en-US"/>
            </a:p>
          </p:txBody>
        </p:sp>
        <p:sp>
          <p:nvSpPr>
            <p:cNvPr id="4107" name="Freeform 36" descr="2"/>
            <p:cNvSpPr>
              <a:spLocks/>
            </p:cNvSpPr>
            <p:nvPr/>
          </p:nvSpPr>
          <p:spPr bwMode="gray">
            <a:xfrm>
              <a:off x="237" y="1353"/>
              <a:ext cx="1325" cy="1910"/>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 name="T10" fmla="*/ 0 60000 65536"/>
                <a:gd name="T11" fmla="*/ 0 60000 65536"/>
                <a:gd name="T12" fmla="*/ 0 60000 65536"/>
                <a:gd name="T13" fmla="*/ 0 60000 65536"/>
                <a:gd name="T14" fmla="*/ 0 60000 65536"/>
                <a:gd name="T15" fmla="*/ 0 w 1325"/>
                <a:gd name="T16" fmla="*/ 0 h 1910"/>
                <a:gd name="T17" fmla="*/ 1325 w 1325"/>
                <a:gd name="T18" fmla="*/ 1910 h 1910"/>
              </a:gdLst>
              <a:ahLst/>
              <a:cxnLst>
                <a:cxn ang="T10">
                  <a:pos x="T0" y="T1"/>
                </a:cxn>
                <a:cxn ang="T11">
                  <a:pos x="T2" y="T3"/>
                </a:cxn>
                <a:cxn ang="T12">
                  <a:pos x="T4" y="T5"/>
                </a:cxn>
                <a:cxn ang="T13">
                  <a:pos x="T6" y="T7"/>
                </a:cxn>
                <a:cxn ang="T14">
                  <a:pos x="T8" y="T9"/>
                </a:cxn>
              </a:cxnLst>
              <a:rect l="T15" t="T16" r="T17" b="T18"/>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srcRect/>
              <a:stretch>
                <a:fillRect/>
              </a:stretch>
            </a:blipFill>
            <a:ln w="76200">
              <a:noFill/>
              <a:round/>
              <a:headEnd/>
              <a:tailEnd/>
            </a:ln>
          </p:spPr>
          <p:txBody>
            <a:bodyPr/>
            <a:lstStyle/>
            <a:p>
              <a:endParaRPr lang="zh-TW" altLang="en-US"/>
            </a:p>
          </p:txBody>
        </p:sp>
        <p:sp>
          <p:nvSpPr>
            <p:cNvPr id="4108" name="Freeform 37" descr="55282"/>
            <p:cNvSpPr>
              <a:spLocks/>
            </p:cNvSpPr>
            <p:nvPr/>
          </p:nvSpPr>
          <p:spPr bwMode="gray">
            <a:xfrm>
              <a:off x="684" y="2350"/>
              <a:ext cx="1866" cy="139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 name="T10" fmla="*/ 0 60000 65536"/>
                <a:gd name="T11" fmla="*/ 0 60000 65536"/>
                <a:gd name="T12" fmla="*/ 0 60000 65536"/>
                <a:gd name="T13" fmla="*/ 0 60000 65536"/>
                <a:gd name="T14" fmla="*/ 0 60000 65536"/>
                <a:gd name="T15" fmla="*/ 0 w 1866"/>
                <a:gd name="T16" fmla="*/ 0 h 1398"/>
                <a:gd name="T17" fmla="*/ 1866 w 1866"/>
                <a:gd name="T18" fmla="*/ 1398 h 1398"/>
              </a:gdLst>
              <a:ahLst/>
              <a:cxnLst>
                <a:cxn ang="T10">
                  <a:pos x="T0" y="T1"/>
                </a:cxn>
                <a:cxn ang="T11">
                  <a:pos x="T2" y="T3"/>
                </a:cxn>
                <a:cxn ang="T12">
                  <a:pos x="T4" y="T5"/>
                </a:cxn>
                <a:cxn ang="T13">
                  <a:pos x="T6" y="T7"/>
                </a:cxn>
                <a:cxn ang="T14">
                  <a:pos x="T8" y="T9"/>
                </a:cxn>
              </a:cxnLst>
              <a:rect l="T15" t="T16" r="T17" b="T18"/>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srcRect/>
              <a:stretch>
                <a:fillRect/>
              </a:stretch>
            </a:blipFill>
            <a:ln w="76200">
              <a:noFill/>
              <a:round/>
              <a:headEnd/>
              <a:tailEnd/>
            </a:ln>
          </p:spPr>
          <p:txBody>
            <a:bodyPr/>
            <a:lstStyle/>
            <a:p>
              <a:endParaRPr lang="zh-TW" altLang="en-US"/>
            </a:p>
          </p:txBody>
        </p:sp>
        <p:sp>
          <p:nvSpPr>
            <p:cNvPr id="4109" name="Freeform 38" descr="4"/>
            <p:cNvSpPr>
              <a:spLocks/>
            </p:cNvSpPr>
            <p:nvPr/>
          </p:nvSpPr>
          <p:spPr bwMode="gray">
            <a:xfrm>
              <a:off x="1654" y="1335"/>
              <a:ext cx="1348" cy="19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 name="T10" fmla="*/ 0 60000 65536"/>
                <a:gd name="T11" fmla="*/ 0 60000 65536"/>
                <a:gd name="T12" fmla="*/ 0 60000 65536"/>
                <a:gd name="T13" fmla="*/ 0 60000 65536"/>
                <a:gd name="T14" fmla="*/ 0 60000 65536"/>
                <a:gd name="T15" fmla="*/ 0 w 1348"/>
                <a:gd name="T16" fmla="*/ 0 h 1963"/>
                <a:gd name="T17" fmla="*/ 1348 w 1348"/>
                <a:gd name="T18" fmla="*/ 1963 h 1963"/>
              </a:gdLst>
              <a:ahLst/>
              <a:cxnLst>
                <a:cxn ang="T10">
                  <a:pos x="T0" y="T1"/>
                </a:cxn>
                <a:cxn ang="T11">
                  <a:pos x="T2" y="T3"/>
                </a:cxn>
                <a:cxn ang="T12">
                  <a:pos x="T4" y="T5"/>
                </a:cxn>
                <a:cxn ang="T13">
                  <a:pos x="T6" y="T7"/>
                </a:cxn>
                <a:cxn ang="T14">
                  <a:pos x="T8" y="T9"/>
                </a:cxn>
              </a:cxnLst>
              <a:rect l="T15" t="T16" r="T17" b="T18"/>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6" cstate="print"/>
              <a:srcRect/>
              <a:stretch>
                <a:fillRect/>
              </a:stretch>
            </a:blipFill>
            <a:ln w="76200">
              <a:noFill/>
              <a:round/>
              <a:headEnd/>
              <a:tailEnd/>
            </a:ln>
          </p:spPr>
          <p:txBody>
            <a:bodyPr/>
            <a:lstStyle/>
            <a:p>
              <a:endParaRPr lang="zh-TW" altLang="en-US"/>
            </a:p>
          </p:txBody>
        </p:sp>
        <p:sp>
          <p:nvSpPr>
            <p:cNvPr id="4110" name="Oval 39"/>
            <p:cNvSpPr>
              <a:spLocks noChangeArrowheads="1"/>
            </p:cNvSpPr>
            <p:nvPr/>
          </p:nvSpPr>
          <p:spPr bwMode="gray">
            <a:xfrm>
              <a:off x="1138" y="1861"/>
              <a:ext cx="1043" cy="1043"/>
            </a:xfrm>
            <a:prstGeom prst="ellipse">
              <a:avLst/>
            </a:prstGeom>
            <a:solidFill>
              <a:schemeClr val="bg1"/>
            </a:solidFill>
            <a:ln w="9525">
              <a:noFill/>
              <a:round/>
              <a:headEnd/>
              <a:tailEnd/>
            </a:ln>
          </p:spPr>
          <p:txBody>
            <a:bodyPr wrap="none" anchor="ctr"/>
            <a:lstStyle/>
            <a:p>
              <a:endParaRPr lang="zh-TW" altLang="en-US"/>
            </a:p>
          </p:txBody>
        </p:sp>
        <p:pic>
          <p:nvPicPr>
            <p:cNvPr id="4111" name="Picture 40" descr="TDCC_logo_72dpi"/>
            <p:cNvPicPr>
              <a:picLocks noChangeAspect="1" noChangeArrowheads="1"/>
            </p:cNvPicPr>
            <p:nvPr/>
          </p:nvPicPr>
          <p:blipFill>
            <a:blip r:embed="rId7" cstate="print"/>
            <a:srcRect/>
            <a:stretch>
              <a:fillRect/>
            </a:stretch>
          </p:blipFill>
          <p:spPr bwMode="auto">
            <a:xfrm>
              <a:off x="1226" y="1933"/>
              <a:ext cx="864" cy="82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8" descr="1010203-4.jpg"/>
          <p:cNvPicPr>
            <a:picLocks noChangeAspect="1"/>
          </p:cNvPicPr>
          <p:nvPr/>
        </p:nvPicPr>
        <p:blipFill>
          <a:blip r:embed="rId3" cstate="print"/>
          <a:srcRect/>
          <a:stretch>
            <a:fillRect/>
          </a:stretch>
        </p:blipFill>
        <p:spPr bwMode="auto">
          <a:xfrm>
            <a:off x="785813" y="1631950"/>
            <a:ext cx="4786312" cy="4868863"/>
          </a:xfrm>
          <a:prstGeom prst="rect">
            <a:avLst/>
          </a:prstGeom>
          <a:noFill/>
          <a:ln w="9525">
            <a:noFill/>
            <a:miter lim="800000"/>
            <a:headEnd/>
            <a:tailEnd/>
          </a:ln>
        </p:spPr>
      </p:pic>
      <p:sp>
        <p:nvSpPr>
          <p:cNvPr id="12291"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12292" name="Rectangle 77"/>
          <p:cNvSpPr>
            <a:spLocks noChangeArrowheads="1"/>
          </p:cNvSpPr>
          <p:nvPr/>
        </p:nvSpPr>
        <p:spPr bwMode="auto">
          <a:xfrm>
            <a:off x="539750" y="1052513"/>
            <a:ext cx="8280400" cy="733425"/>
          </a:xfrm>
          <a:prstGeom prst="rect">
            <a:avLst/>
          </a:prstGeom>
          <a:noFill/>
          <a:ln w="9525">
            <a:noFill/>
            <a:miter lim="800000"/>
            <a:headEnd/>
            <a:tailEnd/>
          </a:ln>
        </p:spPr>
        <p:txBody>
          <a:bodyPr/>
          <a:lstStyle/>
          <a:p>
            <a:pPr marL="357188" indent="-357188">
              <a:lnSpc>
                <a:spcPts val="2800"/>
              </a:lnSpc>
              <a:spcBef>
                <a:spcPts val="600"/>
              </a:spcBef>
              <a:buClr>
                <a:srgbClr val="FF0066"/>
              </a:buClr>
              <a:buFontTx/>
              <a:buBlip>
                <a:blip r:embed="rId4"/>
              </a:buBlip>
            </a:pPr>
            <a:r>
              <a:rPr lang="zh-TW" altLang="en-US" sz="2800" b="1">
                <a:solidFill>
                  <a:srgbClr val="3333CC"/>
                </a:solidFill>
              </a:rPr>
              <a:t>集保結算所回復資料光碟封面</a:t>
            </a:r>
            <a:endParaRPr lang="en-US" altLang="zh-TW" sz="2800" b="1">
              <a:solidFill>
                <a:srgbClr val="3333CC"/>
              </a:solidFill>
            </a:endParaRPr>
          </a:p>
          <a:p>
            <a:pPr marL="1139825" lvl="2" indent="-347663">
              <a:lnSpc>
                <a:spcPct val="110000"/>
              </a:lnSpc>
              <a:spcBef>
                <a:spcPts val="300"/>
              </a:spcBef>
              <a:buClr>
                <a:schemeClr val="accent2"/>
              </a:buClr>
            </a:pPr>
            <a:endParaRPr lang="en-US" altLang="zh-TW" sz="2400"/>
          </a:p>
          <a:p>
            <a:pPr marL="357188" indent="-357188">
              <a:lnSpc>
                <a:spcPct val="110000"/>
              </a:lnSpc>
              <a:spcBef>
                <a:spcPct val="20000"/>
              </a:spcBef>
              <a:buClr>
                <a:srgbClr val="FF0066"/>
              </a:buClr>
              <a:buFontTx/>
              <a:buBlip>
                <a:blip r:embed="rId4"/>
              </a:buBlip>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12293" name="投影片編號版面配置區 3"/>
          <p:cNvSpPr>
            <a:spLocks noGrp="1"/>
          </p:cNvSpPr>
          <p:nvPr>
            <p:ph type="sldNum" sz="quarter" idx="12"/>
          </p:nvPr>
        </p:nvSpPr>
        <p:spPr>
          <a:noFill/>
        </p:spPr>
        <p:txBody>
          <a:bodyPr/>
          <a:lstStyle/>
          <a:p>
            <a:fld id="{0A6C400E-1AA0-42C8-BE70-7E48302524C0}" type="slidenum">
              <a:rPr lang="en-US" altLang="zh-TW" smtClean="0">
                <a:ea typeface="新細明體" charset="-120"/>
              </a:rPr>
              <a:pPr/>
              <a:t>10</a:t>
            </a:fld>
            <a:endParaRPr lang="en-US" altLang="zh-TW" smtClean="0">
              <a:ea typeface="新細明體" charset="-120"/>
            </a:endParaRPr>
          </a:p>
        </p:txBody>
      </p:sp>
      <p:sp>
        <p:nvSpPr>
          <p:cNvPr id="8" name="文字方塊 7"/>
          <p:cNvSpPr txBox="1"/>
          <p:nvPr/>
        </p:nvSpPr>
        <p:spPr>
          <a:xfrm>
            <a:off x="5715000" y="4714875"/>
            <a:ext cx="3286125" cy="1477963"/>
          </a:xfrm>
          <a:prstGeom prst="rect">
            <a:avLst/>
          </a:prstGeom>
          <a:gradFill flip="none" rotWithShape="1">
            <a:gsLst>
              <a:gs pos="100000">
                <a:srgbClr val="E9AE37"/>
              </a:gs>
              <a:gs pos="50000">
                <a:schemeClr val="accent1">
                  <a:tint val="44500"/>
                  <a:satMod val="160000"/>
                </a:schemeClr>
              </a:gs>
              <a:gs pos="100000">
                <a:schemeClr val="accent1">
                  <a:tint val="23500"/>
                  <a:satMod val="160000"/>
                </a:schemeClr>
              </a:gs>
            </a:gsLst>
            <a:path path="rect">
              <a:fillToRect l="50000" t="50000" r="50000" b="50000"/>
            </a:path>
            <a:tileRect/>
          </a:gradFill>
          <a:ln w="34925">
            <a:solidFill>
              <a:srgbClr val="FF0000"/>
            </a:solidFill>
          </a:ln>
          <a:effectLst>
            <a:outerShdw blurRad="50800" dist="50800" dir="5400000" algn="ctr" rotWithShape="0">
              <a:schemeClr val="accent1">
                <a:lumMod val="60000"/>
                <a:lumOff val="40000"/>
              </a:schemeClr>
            </a:outerShdw>
          </a:effectLst>
        </p:spPr>
        <p:txBody>
          <a:bodyPr>
            <a:spAutoFit/>
          </a:bodyPr>
          <a:lstStyle/>
          <a:p>
            <a:pPr>
              <a:defRPr/>
            </a:pPr>
            <a:r>
              <a:rPr lang="zh-TW" altLang="en-US" sz="1800" b="1" dirty="0">
                <a:latin typeface="+mj-ea"/>
                <a:ea typeface="+mj-ea"/>
              </a:rPr>
              <a:t>機構</a:t>
            </a:r>
            <a:r>
              <a:rPr lang="en-US" sz="1800" b="1" dirty="0">
                <a:latin typeface="+mj-ea"/>
                <a:ea typeface="+mj-ea"/>
              </a:rPr>
              <a:t>:</a:t>
            </a:r>
            <a:r>
              <a:rPr lang="zh-TW" altLang="en-US" sz="1800" b="1" dirty="0">
                <a:latin typeface="+mj-ea"/>
                <a:ea typeface="+mj-ea"/>
              </a:rPr>
              <a:t>內政部警政署政風室</a:t>
            </a:r>
          </a:p>
          <a:p>
            <a:pPr>
              <a:defRPr/>
            </a:pPr>
            <a:r>
              <a:rPr lang="zh-TW" altLang="en-US" sz="1800" b="1" dirty="0">
                <a:latin typeface="+mj-ea"/>
                <a:ea typeface="+mj-ea"/>
              </a:rPr>
              <a:t>查詢人數</a:t>
            </a:r>
            <a:r>
              <a:rPr lang="en-US" sz="1800" b="1" dirty="0">
                <a:latin typeface="+mj-ea"/>
                <a:ea typeface="+mj-ea"/>
              </a:rPr>
              <a:t>: 12</a:t>
            </a:r>
            <a:r>
              <a:rPr lang="zh-TW" altLang="en-US" sz="1800" b="1" dirty="0">
                <a:latin typeface="+mj-ea"/>
                <a:ea typeface="+mj-ea"/>
              </a:rPr>
              <a:t>人</a:t>
            </a:r>
          </a:p>
          <a:p>
            <a:pPr>
              <a:defRPr/>
            </a:pPr>
            <a:r>
              <a:rPr lang="zh-TW" altLang="en-US" sz="1800" b="1" dirty="0">
                <a:latin typeface="+mj-ea"/>
                <a:ea typeface="+mj-ea"/>
              </a:rPr>
              <a:t>檔案名稱</a:t>
            </a:r>
            <a:r>
              <a:rPr lang="en-US" sz="1800" b="1" dirty="0">
                <a:latin typeface="+mj-ea"/>
                <a:ea typeface="+mj-ea"/>
              </a:rPr>
              <a:t>:SD13,SD23,SD02,</a:t>
            </a:r>
            <a:endParaRPr lang="zh-TW" altLang="en-US" sz="1800" b="1" dirty="0">
              <a:latin typeface="+mj-ea"/>
              <a:ea typeface="+mj-ea"/>
            </a:endParaRPr>
          </a:p>
          <a:p>
            <a:pPr marL="1081088">
              <a:defRPr/>
            </a:pPr>
            <a:r>
              <a:rPr lang="en-US" sz="1800" b="1" dirty="0">
                <a:latin typeface="+mj-ea"/>
                <a:ea typeface="+mj-ea"/>
              </a:rPr>
              <a:t>BD01</a:t>
            </a:r>
            <a:r>
              <a:rPr lang="zh-TW" altLang="en-US" sz="1800" b="1" dirty="0">
                <a:latin typeface="+mj-ea"/>
                <a:ea typeface="+mj-ea"/>
              </a:rPr>
              <a:t>等共</a:t>
            </a:r>
            <a:r>
              <a:rPr lang="en-US" sz="1800" b="1" dirty="0">
                <a:latin typeface="+mj-ea"/>
                <a:ea typeface="+mj-ea"/>
              </a:rPr>
              <a:t>4</a:t>
            </a:r>
            <a:r>
              <a:rPr lang="zh-TW" altLang="en-US" sz="1800" b="1" dirty="0">
                <a:latin typeface="+mj-ea"/>
                <a:ea typeface="+mj-ea"/>
              </a:rPr>
              <a:t>個檔</a:t>
            </a:r>
          </a:p>
          <a:p>
            <a:pPr>
              <a:defRPr/>
            </a:pPr>
            <a:r>
              <a:rPr lang="zh-TW" altLang="en-US" sz="1800" b="1" dirty="0">
                <a:latin typeface="+mj-ea"/>
                <a:ea typeface="+mj-ea"/>
              </a:rPr>
              <a:t>資料製作日期</a:t>
            </a:r>
            <a:r>
              <a:rPr lang="en-US" sz="1800" b="1" dirty="0">
                <a:latin typeface="+mj-ea"/>
                <a:ea typeface="+mj-ea"/>
              </a:rPr>
              <a:t>:101</a:t>
            </a:r>
            <a:r>
              <a:rPr lang="zh-TW" altLang="en-US" sz="1800" b="1" dirty="0">
                <a:latin typeface="+mj-ea"/>
                <a:ea typeface="+mj-ea"/>
              </a:rPr>
              <a:t>年</a:t>
            </a:r>
            <a:r>
              <a:rPr lang="en-US" sz="1800" b="1" dirty="0">
                <a:latin typeface="+mj-ea"/>
                <a:ea typeface="+mj-ea"/>
              </a:rPr>
              <a:t>2</a:t>
            </a:r>
            <a:r>
              <a:rPr lang="zh-TW" altLang="en-US" sz="1800" b="1" dirty="0">
                <a:latin typeface="+mj-ea"/>
                <a:ea typeface="+mj-ea"/>
              </a:rPr>
              <a:t>月</a:t>
            </a:r>
            <a:r>
              <a:rPr lang="en-US" sz="1800" b="1" dirty="0">
                <a:latin typeface="+mj-ea"/>
                <a:ea typeface="+mj-ea"/>
              </a:rPr>
              <a:t>22</a:t>
            </a:r>
            <a:r>
              <a:rPr lang="zh-TW" altLang="en-US" sz="1800" b="1" dirty="0">
                <a:latin typeface="+mj-ea"/>
                <a:ea typeface="+mj-ea"/>
              </a:rPr>
              <a:t>日</a:t>
            </a:r>
            <a:endParaRPr lang="zh-TW" altLang="en-US" b="1" dirty="0">
              <a:latin typeface="+mj-ea"/>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圖片 8" descr="1010203-5.jpg"/>
          <p:cNvPicPr>
            <a:picLocks noChangeAspect="1"/>
          </p:cNvPicPr>
          <p:nvPr/>
        </p:nvPicPr>
        <p:blipFill>
          <a:blip r:embed="rId3" cstate="print"/>
          <a:srcRect/>
          <a:stretch>
            <a:fillRect/>
          </a:stretch>
        </p:blipFill>
        <p:spPr bwMode="auto">
          <a:xfrm>
            <a:off x="546100" y="1643063"/>
            <a:ext cx="5454650" cy="4786312"/>
          </a:xfrm>
          <a:prstGeom prst="rect">
            <a:avLst/>
          </a:prstGeom>
          <a:noFill/>
          <a:ln w="9525">
            <a:noFill/>
            <a:miter lim="800000"/>
            <a:headEnd/>
            <a:tailEnd/>
          </a:ln>
        </p:spPr>
      </p:pic>
      <p:sp>
        <p:nvSpPr>
          <p:cNvPr id="13315"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13316" name="Rectangle 77"/>
          <p:cNvSpPr>
            <a:spLocks noChangeArrowheads="1"/>
          </p:cNvSpPr>
          <p:nvPr/>
        </p:nvSpPr>
        <p:spPr bwMode="auto">
          <a:xfrm>
            <a:off x="539750" y="1052513"/>
            <a:ext cx="8280400" cy="733425"/>
          </a:xfrm>
          <a:prstGeom prst="rect">
            <a:avLst/>
          </a:prstGeom>
          <a:noFill/>
          <a:ln w="9525">
            <a:noFill/>
            <a:miter lim="800000"/>
            <a:headEnd/>
            <a:tailEnd/>
          </a:ln>
        </p:spPr>
        <p:txBody>
          <a:bodyPr/>
          <a:lstStyle/>
          <a:p>
            <a:pPr marL="357188" indent="-357188">
              <a:lnSpc>
                <a:spcPts val="2800"/>
              </a:lnSpc>
              <a:spcBef>
                <a:spcPts val="600"/>
              </a:spcBef>
              <a:buClr>
                <a:srgbClr val="FF0066"/>
              </a:buClr>
              <a:buFontTx/>
              <a:buBlip>
                <a:blip r:embed="rId4"/>
              </a:buBlip>
            </a:pPr>
            <a:r>
              <a:rPr lang="zh-TW" altLang="en-US" sz="2800" b="1">
                <a:solidFill>
                  <a:srgbClr val="3333CC"/>
                </a:solidFill>
              </a:rPr>
              <a:t>集保結算所回復資料光碟盒貼易碎標籤</a:t>
            </a:r>
            <a:endParaRPr lang="en-US" altLang="zh-TW" sz="2800" b="1">
              <a:solidFill>
                <a:srgbClr val="3333CC"/>
              </a:solidFill>
            </a:endParaRPr>
          </a:p>
          <a:p>
            <a:pPr marL="1139825" lvl="2" indent="-347663">
              <a:lnSpc>
                <a:spcPct val="110000"/>
              </a:lnSpc>
              <a:spcBef>
                <a:spcPts val="300"/>
              </a:spcBef>
              <a:buClr>
                <a:schemeClr val="accent2"/>
              </a:buClr>
            </a:pPr>
            <a:endParaRPr lang="en-US" altLang="zh-TW" sz="2400"/>
          </a:p>
          <a:p>
            <a:pPr marL="357188" indent="-357188">
              <a:lnSpc>
                <a:spcPct val="110000"/>
              </a:lnSpc>
              <a:spcBef>
                <a:spcPct val="20000"/>
              </a:spcBef>
              <a:buClr>
                <a:srgbClr val="FF0066"/>
              </a:buClr>
              <a:buFontTx/>
              <a:buBlip>
                <a:blip r:embed="rId4"/>
              </a:buBlip>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13317" name="投影片編號版面配置區 3"/>
          <p:cNvSpPr>
            <a:spLocks noGrp="1"/>
          </p:cNvSpPr>
          <p:nvPr>
            <p:ph type="sldNum" sz="quarter" idx="12"/>
          </p:nvPr>
        </p:nvSpPr>
        <p:spPr>
          <a:noFill/>
        </p:spPr>
        <p:txBody>
          <a:bodyPr/>
          <a:lstStyle/>
          <a:p>
            <a:fld id="{3F9ACBD1-A5F6-49AE-800D-8D2B708AD240}" type="slidenum">
              <a:rPr lang="en-US" altLang="zh-TW" smtClean="0">
                <a:ea typeface="新細明體" charset="-120"/>
              </a:rPr>
              <a:pPr/>
              <a:t>11</a:t>
            </a:fld>
            <a:endParaRPr lang="en-US" altLang="zh-TW" smtClean="0">
              <a:ea typeface="新細明體" charset="-120"/>
            </a:endParaRPr>
          </a:p>
        </p:txBody>
      </p:sp>
      <p:pic>
        <p:nvPicPr>
          <p:cNvPr id="13318" name="圖片 6" descr="掃描0002.jpg"/>
          <p:cNvPicPr>
            <a:picLocks noChangeAspect="1"/>
          </p:cNvPicPr>
          <p:nvPr/>
        </p:nvPicPr>
        <p:blipFill>
          <a:blip r:embed="rId5" cstate="print"/>
          <a:srcRect/>
          <a:stretch>
            <a:fillRect/>
          </a:stretch>
        </p:blipFill>
        <p:spPr bwMode="auto">
          <a:xfrm>
            <a:off x="6072188" y="4743450"/>
            <a:ext cx="2928937" cy="8286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1"/>
          <p:cNvSpPr>
            <a:spLocks noGrp="1"/>
          </p:cNvSpPr>
          <p:nvPr>
            <p:ph type="sldNum" sz="quarter" idx="12"/>
          </p:nvPr>
        </p:nvSpPr>
        <p:spPr>
          <a:noFill/>
        </p:spPr>
        <p:txBody>
          <a:bodyPr/>
          <a:lstStyle/>
          <a:p>
            <a:fld id="{50ABBFC9-905F-46AF-8EE8-93232CB2B9CC}" type="slidenum">
              <a:rPr lang="en-US" altLang="zh-TW" smtClean="0">
                <a:ea typeface="新細明體" charset="-120"/>
              </a:rPr>
              <a:pPr/>
              <a:t>12</a:t>
            </a:fld>
            <a:endParaRPr lang="en-US" altLang="zh-TW" smtClean="0">
              <a:ea typeface="新細明體" charset="-120"/>
            </a:endParaRPr>
          </a:p>
        </p:txBody>
      </p:sp>
      <p:pic>
        <p:nvPicPr>
          <p:cNvPr id="14339" name="圖片 2" descr="DSC01014.JPG"/>
          <p:cNvPicPr>
            <a:picLocks noChangeAspect="1"/>
          </p:cNvPicPr>
          <p:nvPr/>
        </p:nvPicPr>
        <p:blipFill>
          <a:blip r:embed="rId2" cstate="print"/>
          <a:srcRect/>
          <a:stretch>
            <a:fillRect/>
          </a:stretch>
        </p:blipFill>
        <p:spPr bwMode="auto">
          <a:xfrm>
            <a:off x="857250" y="1643063"/>
            <a:ext cx="7572375" cy="5680075"/>
          </a:xfrm>
          <a:prstGeom prst="rect">
            <a:avLst/>
          </a:prstGeom>
          <a:noFill/>
          <a:ln w="9525">
            <a:noFill/>
            <a:miter lim="800000"/>
            <a:headEnd/>
            <a:tailEnd/>
          </a:ln>
        </p:spPr>
      </p:pic>
      <p:sp>
        <p:nvSpPr>
          <p:cNvPr id="14340"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14341" name="Rectangle 77"/>
          <p:cNvSpPr>
            <a:spLocks noChangeArrowheads="1"/>
          </p:cNvSpPr>
          <p:nvPr/>
        </p:nvSpPr>
        <p:spPr bwMode="auto">
          <a:xfrm>
            <a:off x="539750" y="1052513"/>
            <a:ext cx="8280400" cy="733425"/>
          </a:xfrm>
          <a:prstGeom prst="rect">
            <a:avLst/>
          </a:prstGeom>
          <a:noFill/>
          <a:ln w="9525">
            <a:noFill/>
            <a:miter lim="800000"/>
            <a:headEnd/>
            <a:tailEnd/>
          </a:ln>
        </p:spPr>
        <p:txBody>
          <a:bodyPr/>
          <a:lstStyle/>
          <a:p>
            <a:pPr marL="357188" indent="-357188">
              <a:lnSpc>
                <a:spcPts val="2800"/>
              </a:lnSpc>
              <a:spcBef>
                <a:spcPts val="600"/>
              </a:spcBef>
              <a:buClr>
                <a:srgbClr val="FF0066"/>
              </a:buClr>
              <a:buFontTx/>
              <a:buBlip>
                <a:blip r:embed="rId3"/>
              </a:buBlip>
            </a:pPr>
            <a:r>
              <a:rPr lang="zh-TW" altLang="en-US" sz="2800" b="1">
                <a:solidFill>
                  <a:srgbClr val="3333CC"/>
                </a:solidFill>
              </a:rPr>
              <a:t>集保結算所回復資料光碟盒裝入光碟專用紙箱</a:t>
            </a:r>
            <a:endParaRPr lang="en-US" altLang="zh-TW" sz="2800" b="1">
              <a:solidFill>
                <a:srgbClr val="3333CC"/>
              </a:solidFill>
            </a:endParaRPr>
          </a:p>
          <a:p>
            <a:pPr marL="1139825" lvl="2" indent="-347663">
              <a:lnSpc>
                <a:spcPct val="110000"/>
              </a:lnSpc>
              <a:spcBef>
                <a:spcPts val="300"/>
              </a:spcBef>
              <a:buClr>
                <a:schemeClr val="accent2"/>
              </a:buClr>
            </a:pPr>
            <a:endParaRPr lang="en-US" altLang="zh-TW" sz="2400"/>
          </a:p>
          <a:p>
            <a:pPr marL="357188" indent="-357188">
              <a:lnSpc>
                <a:spcPct val="110000"/>
              </a:lnSpc>
              <a:spcBef>
                <a:spcPct val="20000"/>
              </a:spcBef>
              <a:buClr>
                <a:srgbClr val="FF0066"/>
              </a:buClr>
              <a:buFontTx/>
              <a:buBlip>
                <a:blip r:embed="rId3"/>
              </a:buBlip>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15363" name="Rectangle 77"/>
          <p:cNvSpPr>
            <a:spLocks noChangeArrowheads="1"/>
          </p:cNvSpPr>
          <p:nvPr/>
        </p:nvSpPr>
        <p:spPr bwMode="auto">
          <a:xfrm>
            <a:off x="539750" y="1052513"/>
            <a:ext cx="8280400" cy="733425"/>
          </a:xfrm>
          <a:prstGeom prst="rect">
            <a:avLst/>
          </a:prstGeom>
          <a:noFill/>
          <a:ln w="9525">
            <a:noFill/>
            <a:miter lim="800000"/>
            <a:headEnd/>
            <a:tailEnd/>
          </a:ln>
        </p:spPr>
        <p:txBody>
          <a:bodyPr/>
          <a:lstStyle/>
          <a:p>
            <a:pPr marL="357188" indent="-357188">
              <a:lnSpc>
                <a:spcPts val="2800"/>
              </a:lnSpc>
              <a:spcBef>
                <a:spcPts val="600"/>
              </a:spcBef>
              <a:buClr>
                <a:srgbClr val="FF0066"/>
              </a:buClr>
              <a:buFontTx/>
              <a:buBlip>
                <a:blip r:embed="rId3"/>
              </a:buBlip>
            </a:pPr>
            <a:r>
              <a:rPr lang="zh-TW" altLang="en-US" sz="2400" b="1">
                <a:solidFill>
                  <a:srgbClr val="3333CC"/>
                </a:solidFill>
              </a:rPr>
              <a:t>集保結算所以中華郵政快捷郵件，函復各主管機關政風機構，簽收回條由中華郵政保管６個月，可供日後查考</a:t>
            </a:r>
            <a:endParaRPr lang="en-US" altLang="zh-TW" sz="2400" b="1">
              <a:solidFill>
                <a:srgbClr val="3333CC"/>
              </a:solidFill>
            </a:endParaRPr>
          </a:p>
          <a:p>
            <a:pPr marL="1139825" lvl="2" indent="-347663">
              <a:lnSpc>
                <a:spcPct val="110000"/>
              </a:lnSpc>
              <a:spcBef>
                <a:spcPts val="300"/>
              </a:spcBef>
              <a:buClr>
                <a:schemeClr val="accent2"/>
              </a:buClr>
            </a:pPr>
            <a:endParaRPr lang="en-US" altLang="zh-TW" sz="2400"/>
          </a:p>
          <a:p>
            <a:pPr marL="357188" indent="-357188">
              <a:lnSpc>
                <a:spcPct val="110000"/>
              </a:lnSpc>
              <a:spcBef>
                <a:spcPct val="20000"/>
              </a:spcBef>
              <a:buClr>
                <a:srgbClr val="FF0066"/>
              </a:buClr>
              <a:buFontTx/>
              <a:buBlip>
                <a:blip r:embed="rId3"/>
              </a:buBlip>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15364" name="投影片編號版面配置區 3"/>
          <p:cNvSpPr>
            <a:spLocks noGrp="1"/>
          </p:cNvSpPr>
          <p:nvPr>
            <p:ph type="sldNum" sz="quarter" idx="12"/>
          </p:nvPr>
        </p:nvSpPr>
        <p:spPr>
          <a:noFill/>
        </p:spPr>
        <p:txBody>
          <a:bodyPr/>
          <a:lstStyle/>
          <a:p>
            <a:fld id="{CFF8E536-88C7-4054-9236-0D82066883BC}" type="slidenum">
              <a:rPr lang="en-US" altLang="zh-TW" smtClean="0">
                <a:ea typeface="新細明體" charset="-120"/>
              </a:rPr>
              <a:pPr/>
              <a:t>13</a:t>
            </a:fld>
            <a:endParaRPr lang="en-US" altLang="zh-TW" smtClean="0">
              <a:ea typeface="新細明體" charset="-120"/>
            </a:endParaRPr>
          </a:p>
        </p:txBody>
      </p:sp>
      <p:pic>
        <p:nvPicPr>
          <p:cNvPr id="15365" name="圖片 5" descr="DSC01002.JPG"/>
          <p:cNvPicPr>
            <a:picLocks noChangeAspect="1"/>
          </p:cNvPicPr>
          <p:nvPr/>
        </p:nvPicPr>
        <p:blipFill>
          <a:blip r:embed="rId4" cstate="print"/>
          <a:srcRect/>
          <a:stretch>
            <a:fillRect/>
          </a:stretch>
        </p:blipFill>
        <p:spPr bwMode="auto">
          <a:xfrm>
            <a:off x="1500188" y="1928813"/>
            <a:ext cx="6572250"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04825" y="1071563"/>
            <a:ext cx="8353425" cy="461962"/>
          </a:xfrm>
          <a:prstGeom prst="rect">
            <a:avLst/>
          </a:prstGeom>
          <a:noFill/>
          <a:ln w="9525">
            <a:noFill/>
            <a:miter lim="800000"/>
            <a:headEnd/>
            <a:tailEnd/>
          </a:ln>
        </p:spPr>
        <p:txBody>
          <a:bodyPr anchor="ctr"/>
          <a:lstStyle/>
          <a:p>
            <a:pPr>
              <a:buClr>
                <a:srgbClr val="CC00CC"/>
              </a:buClr>
              <a:buSzPct val="75000"/>
              <a:buFont typeface="Wingdings" pitchFamily="2" charset="2"/>
              <a:buNone/>
            </a:pPr>
            <a:r>
              <a:rPr lang="zh-TW" altLang="en-US" sz="2400">
                <a:solidFill>
                  <a:srgbClr val="990000"/>
                </a:solidFill>
                <a:sym typeface="Wingdings 2" pitchFamily="18" charset="2"/>
              </a:rPr>
              <a:t></a:t>
            </a:r>
            <a:r>
              <a:rPr lang="zh-TW" altLang="en-US" sz="3000">
                <a:solidFill>
                  <a:schemeClr val="tx1"/>
                </a:solidFill>
              </a:rPr>
              <a:t>公職人員財產申報</a:t>
            </a:r>
            <a:r>
              <a:rPr lang="zh-TW" altLang="en-US" sz="3000">
                <a:solidFill>
                  <a:srgbClr val="C00000"/>
                </a:solidFill>
              </a:rPr>
              <a:t>查詢窗口單一化作業流程圖</a:t>
            </a:r>
          </a:p>
        </p:txBody>
      </p:sp>
      <p:sp>
        <p:nvSpPr>
          <p:cNvPr id="16387"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16388" name="AutoShape 4"/>
          <p:cNvSpPr>
            <a:spLocks noChangeArrowheads="1"/>
          </p:cNvSpPr>
          <p:nvPr/>
        </p:nvSpPr>
        <p:spPr bwMode="auto">
          <a:xfrm>
            <a:off x="928688" y="1785938"/>
            <a:ext cx="1928812" cy="396875"/>
          </a:xfrm>
          <a:prstGeom prst="roundRect">
            <a:avLst>
              <a:gd name="adj" fmla="val 16667"/>
            </a:avLst>
          </a:prstGeom>
          <a:gradFill rotWithShape="0">
            <a:gsLst>
              <a:gs pos="0">
                <a:srgbClr val="FFFF00"/>
              </a:gs>
              <a:gs pos="50000">
                <a:srgbClr val="CCECFF"/>
              </a:gs>
              <a:gs pos="100000">
                <a:srgbClr val="FFFF00"/>
              </a:gs>
              <a:gs pos="100000">
                <a:srgbClr val="CC99FF"/>
              </a:gs>
            </a:gsLst>
            <a:lin ang="5400000"/>
          </a:gradFill>
          <a:ln w="9525" algn="ctr">
            <a:solidFill>
              <a:srgbClr val="0000FF"/>
            </a:solidFill>
            <a:round/>
            <a:headEnd/>
            <a:tailEnd/>
          </a:ln>
        </p:spPr>
        <p:txBody>
          <a:bodyPr lIns="95787" tIns="47893" rIns="95787" bIns="47893"/>
          <a:lstStyle/>
          <a:p>
            <a:pPr marL="479425" indent="-479425" algn="ctr" defTabSz="957263" eaLnBrk="0" hangingPunct="0"/>
            <a:r>
              <a:rPr kumimoji="0" lang="zh-TW" altLang="en-US" sz="1700" b="1">
                <a:latin typeface="標楷體" pitchFamily="65" charset="-120"/>
              </a:rPr>
              <a:t>各政風機構</a:t>
            </a:r>
          </a:p>
        </p:txBody>
      </p:sp>
      <p:sp>
        <p:nvSpPr>
          <p:cNvPr id="16389" name="AutoShape 7"/>
          <p:cNvSpPr>
            <a:spLocks noChangeArrowheads="1"/>
          </p:cNvSpPr>
          <p:nvPr/>
        </p:nvSpPr>
        <p:spPr bwMode="auto">
          <a:xfrm>
            <a:off x="6477000" y="1785938"/>
            <a:ext cx="1957388" cy="376237"/>
          </a:xfrm>
          <a:prstGeom prst="roundRect">
            <a:avLst>
              <a:gd name="adj" fmla="val 16667"/>
            </a:avLst>
          </a:prstGeom>
          <a:gradFill rotWithShape="0">
            <a:gsLst>
              <a:gs pos="0">
                <a:srgbClr val="0000FF"/>
              </a:gs>
              <a:gs pos="50000">
                <a:srgbClr val="CCECFF"/>
              </a:gs>
              <a:gs pos="100000">
                <a:srgbClr val="0000FF"/>
              </a:gs>
            </a:gsLst>
            <a:lin ang="5400000" scaled="1"/>
          </a:gradFill>
          <a:ln w="9525" algn="ctr">
            <a:solidFill>
              <a:srgbClr val="0000FF"/>
            </a:solidFill>
            <a:round/>
            <a:headEnd/>
            <a:tailEnd/>
          </a:ln>
        </p:spPr>
        <p:txBody>
          <a:bodyPr lIns="95787" tIns="47893" rIns="95787" bIns="47893"/>
          <a:lstStyle/>
          <a:p>
            <a:pPr marL="479425" indent="-479425" algn="ctr" defTabSz="957263" eaLnBrk="0" hangingPunct="0"/>
            <a:r>
              <a:rPr kumimoji="0" lang="zh-TW" altLang="en-US" sz="1700" b="1">
                <a:latin typeface="標楷體" pitchFamily="65" charset="-120"/>
              </a:rPr>
              <a:t>集保結算所</a:t>
            </a:r>
          </a:p>
        </p:txBody>
      </p:sp>
      <p:sp>
        <p:nvSpPr>
          <p:cNvPr id="8199" name="AutoShape 4"/>
          <p:cNvSpPr>
            <a:spLocks noChangeArrowheads="1"/>
          </p:cNvSpPr>
          <p:nvPr/>
        </p:nvSpPr>
        <p:spPr bwMode="auto">
          <a:xfrm>
            <a:off x="3571875" y="1785938"/>
            <a:ext cx="2071688" cy="396875"/>
          </a:xfrm>
          <a:prstGeom prst="roundRect">
            <a:avLst>
              <a:gd name="adj" fmla="val 16667"/>
            </a:avLst>
          </a:prstGeom>
          <a:gradFill flip="none" rotWithShape="1">
            <a:gsLst>
              <a:gs pos="100000">
                <a:schemeClr val="accent1">
                  <a:lumMod val="40000"/>
                  <a:lumOff val="60000"/>
                </a:schemeClr>
              </a:gs>
              <a:gs pos="48000">
                <a:srgbClr val="CCECFF"/>
              </a:gs>
              <a:gs pos="0">
                <a:srgbClr val="CC99FF"/>
              </a:gs>
              <a:gs pos="0">
                <a:srgbClr val="CC99FF"/>
              </a:gs>
            </a:gsLst>
            <a:lin ang="16200000" scaled="0"/>
            <a:tileRect/>
          </a:gradFill>
          <a:ln w="9525" algn="ctr">
            <a:solidFill>
              <a:srgbClr val="0000FF"/>
            </a:solidFill>
            <a:round/>
            <a:headEnd/>
            <a:tailEnd/>
          </a:ln>
        </p:spPr>
        <p:txBody>
          <a:bodyPr lIns="95787" tIns="47893" rIns="95787" bIns="47893"/>
          <a:lstStyle/>
          <a:p>
            <a:pPr marL="479425" indent="-479425" algn="ctr" defTabSz="957263" eaLnBrk="0" hangingPunct="0">
              <a:defRPr/>
            </a:pPr>
            <a:r>
              <a:rPr lang="zh-TW" altLang="en-US" sz="1800" b="1" dirty="0">
                <a:solidFill>
                  <a:schemeClr val="tx1"/>
                </a:solidFill>
              </a:rPr>
              <a:t>主管機關政風機構</a:t>
            </a:r>
            <a:endParaRPr kumimoji="0" lang="zh-TW" altLang="en-US" sz="1700" b="1" dirty="0">
              <a:latin typeface="標楷體" pitchFamily="65" charset="-120"/>
            </a:endParaRPr>
          </a:p>
        </p:txBody>
      </p:sp>
      <p:sp>
        <p:nvSpPr>
          <p:cNvPr id="16391" name="投影片編號版面配置區 12"/>
          <p:cNvSpPr>
            <a:spLocks noGrp="1"/>
          </p:cNvSpPr>
          <p:nvPr>
            <p:ph type="sldNum" sz="quarter" idx="12"/>
          </p:nvPr>
        </p:nvSpPr>
        <p:spPr>
          <a:noFill/>
        </p:spPr>
        <p:txBody>
          <a:bodyPr/>
          <a:lstStyle/>
          <a:p>
            <a:fld id="{08F50FFA-4B5D-42E7-8E38-863B8E226772}" type="slidenum">
              <a:rPr lang="en-US" altLang="zh-TW" smtClean="0">
                <a:ea typeface="新細明體" charset="-120"/>
              </a:rPr>
              <a:pPr/>
              <a:t>14</a:t>
            </a:fld>
            <a:endParaRPr lang="en-US" altLang="zh-TW" smtClean="0">
              <a:ea typeface="新細明體" charset="-120"/>
            </a:endParaRPr>
          </a:p>
        </p:txBody>
      </p:sp>
      <p:sp>
        <p:nvSpPr>
          <p:cNvPr id="16392" name="AutoShape 14"/>
          <p:cNvSpPr>
            <a:spLocks noChangeAspect="1" noChangeArrowheads="1"/>
          </p:cNvSpPr>
          <p:nvPr/>
        </p:nvSpPr>
        <p:spPr bwMode="auto">
          <a:xfrm>
            <a:off x="857250" y="2511425"/>
            <a:ext cx="7853363" cy="3703638"/>
          </a:xfrm>
          <a:prstGeom prst="rect">
            <a:avLst/>
          </a:prstGeom>
          <a:noFill/>
          <a:ln w="9525">
            <a:noFill/>
            <a:miter lim="800000"/>
            <a:headEnd/>
            <a:tailEnd/>
          </a:ln>
        </p:spPr>
        <p:txBody>
          <a:bodyPr/>
          <a:lstStyle/>
          <a:p>
            <a:endParaRPr lang="zh-TW" altLang="en-US"/>
          </a:p>
        </p:txBody>
      </p:sp>
      <p:pic>
        <p:nvPicPr>
          <p:cNvPr id="16393" name="Picture 3"/>
          <p:cNvPicPr>
            <a:picLocks noChangeAspect="1" noChangeArrowheads="1"/>
          </p:cNvPicPr>
          <p:nvPr/>
        </p:nvPicPr>
        <p:blipFill>
          <a:blip r:embed="rId3" cstate="print"/>
          <a:srcRect/>
          <a:stretch>
            <a:fillRect/>
          </a:stretch>
        </p:blipFill>
        <p:spPr bwMode="auto">
          <a:xfrm>
            <a:off x="500063" y="1638300"/>
            <a:ext cx="8358187"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a:t>
            </a:r>
          </a:p>
        </p:txBody>
      </p:sp>
      <p:sp>
        <p:nvSpPr>
          <p:cNvPr id="14339" name="Rectangle 77"/>
          <p:cNvSpPr>
            <a:spLocks noChangeArrowheads="1"/>
          </p:cNvSpPr>
          <p:nvPr/>
        </p:nvSpPr>
        <p:spPr bwMode="auto">
          <a:xfrm>
            <a:off x="857250" y="1571625"/>
            <a:ext cx="7962900" cy="4572000"/>
          </a:xfrm>
          <a:prstGeom prst="rect">
            <a:avLst/>
          </a:prstGeom>
          <a:noFill/>
          <a:ln w="9525">
            <a:noFill/>
            <a:miter lim="800000"/>
            <a:headEnd/>
            <a:tailEnd/>
          </a:ln>
        </p:spPr>
        <p:txBody>
          <a:bodyPr/>
          <a:lstStyle/>
          <a:p>
            <a:pPr marL="684000" lvl="1" indent="-347663">
              <a:lnSpc>
                <a:spcPts val="3600"/>
              </a:lnSpc>
              <a:spcBef>
                <a:spcPts val="1200"/>
              </a:spcBef>
              <a:buClr>
                <a:schemeClr val="accent2"/>
              </a:buClr>
              <a:buFont typeface="Wingdings" pitchFamily="2" charset="2"/>
              <a:buChar char="u"/>
              <a:defRPr/>
            </a:pPr>
            <a:r>
              <a:rPr lang="zh-TW" altLang="en-US" sz="2800" dirty="0">
                <a:latin typeface="標楷體" pitchFamily="65" charset="-120"/>
                <a:sym typeface="Wingdings"/>
              </a:rPr>
              <a:t>集中</a:t>
            </a:r>
            <a:r>
              <a:rPr lang="zh-TW" altLang="en-US" sz="2800" dirty="0">
                <a:latin typeface="標楷體" pitchFamily="65" charset="-120"/>
              </a:rPr>
              <a:t>保管帳戶餘額資料</a:t>
            </a:r>
            <a:endParaRPr lang="en-US" altLang="zh-TW" sz="2800" dirty="0">
              <a:latin typeface="標楷體" pitchFamily="65" charset="-120"/>
            </a:endParaRPr>
          </a:p>
          <a:p>
            <a:pPr marL="684000" lvl="1" indent="-347663">
              <a:lnSpc>
                <a:spcPts val="3600"/>
              </a:lnSpc>
              <a:spcBef>
                <a:spcPts val="1200"/>
              </a:spcBef>
              <a:buClr>
                <a:schemeClr val="accent2"/>
              </a:buClr>
              <a:buFont typeface="Wingdings" pitchFamily="2" charset="2"/>
              <a:buChar char="u"/>
              <a:defRPr/>
            </a:pPr>
            <a:r>
              <a:rPr lang="zh-TW" altLang="en-US" sz="2800" dirty="0">
                <a:latin typeface="標楷體" pitchFamily="65" charset="-120"/>
                <a:sym typeface="Wingdings"/>
              </a:rPr>
              <a:t>集中</a:t>
            </a:r>
            <a:r>
              <a:rPr lang="zh-TW" altLang="en-US" sz="2800" dirty="0">
                <a:latin typeface="標楷體" pitchFamily="65" charset="-120"/>
              </a:rPr>
              <a:t>保管帳戶融資融券餘額資料</a:t>
            </a:r>
            <a:endParaRPr lang="en-US" altLang="zh-TW" sz="2800" dirty="0">
              <a:latin typeface="標楷體" pitchFamily="65" charset="-120"/>
            </a:endParaRPr>
          </a:p>
          <a:p>
            <a:pPr marL="684000" lvl="1" indent="-347663">
              <a:lnSpc>
                <a:spcPts val="3600"/>
              </a:lnSpc>
              <a:spcBef>
                <a:spcPts val="1200"/>
              </a:spcBef>
              <a:buClr>
                <a:schemeClr val="accent2"/>
              </a:buClr>
              <a:buFont typeface="Wingdings" pitchFamily="2" charset="2"/>
              <a:buChar char="u"/>
              <a:defRPr/>
            </a:pPr>
            <a:r>
              <a:rPr lang="zh-TW" altLang="en-US" sz="2800" dirty="0">
                <a:latin typeface="標楷體" pitchFamily="65" charset="-120"/>
              </a:rPr>
              <a:t>境內基金餘額資料</a:t>
            </a:r>
            <a:endParaRPr lang="en-US" altLang="zh-TW" sz="2800" dirty="0">
              <a:latin typeface="標楷體" pitchFamily="65" charset="-120"/>
            </a:endParaRPr>
          </a:p>
          <a:p>
            <a:pPr marL="684000" lvl="1" indent="-347663">
              <a:lnSpc>
                <a:spcPts val="3600"/>
              </a:lnSpc>
              <a:spcBef>
                <a:spcPts val="1200"/>
              </a:spcBef>
              <a:buClr>
                <a:schemeClr val="accent2"/>
              </a:buClr>
              <a:buFont typeface="Wingdings" pitchFamily="2" charset="2"/>
              <a:buChar char="u"/>
              <a:defRPr/>
            </a:pPr>
            <a:r>
              <a:rPr lang="zh-TW" altLang="en-US" sz="2800" dirty="0">
                <a:latin typeface="標楷體" pitchFamily="65" charset="-120"/>
              </a:rPr>
              <a:t>集中保管帳戶各專戶餘額資料</a:t>
            </a:r>
            <a:endParaRPr lang="en-US" altLang="zh-TW" sz="2800" dirty="0">
              <a:latin typeface="標楷體" pitchFamily="65" charset="-120"/>
            </a:endParaRPr>
          </a:p>
          <a:p>
            <a:pPr marL="684000" lvl="1" indent="-347663">
              <a:lnSpc>
                <a:spcPts val="3600"/>
              </a:lnSpc>
              <a:spcBef>
                <a:spcPts val="1200"/>
              </a:spcBef>
              <a:buClr>
                <a:schemeClr val="accent2"/>
              </a:buClr>
              <a:buFont typeface="Wingdings" pitchFamily="2" charset="2"/>
              <a:buChar char="u"/>
              <a:defRPr/>
            </a:pPr>
            <a:r>
              <a:rPr lang="zh-TW" altLang="en-US" sz="2800" dirty="0">
                <a:latin typeface="標楷體" pitchFamily="65" charset="-120"/>
              </a:rPr>
              <a:t>集中保管帳戶固定收益商品餘額資料</a:t>
            </a:r>
            <a:endParaRPr lang="en-US" altLang="zh-TW" sz="2800" dirty="0">
              <a:latin typeface="標楷體" pitchFamily="65" charset="-120"/>
            </a:endParaRPr>
          </a:p>
          <a:p>
            <a:pPr marL="357188" indent="-357188">
              <a:lnSpc>
                <a:spcPct val="110000"/>
              </a:lnSpc>
              <a:spcBef>
                <a:spcPct val="20000"/>
              </a:spcBef>
              <a:buClr>
                <a:srgbClr val="FF0066"/>
              </a:buClr>
              <a:buFontTx/>
              <a:buBlip>
                <a:blip r:embed="rId3"/>
              </a:buBlip>
              <a:defRPr/>
            </a:pPr>
            <a:endParaRPr lang="zh-TW" altLang="en-US" sz="2800" b="1" dirty="0">
              <a:solidFill>
                <a:srgbClr val="3333CC"/>
              </a:solidFill>
            </a:endParaRPr>
          </a:p>
          <a:p>
            <a:pPr marL="711200" lvl="1" indent="-347663">
              <a:lnSpc>
                <a:spcPct val="110000"/>
              </a:lnSpc>
              <a:spcBef>
                <a:spcPct val="20000"/>
              </a:spcBef>
              <a:buClr>
                <a:schemeClr val="accent2"/>
              </a:buClr>
              <a:buFont typeface="Wingdings" pitchFamily="2" charset="2"/>
              <a:buChar char="ü"/>
              <a:defRPr/>
            </a:pPr>
            <a:endParaRPr lang="en-US" altLang="zh-TW" sz="2800" b="1" dirty="0">
              <a:solidFill>
                <a:schemeClr val="accent2"/>
              </a:solidFill>
            </a:endParaRPr>
          </a:p>
          <a:p>
            <a:pPr marL="711200" lvl="1" indent="-347663">
              <a:lnSpc>
                <a:spcPct val="110000"/>
              </a:lnSpc>
              <a:spcBef>
                <a:spcPct val="20000"/>
              </a:spcBef>
              <a:buClr>
                <a:schemeClr val="accent2"/>
              </a:buClr>
              <a:buFont typeface="Wingdings" pitchFamily="2" charset="2"/>
              <a:buChar char="ü"/>
              <a:defRPr/>
            </a:pPr>
            <a:endParaRPr lang="zh-TW" altLang="en-US" sz="2400" dirty="0">
              <a:solidFill>
                <a:schemeClr val="tx1"/>
              </a:solidFill>
            </a:endParaRPr>
          </a:p>
        </p:txBody>
      </p:sp>
      <p:sp>
        <p:nvSpPr>
          <p:cNvPr id="17412" name="投影片編號版面配置區 3"/>
          <p:cNvSpPr>
            <a:spLocks noGrp="1"/>
          </p:cNvSpPr>
          <p:nvPr>
            <p:ph type="sldNum" sz="quarter" idx="12"/>
          </p:nvPr>
        </p:nvSpPr>
        <p:spPr>
          <a:noFill/>
        </p:spPr>
        <p:txBody>
          <a:bodyPr/>
          <a:lstStyle/>
          <a:p>
            <a:fld id="{5AD1CEEF-4E8F-4643-AD0F-C4B31573FD91}" type="slidenum">
              <a:rPr lang="en-US" altLang="zh-TW" smtClean="0">
                <a:ea typeface="新細明體" charset="-120"/>
              </a:rPr>
              <a:pPr/>
              <a:t>15</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提供資料內容（續）</a:t>
            </a:r>
          </a:p>
        </p:txBody>
      </p:sp>
      <p:sp>
        <p:nvSpPr>
          <p:cNvPr id="18435" name="Rectangle 77"/>
          <p:cNvSpPr>
            <a:spLocks noChangeArrowheads="1"/>
          </p:cNvSpPr>
          <p:nvPr/>
        </p:nvSpPr>
        <p:spPr bwMode="auto">
          <a:xfrm>
            <a:off x="539750" y="1052513"/>
            <a:ext cx="8280400" cy="661987"/>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3"/>
              </a:buBlip>
            </a:pPr>
            <a:r>
              <a:rPr lang="zh-TW" altLang="en-US" sz="2800" b="1">
                <a:solidFill>
                  <a:srgbClr val="990099"/>
                </a:solidFill>
              </a:rPr>
              <a:t>集中保管有價證券參加人帳戶架構</a:t>
            </a: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18436" name="投影片編號版面配置區 3"/>
          <p:cNvSpPr>
            <a:spLocks noGrp="1"/>
          </p:cNvSpPr>
          <p:nvPr>
            <p:ph type="sldNum" sz="quarter" idx="12"/>
          </p:nvPr>
        </p:nvSpPr>
        <p:spPr>
          <a:noFill/>
        </p:spPr>
        <p:txBody>
          <a:bodyPr/>
          <a:lstStyle/>
          <a:p>
            <a:fld id="{74EAD8B7-880D-4CF6-938C-8C5B8A85ED25}" type="slidenum">
              <a:rPr lang="en-US" altLang="zh-TW" smtClean="0">
                <a:ea typeface="新細明體" charset="-120"/>
              </a:rPr>
              <a:pPr/>
              <a:t>16</a:t>
            </a:fld>
            <a:endParaRPr lang="en-US" altLang="zh-TW" smtClean="0">
              <a:ea typeface="新細明體" charset="-120"/>
            </a:endParaRPr>
          </a:p>
        </p:txBody>
      </p:sp>
      <p:grpSp>
        <p:nvGrpSpPr>
          <p:cNvPr id="18437" name="Organization Chart 3"/>
          <p:cNvGrpSpPr>
            <a:grpSpLocks noChangeAspect="1"/>
          </p:cNvGrpSpPr>
          <p:nvPr/>
        </p:nvGrpSpPr>
        <p:grpSpPr bwMode="auto">
          <a:xfrm>
            <a:off x="179388" y="1628775"/>
            <a:ext cx="8475662" cy="4935538"/>
            <a:chOff x="113" y="1026"/>
            <a:chExt cx="5339" cy="3109"/>
          </a:xfrm>
        </p:grpSpPr>
        <p:graphicFrame>
          <p:nvGraphicFramePr>
            <p:cNvPr id="11" name="資料庫圖表 10"/>
            <p:cNvGraphicFramePr/>
            <p:nvPr/>
          </p:nvGraphicFramePr>
          <p:xfrm>
            <a:off x="113" y="1026"/>
            <a:ext cx="5339" cy="3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53" name="Rectangle 5"/>
            <p:cNvSpPr>
              <a:spLocks noChangeArrowheads="1"/>
            </p:cNvSpPr>
            <p:nvPr/>
          </p:nvSpPr>
          <p:spPr bwMode="auto">
            <a:xfrm>
              <a:off x="629" y="2502"/>
              <a:ext cx="174" cy="1519"/>
            </a:xfrm>
            <a:prstGeom prst="rect">
              <a:avLst/>
            </a:prstGeom>
            <a:gradFill rotWithShape="1">
              <a:gsLst>
                <a:gs pos="0">
                  <a:srgbClr val="FFFF00"/>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特定保管帳戶</a:t>
              </a:r>
              <a:endParaRPr lang="zh-TW" altLang="en-US" sz="1400" b="1">
                <a:solidFill>
                  <a:schemeClr val="tx1"/>
                </a:solidFill>
                <a:latin typeface="Arial" charset="0"/>
              </a:endParaRPr>
            </a:p>
          </p:txBody>
        </p:sp>
        <p:sp>
          <p:nvSpPr>
            <p:cNvPr id="18454" name="Rectangle 6"/>
            <p:cNvSpPr>
              <a:spLocks noChangeArrowheads="1"/>
            </p:cNvSpPr>
            <p:nvPr/>
          </p:nvSpPr>
          <p:spPr bwMode="auto">
            <a:xfrm>
              <a:off x="886" y="2502"/>
              <a:ext cx="163"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融資融券專戶</a:t>
              </a:r>
            </a:p>
          </p:txBody>
        </p:sp>
        <p:sp>
          <p:nvSpPr>
            <p:cNvPr id="18455" name="Rectangle 7"/>
            <p:cNvSpPr>
              <a:spLocks noChangeArrowheads="1"/>
            </p:cNvSpPr>
            <p:nvPr/>
          </p:nvSpPr>
          <p:spPr bwMode="auto">
            <a:xfrm>
              <a:off x="1134" y="2502"/>
              <a:ext cx="162"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違約專戶</a:t>
              </a:r>
              <a:endParaRPr lang="zh-TW" altLang="en-US" sz="1400" b="1">
                <a:solidFill>
                  <a:schemeClr val="tx1"/>
                </a:solidFill>
                <a:latin typeface="Arial" charset="0"/>
              </a:endParaRPr>
            </a:p>
          </p:txBody>
        </p:sp>
        <p:sp>
          <p:nvSpPr>
            <p:cNvPr id="18456" name="Rectangle 8"/>
            <p:cNvSpPr>
              <a:spLocks noChangeArrowheads="1"/>
            </p:cNvSpPr>
            <p:nvPr/>
          </p:nvSpPr>
          <p:spPr bwMode="auto">
            <a:xfrm>
              <a:off x="1387" y="2502"/>
              <a:ext cx="163"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借券中心證券擔保品專戶</a:t>
              </a:r>
            </a:p>
          </p:txBody>
        </p:sp>
        <p:sp>
          <p:nvSpPr>
            <p:cNvPr id="18457" name="Rectangle 9"/>
            <p:cNvSpPr>
              <a:spLocks noChangeArrowheads="1"/>
            </p:cNvSpPr>
            <p:nvPr/>
          </p:nvSpPr>
          <p:spPr bwMode="auto">
            <a:xfrm>
              <a:off x="1636" y="2502"/>
              <a:ext cx="168"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借貸擔保品專戶</a:t>
              </a:r>
            </a:p>
          </p:txBody>
        </p:sp>
        <p:sp>
          <p:nvSpPr>
            <p:cNvPr id="18458" name="Rectangle 10"/>
            <p:cNvSpPr>
              <a:spLocks noChangeArrowheads="1"/>
            </p:cNvSpPr>
            <p:nvPr/>
          </p:nvSpPr>
          <p:spPr bwMode="auto">
            <a:xfrm>
              <a:off x="1915" y="2502"/>
              <a:ext cx="206"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交割款項融資暨借貸款項</a:t>
              </a:r>
            </a:p>
            <a:p>
              <a:pPr algn="ctr">
                <a:lnSpc>
                  <a:spcPct val="70000"/>
                </a:lnSpc>
              </a:pPr>
              <a:r>
                <a:rPr lang="zh-TW" altLang="en-US" sz="1400" b="1">
                  <a:solidFill>
                    <a:schemeClr val="tx1"/>
                  </a:solidFill>
                  <a:latin typeface="Arial" charset="0"/>
                </a:rPr>
                <a:t>擔保品專戶</a:t>
              </a:r>
            </a:p>
          </p:txBody>
        </p:sp>
        <p:sp>
          <p:nvSpPr>
            <p:cNvPr id="18459" name="Rectangle 11"/>
            <p:cNvSpPr>
              <a:spLocks noChangeArrowheads="1"/>
            </p:cNvSpPr>
            <p:nvPr/>
          </p:nvSpPr>
          <p:spPr bwMode="auto">
            <a:xfrm>
              <a:off x="2253" y="2501"/>
              <a:ext cx="169"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抵繳保證金專戶</a:t>
              </a:r>
            </a:p>
          </p:txBody>
        </p:sp>
        <p:sp>
          <p:nvSpPr>
            <p:cNvPr id="18460" name="Rectangle 12"/>
            <p:cNvSpPr>
              <a:spLocks noChangeArrowheads="1"/>
            </p:cNvSpPr>
            <p:nvPr/>
          </p:nvSpPr>
          <p:spPr bwMode="auto">
            <a:xfrm>
              <a:off x="2542" y="2502"/>
              <a:ext cx="167"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公開收購專戶</a:t>
              </a:r>
            </a:p>
          </p:txBody>
        </p:sp>
        <p:sp>
          <p:nvSpPr>
            <p:cNvPr id="18461" name="Rectangle 13"/>
            <p:cNvSpPr>
              <a:spLocks noChangeArrowheads="1"/>
            </p:cNvSpPr>
            <p:nvPr/>
          </p:nvSpPr>
          <p:spPr bwMode="auto">
            <a:xfrm>
              <a:off x="2833" y="2502"/>
              <a:ext cx="157"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董事承諾收購專戶</a:t>
              </a:r>
            </a:p>
          </p:txBody>
        </p:sp>
        <p:sp>
          <p:nvSpPr>
            <p:cNvPr id="18462" name="Rectangle 14"/>
            <p:cNvSpPr>
              <a:spLocks noChangeArrowheads="1"/>
            </p:cNvSpPr>
            <p:nvPr/>
          </p:nvSpPr>
          <p:spPr bwMode="auto">
            <a:xfrm>
              <a:off x="3105" y="2502"/>
              <a:ext cx="171"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海外存託憑證標的證券暫存專戶</a:t>
              </a:r>
            </a:p>
          </p:txBody>
        </p:sp>
        <p:sp>
          <p:nvSpPr>
            <p:cNvPr id="18463" name="Rectangle 15"/>
            <p:cNvSpPr>
              <a:spLocks noChangeArrowheads="1"/>
            </p:cNvSpPr>
            <p:nvPr/>
          </p:nvSpPr>
          <p:spPr bwMode="auto">
            <a:xfrm>
              <a:off x="348" y="2502"/>
              <a:ext cx="205" cy="1519"/>
            </a:xfrm>
            <a:prstGeom prst="rect">
              <a:avLst/>
            </a:prstGeom>
            <a:gradFill rotWithShape="1">
              <a:gsLst>
                <a:gs pos="0">
                  <a:srgbClr val="FFFF00"/>
                </a:gs>
                <a:gs pos="100000">
                  <a:schemeClr val="bg1"/>
                </a:gs>
              </a:gsLst>
              <a:lin ang="5400000" scaled="1"/>
            </a:gradFill>
            <a:ln w="28575">
              <a:solidFill>
                <a:schemeClr val="folHlink"/>
              </a:solidFill>
              <a:miter lim="800000"/>
              <a:headEnd/>
              <a:tailEnd/>
            </a:ln>
          </p:spPr>
          <p:txBody>
            <a:bodyPr vert="eaVert" wrap="none" lIns="0" tIns="0" rIns="0" bIns="0" anchor="ctr"/>
            <a:lstStyle/>
            <a:p>
              <a:pPr algn="ctr"/>
              <a:r>
                <a:rPr lang="zh-TW" altLang="en-US" sz="1400" b="1">
                  <a:solidFill>
                    <a:schemeClr val="tx1"/>
                  </a:solidFill>
                  <a:latin typeface="Arial" charset="0"/>
                </a:rPr>
                <a:t>一般客戶帳（含庫藏股買回）</a:t>
              </a:r>
            </a:p>
          </p:txBody>
        </p:sp>
        <p:sp>
          <p:nvSpPr>
            <p:cNvPr id="18464" name="Rectangle 16"/>
            <p:cNvSpPr>
              <a:spLocks noChangeArrowheads="1"/>
            </p:cNvSpPr>
            <p:nvPr/>
          </p:nvSpPr>
          <p:spPr bwMode="auto">
            <a:xfrm>
              <a:off x="4550" y="2494"/>
              <a:ext cx="204" cy="1519"/>
            </a:xfrm>
            <a:prstGeom prst="rect">
              <a:avLst/>
            </a:prstGeom>
            <a:gradFill rotWithShape="1">
              <a:gsLst>
                <a:gs pos="0">
                  <a:srgbClr val="99FF66"/>
                </a:gs>
                <a:gs pos="100000">
                  <a:schemeClr val="bg1"/>
                </a:gs>
              </a:gsLst>
              <a:lin ang="5400000" scaled="1"/>
            </a:gradFill>
            <a:ln w="28575">
              <a:solidFill>
                <a:schemeClr val="folHlink"/>
              </a:solidFill>
              <a:miter lim="800000"/>
              <a:headEnd/>
              <a:tailEnd/>
            </a:ln>
          </p:spPr>
          <p:txBody>
            <a:bodyPr vert="eaVert" lIns="0" tIns="0" rIns="0" bIns="0" anchor="ctr"/>
            <a:lstStyle/>
            <a:p>
              <a:pPr algn="ctr"/>
              <a:r>
                <a:rPr lang="zh-TW" altLang="en-US" sz="1400" b="1">
                  <a:solidFill>
                    <a:schemeClr val="tx1"/>
                  </a:solidFill>
                </a:rPr>
                <a:t>所有人明細</a:t>
              </a:r>
              <a:r>
                <a:rPr lang="zh-TW" altLang="en-US" sz="1400" b="1">
                  <a:solidFill>
                    <a:srgbClr val="FF0000"/>
                  </a:solidFill>
                </a:rPr>
                <a:t>（含國內基金）</a:t>
              </a:r>
              <a:r>
                <a:rPr lang="zh-TW" altLang="en-US" sz="1400" b="1">
                  <a:solidFill>
                    <a:schemeClr val="tx1"/>
                  </a:solidFill>
                </a:rPr>
                <a:t>Ａ</a:t>
              </a:r>
            </a:p>
          </p:txBody>
        </p:sp>
        <p:sp>
          <p:nvSpPr>
            <p:cNvPr id="18465" name="Rectangle 17"/>
            <p:cNvSpPr>
              <a:spLocks noChangeArrowheads="1"/>
            </p:cNvSpPr>
            <p:nvPr/>
          </p:nvSpPr>
          <p:spPr bwMode="auto">
            <a:xfrm>
              <a:off x="4770" y="2502"/>
              <a:ext cx="204" cy="1519"/>
            </a:xfrm>
            <a:prstGeom prst="rect">
              <a:avLst/>
            </a:prstGeom>
            <a:gradFill rotWithShape="1">
              <a:gsLst>
                <a:gs pos="0">
                  <a:srgbClr val="99FF66"/>
                </a:gs>
                <a:gs pos="100000">
                  <a:schemeClr val="bg1"/>
                </a:gs>
              </a:gsLst>
              <a:lin ang="5400000" scaled="1"/>
            </a:gradFill>
            <a:ln w="28575" algn="ctr">
              <a:solidFill>
                <a:schemeClr val="folHlink"/>
              </a:solidFill>
              <a:miter lim="800000"/>
              <a:headEnd/>
              <a:tailEnd/>
            </a:ln>
          </p:spPr>
          <p:txBody>
            <a:bodyPr vert="eaVert" lIns="0" tIns="0" rIns="0" bIns="0" anchor="ctr"/>
            <a:lstStyle/>
            <a:p>
              <a:pPr algn="ctr"/>
              <a:r>
                <a:rPr lang="zh-TW" altLang="en-US" sz="1400" b="1">
                  <a:solidFill>
                    <a:schemeClr val="tx1"/>
                  </a:solidFill>
                </a:rPr>
                <a:t>　　　　代保管明細　　　 Ｂ</a:t>
              </a:r>
            </a:p>
          </p:txBody>
        </p:sp>
        <p:sp>
          <p:nvSpPr>
            <p:cNvPr id="18466" name="Rectangle 18"/>
            <p:cNvSpPr>
              <a:spLocks noChangeArrowheads="1"/>
            </p:cNvSpPr>
            <p:nvPr/>
          </p:nvSpPr>
          <p:spPr bwMode="auto">
            <a:xfrm>
              <a:off x="5018" y="2502"/>
              <a:ext cx="206" cy="1519"/>
            </a:xfrm>
            <a:prstGeom prst="rect">
              <a:avLst/>
            </a:prstGeom>
            <a:gradFill rotWithShape="1">
              <a:gsLst>
                <a:gs pos="0">
                  <a:srgbClr val="99FF66"/>
                </a:gs>
                <a:gs pos="100000">
                  <a:schemeClr val="bg1"/>
                </a:gs>
              </a:gsLst>
              <a:lin ang="5400000" scaled="1"/>
            </a:gradFill>
            <a:ln w="28575" algn="ctr">
              <a:solidFill>
                <a:schemeClr val="folHlink"/>
              </a:solidFill>
              <a:miter lim="800000"/>
              <a:headEnd/>
              <a:tailEnd/>
            </a:ln>
          </p:spPr>
          <p:txBody>
            <a:bodyPr vert="eaVert" lIns="0" tIns="0" rIns="0" bIns="0" anchor="ctr"/>
            <a:lstStyle/>
            <a:p>
              <a:pPr algn="ctr"/>
              <a:r>
                <a:rPr lang="zh-TW" altLang="en-US" sz="1400" b="1">
                  <a:solidFill>
                    <a:schemeClr val="tx1"/>
                  </a:solidFill>
                </a:rPr>
                <a:t>　現股設質明細（已繳回） Ｃ</a:t>
              </a:r>
            </a:p>
          </p:txBody>
        </p:sp>
        <p:sp>
          <p:nvSpPr>
            <p:cNvPr id="18467" name="Rectangle 19"/>
            <p:cNvSpPr>
              <a:spLocks noChangeArrowheads="1"/>
            </p:cNvSpPr>
            <p:nvPr/>
          </p:nvSpPr>
          <p:spPr bwMode="auto">
            <a:xfrm>
              <a:off x="5247" y="2502"/>
              <a:ext cx="205" cy="1519"/>
            </a:xfrm>
            <a:prstGeom prst="rect">
              <a:avLst/>
            </a:prstGeom>
            <a:gradFill rotWithShape="1">
              <a:gsLst>
                <a:gs pos="0">
                  <a:srgbClr val="99FF66"/>
                </a:gs>
                <a:gs pos="100000">
                  <a:schemeClr val="bg1"/>
                </a:gs>
              </a:gsLst>
              <a:lin ang="5400000" scaled="1"/>
            </a:gradFill>
            <a:ln w="28575" algn="ctr">
              <a:solidFill>
                <a:schemeClr val="folHlink"/>
              </a:solidFill>
              <a:miter lim="800000"/>
              <a:headEnd/>
              <a:tailEnd/>
            </a:ln>
          </p:spPr>
          <p:txBody>
            <a:bodyPr vert="eaVert" lIns="0" tIns="0" rIns="0" bIns="0" anchor="ctr"/>
            <a:lstStyle/>
            <a:p>
              <a:pPr algn="ctr"/>
              <a:r>
                <a:rPr lang="zh-TW" altLang="en-US" sz="1400" b="1">
                  <a:solidFill>
                    <a:schemeClr val="tx1"/>
                  </a:solidFill>
                </a:rPr>
                <a:t>　現股設質明細（未繳回） Ｄ</a:t>
              </a:r>
            </a:p>
          </p:txBody>
        </p:sp>
        <p:sp>
          <p:nvSpPr>
            <p:cNvPr id="18468" name="Rectangle 20"/>
            <p:cNvSpPr>
              <a:spLocks noChangeArrowheads="1"/>
            </p:cNvSpPr>
            <p:nvPr/>
          </p:nvSpPr>
          <p:spPr bwMode="auto">
            <a:xfrm>
              <a:off x="1546" y="1616"/>
              <a:ext cx="395" cy="589"/>
            </a:xfrm>
            <a:prstGeom prst="rect">
              <a:avLst/>
            </a:prstGeom>
            <a:gradFill rotWithShape="1">
              <a:gsLst>
                <a:gs pos="0">
                  <a:schemeClr val="accent2"/>
                </a:gs>
                <a:gs pos="100000">
                  <a:schemeClr val="bg1"/>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chemeClr val="accent2"/>
              </a:extrusionClr>
            </a:sp3d>
          </p:spPr>
          <p:txBody>
            <a:bodyPr vert="eaVert" wrap="none" lIns="0" tIns="0" rIns="0" bIns="0" anchor="ctr">
              <a:flatTx/>
            </a:bodyPr>
            <a:lstStyle/>
            <a:p>
              <a:pPr algn="ctr"/>
              <a:r>
                <a:rPr lang="zh-TW" altLang="en-US" sz="1600" b="1">
                  <a:solidFill>
                    <a:schemeClr val="tx1"/>
                  </a:solidFill>
                  <a:latin typeface="Arial" charset="0"/>
                </a:rPr>
                <a:t>客戶帳</a:t>
              </a:r>
            </a:p>
          </p:txBody>
        </p:sp>
        <p:sp>
          <p:nvSpPr>
            <p:cNvPr id="18469" name="Rectangle 22"/>
            <p:cNvSpPr>
              <a:spLocks noChangeArrowheads="1"/>
            </p:cNvSpPr>
            <p:nvPr/>
          </p:nvSpPr>
          <p:spPr bwMode="auto">
            <a:xfrm>
              <a:off x="3940" y="1616"/>
              <a:ext cx="395" cy="589"/>
            </a:xfrm>
            <a:prstGeom prst="rect">
              <a:avLst/>
            </a:prstGeom>
            <a:gradFill rotWithShape="1">
              <a:gsLst>
                <a:gs pos="0">
                  <a:srgbClr val="FF9900"/>
                </a:gs>
                <a:gs pos="100000">
                  <a:schemeClr val="bg1"/>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FF9900"/>
              </a:extrusionClr>
            </a:sp3d>
          </p:spPr>
          <p:txBody>
            <a:bodyPr vert="eaVert" wrap="none" lIns="0" tIns="0" rIns="0" bIns="0" anchor="ctr">
              <a:flatTx/>
            </a:bodyPr>
            <a:lstStyle/>
            <a:p>
              <a:pPr algn="ctr"/>
              <a:r>
                <a:rPr lang="zh-TW" altLang="en-US" sz="1600" b="1">
                  <a:solidFill>
                    <a:schemeClr val="tx1"/>
                  </a:solidFill>
                </a:rPr>
                <a:t>設質帳</a:t>
              </a:r>
            </a:p>
          </p:txBody>
        </p:sp>
        <p:sp>
          <p:nvSpPr>
            <p:cNvPr id="18470" name="Rectangle 23"/>
            <p:cNvSpPr>
              <a:spLocks noChangeArrowheads="1"/>
            </p:cNvSpPr>
            <p:nvPr/>
          </p:nvSpPr>
          <p:spPr bwMode="auto">
            <a:xfrm>
              <a:off x="4784" y="1616"/>
              <a:ext cx="394" cy="589"/>
            </a:xfrm>
            <a:prstGeom prst="rect">
              <a:avLst/>
            </a:prstGeom>
            <a:gradFill rotWithShape="1">
              <a:gsLst>
                <a:gs pos="0">
                  <a:srgbClr val="99FF66"/>
                </a:gs>
                <a:gs pos="100000">
                  <a:schemeClr val="bg1"/>
                </a:gs>
              </a:gsLst>
              <a:lin ang="5400000" scaled="1"/>
            </a:gradFill>
            <a:ln w="9525">
              <a:miter lim="800000"/>
              <a:headEnd/>
              <a:tailEnd/>
            </a:ln>
            <a:scene3d>
              <a:camera prst="legacyObliqueTopRight"/>
              <a:lightRig rig="legacyFlat3" dir="b"/>
            </a:scene3d>
            <a:sp3d extrusionH="163500" prstMaterial="legacyMatte">
              <a:bevelT w="13500" h="13500" prst="angle"/>
              <a:bevelB w="13500" h="13500" prst="angle"/>
              <a:extrusionClr>
                <a:srgbClr val="99FF66"/>
              </a:extrusionClr>
            </a:sp3d>
          </p:spPr>
          <p:txBody>
            <a:bodyPr vert="eaVert" wrap="none" lIns="0" tIns="0" rIns="0" bIns="0" anchor="ctr">
              <a:flatTx/>
            </a:bodyPr>
            <a:lstStyle/>
            <a:p>
              <a:pPr algn="ctr"/>
              <a:r>
                <a:rPr lang="zh-TW" altLang="en-US" sz="1600" b="1">
                  <a:solidFill>
                    <a:schemeClr val="tx1"/>
                  </a:solidFill>
                </a:rPr>
                <a:t>登錄帳</a:t>
              </a:r>
            </a:p>
          </p:txBody>
        </p:sp>
        <p:sp>
          <p:nvSpPr>
            <p:cNvPr id="18471" name="Line 48"/>
            <p:cNvSpPr>
              <a:spLocks noChangeShapeType="1"/>
            </p:cNvSpPr>
            <p:nvPr/>
          </p:nvSpPr>
          <p:spPr bwMode="auto">
            <a:xfrm>
              <a:off x="4654" y="2342"/>
              <a:ext cx="1" cy="136"/>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2" name="Line 49"/>
            <p:cNvSpPr>
              <a:spLocks noChangeShapeType="1"/>
            </p:cNvSpPr>
            <p:nvPr/>
          </p:nvSpPr>
          <p:spPr bwMode="auto">
            <a:xfrm>
              <a:off x="4881" y="2342"/>
              <a:ext cx="1" cy="136"/>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3" name="Line 50"/>
            <p:cNvSpPr>
              <a:spLocks noChangeShapeType="1"/>
            </p:cNvSpPr>
            <p:nvPr/>
          </p:nvSpPr>
          <p:spPr bwMode="auto">
            <a:xfrm>
              <a:off x="5142" y="2342"/>
              <a:ext cx="1" cy="136"/>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4" name="Line 51"/>
            <p:cNvSpPr>
              <a:spLocks noChangeShapeType="1"/>
            </p:cNvSpPr>
            <p:nvPr/>
          </p:nvSpPr>
          <p:spPr bwMode="auto">
            <a:xfrm>
              <a:off x="5371" y="2342"/>
              <a:ext cx="1" cy="136"/>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5" name="Line 58"/>
            <p:cNvSpPr>
              <a:spLocks noChangeShapeType="1"/>
            </p:cNvSpPr>
            <p:nvPr/>
          </p:nvSpPr>
          <p:spPr bwMode="auto">
            <a:xfrm>
              <a:off x="4655" y="2342"/>
              <a:ext cx="711" cy="1"/>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6" name="Line 59"/>
            <p:cNvSpPr>
              <a:spLocks noChangeShapeType="1"/>
            </p:cNvSpPr>
            <p:nvPr/>
          </p:nvSpPr>
          <p:spPr bwMode="auto">
            <a:xfrm>
              <a:off x="4993" y="2206"/>
              <a:ext cx="1" cy="136"/>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7" name="Line 63"/>
            <p:cNvSpPr>
              <a:spLocks noChangeShapeType="1"/>
            </p:cNvSpPr>
            <p:nvPr/>
          </p:nvSpPr>
          <p:spPr bwMode="auto">
            <a:xfrm>
              <a:off x="4145" y="1480"/>
              <a:ext cx="1" cy="91"/>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8" name="Line 64"/>
            <p:cNvSpPr>
              <a:spLocks noChangeShapeType="1"/>
            </p:cNvSpPr>
            <p:nvPr/>
          </p:nvSpPr>
          <p:spPr bwMode="auto">
            <a:xfrm>
              <a:off x="4994" y="1480"/>
              <a:ext cx="1" cy="91"/>
            </a:xfrm>
            <a:prstGeom prst="line">
              <a:avLst/>
            </a:prstGeom>
            <a:noFill/>
            <a:ln w="28575">
              <a:solidFill>
                <a:schemeClr val="tx1"/>
              </a:solidFill>
              <a:round/>
              <a:headEnd/>
              <a:tailEnd/>
            </a:ln>
          </p:spPr>
          <p:txBody>
            <a:bodyPr wrap="none" lIns="0" tIns="0" rIns="0" bIns="0" anchor="ctr"/>
            <a:lstStyle/>
            <a:p>
              <a:endParaRPr lang="zh-TW" altLang="en-US"/>
            </a:p>
          </p:txBody>
        </p:sp>
        <p:sp>
          <p:nvSpPr>
            <p:cNvPr id="18479" name="Rectangle 65"/>
            <p:cNvSpPr>
              <a:spLocks noChangeArrowheads="1"/>
            </p:cNvSpPr>
            <p:nvPr/>
          </p:nvSpPr>
          <p:spPr bwMode="auto">
            <a:xfrm>
              <a:off x="1689" y="1072"/>
              <a:ext cx="2542" cy="272"/>
            </a:xfrm>
            <a:prstGeom prst="rect">
              <a:avLst/>
            </a:prstGeom>
            <a:gradFill rotWithShape="1">
              <a:gsLst>
                <a:gs pos="0">
                  <a:srgbClr val="00FFFF"/>
                </a:gs>
                <a:gs pos="100000">
                  <a:schemeClr val="bg1"/>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00FFFF"/>
              </a:extrusionClr>
            </a:sp3d>
          </p:spPr>
          <p:txBody>
            <a:bodyPr wrap="none" anchor="ctr">
              <a:flatTx/>
            </a:bodyPr>
            <a:lstStyle/>
            <a:p>
              <a:pPr algn="ctr"/>
              <a:r>
                <a:rPr lang="zh-TW" altLang="en-US" sz="2000" b="1">
                  <a:solidFill>
                    <a:schemeClr val="tx1"/>
                  </a:solidFill>
                  <a:latin typeface="標楷體" pitchFamily="65" charset="-120"/>
                </a:rPr>
                <a:t>參加人（含證券商及發行人）</a:t>
              </a:r>
            </a:p>
          </p:txBody>
        </p:sp>
        <p:sp>
          <p:nvSpPr>
            <p:cNvPr id="18480" name="Rectangle 72"/>
            <p:cNvSpPr>
              <a:spLocks noChangeArrowheads="1"/>
            </p:cNvSpPr>
            <p:nvPr/>
          </p:nvSpPr>
          <p:spPr bwMode="auto">
            <a:xfrm>
              <a:off x="3330" y="2502"/>
              <a:ext cx="182" cy="1519"/>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拍賣專戶</a:t>
              </a:r>
              <a:endParaRPr lang="zh-TW" altLang="en-US" sz="1400" b="1">
                <a:solidFill>
                  <a:schemeClr val="tx1"/>
                </a:solidFill>
                <a:latin typeface="Arial" charset="0"/>
              </a:endParaRPr>
            </a:p>
          </p:txBody>
        </p:sp>
        <p:sp>
          <p:nvSpPr>
            <p:cNvPr id="18481" name="Line 77"/>
            <p:cNvSpPr>
              <a:spLocks noChangeShapeType="1"/>
            </p:cNvSpPr>
            <p:nvPr/>
          </p:nvSpPr>
          <p:spPr bwMode="auto">
            <a:xfrm>
              <a:off x="2322" y="2352"/>
              <a:ext cx="2" cy="136"/>
            </a:xfrm>
            <a:prstGeom prst="line">
              <a:avLst/>
            </a:prstGeom>
            <a:noFill/>
            <a:ln w="28575">
              <a:solidFill>
                <a:schemeClr val="tx1"/>
              </a:solidFill>
              <a:round/>
              <a:headEnd/>
              <a:tailEnd/>
            </a:ln>
          </p:spPr>
          <p:txBody>
            <a:bodyPr wrap="none" lIns="0" tIns="0" rIns="0" bIns="0" anchor="ctr"/>
            <a:lstStyle/>
            <a:p>
              <a:endParaRPr lang="zh-TW" altLang="en-US"/>
            </a:p>
          </p:txBody>
        </p:sp>
      </p:grpSp>
      <p:cxnSp>
        <p:nvCxnSpPr>
          <p:cNvPr id="18438" name="圖案 59"/>
          <p:cNvCxnSpPr>
            <a:cxnSpLocks noChangeShapeType="1"/>
            <a:endCxn id="18479" idx="2"/>
          </p:cNvCxnSpPr>
          <p:nvPr/>
        </p:nvCxnSpPr>
        <p:spPr bwMode="auto">
          <a:xfrm flipV="1">
            <a:off x="2786063" y="2133600"/>
            <a:ext cx="1912937" cy="223838"/>
          </a:xfrm>
          <a:prstGeom prst="bentConnector2">
            <a:avLst/>
          </a:prstGeom>
          <a:noFill/>
          <a:ln w="25400" algn="ctr">
            <a:solidFill>
              <a:srgbClr val="000000"/>
            </a:solidFill>
            <a:round/>
            <a:headEnd/>
            <a:tailEnd/>
          </a:ln>
        </p:spPr>
      </p:cxnSp>
      <p:cxnSp>
        <p:nvCxnSpPr>
          <p:cNvPr id="18439" name="圖案 66"/>
          <p:cNvCxnSpPr>
            <a:cxnSpLocks noChangeShapeType="1"/>
            <a:endCxn id="18479" idx="2"/>
          </p:cNvCxnSpPr>
          <p:nvPr/>
        </p:nvCxnSpPr>
        <p:spPr bwMode="auto">
          <a:xfrm rot="10800000">
            <a:off x="4699000" y="2133600"/>
            <a:ext cx="3230563" cy="223838"/>
          </a:xfrm>
          <a:prstGeom prst="bentConnector2">
            <a:avLst/>
          </a:prstGeom>
          <a:noFill/>
          <a:ln w="25400" algn="ctr">
            <a:solidFill>
              <a:srgbClr val="000000"/>
            </a:solidFill>
            <a:round/>
            <a:headEnd/>
            <a:tailEnd/>
          </a:ln>
        </p:spPr>
      </p:cxnSp>
      <p:sp>
        <p:nvSpPr>
          <p:cNvPr id="18440" name="Line 63"/>
          <p:cNvSpPr>
            <a:spLocks noChangeShapeType="1"/>
          </p:cNvSpPr>
          <p:nvPr/>
        </p:nvSpPr>
        <p:spPr bwMode="auto">
          <a:xfrm>
            <a:off x="2784475" y="2357438"/>
            <a:ext cx="1588" cy="144462"/>
          </a:xfrm>
          <a:prstGeom prst="line">
            <a:avLst/>
          </a:prstGeom>
          <a:noFill/>
          <a:ln w="28575">
            <a:solidFill>
              <a:schemeClr val="tx1"/>
            </a:solidFill>
            <a:round/>
            <a:headEnd/>
            <a:tailEnd/>
          </a:ln>
        </p:spPr>
        <p:txBody>
          <a:bodyPr wrap="none" lIns="0" tIns="0" rIns="0" bIns="0" anchor="ctr"/>
          <a:lstStyle/>
          <a:p>
            <a:endParaRPr lang="zh-TW" altLang="en-US"/>
          </a:p>
        </p:txBody>
      </p:sp>
      <p:cxnSp>
        <p:nvCxnSpPr>
          <p:cNvPr id="18441" name="圖案 71"/>
          <p:cNvCxnSpPr>
            <a:cxnSpLocks noChangeShapeType="1"/>
            <a:stCxn id="18463" idx="0"/>
            <a:endCxn id="18468" idx="2"/>
          </p:cNvCxnSpPr>
          <p:nvPr/>
        </p:nvCxnSpPr>
        <p:spPr bwMode="auto">
          <a:xfrm rot="5400000" flipH="1" flipV="1">
            <a:off x="1505744" y="2710657"/>
            <a:ext cx="471487" cy="2051050"/>
          </a:xfrm>
          <a:prstGeom prst="bentConnector3">
            <a:avLst>
              <a:gd name="adj1" fmla="val 50000"/>
            </a:avLst>
          </a:prstGeom>
          <a:noFill/>
          <a:ln w="25400" algn="ctr">
            <a:solidFill>
              <a:srgbClr val="000000"/>
            </a:solidFill>
            <a:round/>
            <a:headEnd/>
            <a:tailEnd/>
          </a:ln>
        </p:spPr>
      </p:cxnSp>
      <p:cxnSp>
        <p:nvCxnSpPr>
          <p:cNvPr id="18442" name="圖案 71"/>
          <p:cNvCxnSpPr>
            <a:cxnSpLocks noChangeShapeType="1"/>
            <a:stCxn id="18453" idx="0"/>
            <a:endCxn id="18468" idx="2"/>
          </p:cNvCxnSpPr>
          <p:nvPr/>
        </p:nvCxnSpPr>
        <p:spPr bwMode="auto">
          <a:xfrm rot="5400000" flipH="1" flipV="1">
            <a:off x="1716088" y="2921000"/>
            <a:ext cx="471487" cy="1630363"/>
          </a:xfrm>
          <a:prstGeom prst="bentConnector3">
            <a:avLst>
              <a:gd name="adj1" fmla="val 50000"/>
            </a:avLst>
          </a:prstGeom>
          <a:noFill/>
          <a:ln w="25400" algn="ctr">
            <a:solidFill>
              <a:srgbClr val="000000"/>
            </a:solidFill>
            <a:round/>
            <a:headEnd/>
            <a:tailEnd/>
          </a:ln>
        </p:spPr>
      </p:cxnSp>
      <p:cxnSp>
        <p:nvCxnSpPr>
          <p:cNvPr id="18443" name="圖案 71"/>
          <p:cNvCxnSpPr>
            <a:cxnSpLocks noChangeShapeType="1"/>
            <a:stCxn id="18454" idx="0"/>
            <a:endCxn id="18468" idx="2"/>
          </p:cNvCxnSpPr>
          <p:nvPr/>
        </p:nvCxnSpPr>
        <p:spPr bwMode="auto">
          <a:xfrm rot="5400000" flipH="1" flipV="1">
            <a:off x="1916906" y="3120232"/>
            <a:ext cx="471487" cy="1231900"/>
          </a:xfrm>
          <a:prstGeom prst="bentConnector3">
            <a:avLst>
              <a:gd name="adj1" fmla="val 50000"/>
            </a:avLst>
          </a:prstGeom>
          <a:noFill/>
          <a:ln w="25400" algn="ctr">
            <a:solidFill>
              <a:srgbClr val="000000"/>
            </a:solidFill>
            <a:round/>
            <a:headEnd/>
            <a:tailEnd/>
          </a:ln>
        </p:spPr>
      </p:cxnSp>
      <p:cxnSp>
        <p:nvCxnSpPr>
          <p:cNvPr id="18444" name="圖案 71"/>
          <p:cNvCxnSpPr>
            <a:cxnSpLocks noChangeShapeType="1"/>
            <a:stCxn id="18455" idx="0"/>
            <a:endCxn id="18468" idx="2"/>
          </p:cNvCxnSpPr>
          <p:nvPr/>
        </p:nvCxnSpPr>
        <p:spPr bwMode="auto">
          <a:xfrm rot="5400000" flipH="1" flipV="1">
            <a:off x="2112169" y="3317082"/>
            <a:ext cx="471487" cy="838200"/>
          </a:xfrm>
          <a:prstGeom prst="bentConnector3">
            <a:avLst>
              <a:gd name="adj1" fmla="val 50000"/>
            </a:avLst>
          </a:prstGeom>
          <a:noFill/>
          <a:ln w="25400" algn="ctr">
            <a:solidFill>
              <a:srgbClr val="000000"/>
            </a:solidFill>
            <a:round/>
            <a:headEnd/>
            <a:tailEnd/>
          </a:ln>
        </p:spPr>
      </p:cxnSp>
      <p:cxnSp>
        <p:nvCxnSpPr>
          <p:cNvPr id="18445" name="圖案 71"/>
          <p:cNvCxnSpPr>
            <a:cxnSpLocks noChangeShapeType="1"/>
            <a:stCxn id="18456" idx="0"/>
            <a:endCxn id="18468" idx="2"/>
          </p:cNvCxnSpPr>
          <p:nvPr/>
        </p:nvCxnSpPr>
        <p:spPr bwMode="auto">
          <a:xfrm rot="5400000" flipH="1" flipV="1">
            <a:off x="2314575" y="3517901"/>
            <a:ext cx="471487" cy="436562"/>
          </a:xfrm>
          <a:prstGeom prst="bentConnector3">
            <a:avLst>
              <a:gd name="adj1" fmla="val 50000"/>
            </a:avLst>
          </a:prstGeom>
          <a:noFill/>
          <a:ln w="25400" algn="ctr">
            <a:solidFill>
              <a:srgbClr val="000000"/>
            </a:solidFill>
            <a:round/>
            <a:headEnd/>
            <a:tailEnd/>
          </a:ln>
        </p:spPr>
      </p:cxnSp>
      <p:cxnSp>
        <p:nvCxnSpPr>
          <p:cNvPr id="18446" name="圖案 71"/>
          <p:cNvCxnSpPr>
            <a:cxnSpLocks noChangeShapeType="1"/>
            <a:stCxn id="18457" idx="0"/>
            <a:endCxn id="18468" idx="2"/>
          </p:cNvCxnSpPr>
          <p:nvPr/>
        </p:nvCxnSpPr>
        <p:spPr bwMode="auto">
          <a:xfrm rot="5400000" flipH="1" flipV="1">
            <a:off x="2513806" y="3717132"/>
            <a:ext cx="471487" cy="38100"/>
          </a:xfrm>
          <a:prstGeom prst="bentConnector3">
            <a:avLst>
              <a:gd name="adj1" fmla="val 50000"/>
            </a:avLst>
          </a:prstGeom>
          <a:noFill/>
          <a:ln w="25400" algn="ctr">
            <a:solidFill>
              <a:srgbClr val="000000"/>
            </a:solidFill>
            <a:round/>
            <a:headEnd/>
            <a:tailEnd/>
          </a:ln>
        </p:spPr>
      </p:cxnSp>
      <p:cxnSp>
        <p:nvCxnSpPr>
          <p:cNvPr id="18447" name="圖案 71"/>
          <p:cNvCxnSpPr>
            <a:cxnSpLocks noChangeShapeType="1"/>
            <a:stCxn id="18458" idx="0"/>
            <a:endCxn id="18468" idx="2"/>
          </p:cNvCxnSpPr>
          <p:nvPr/>
        </p:nvCxnSpPr>
        <p:spPr bwMode="auto">
          <a:xfrm rot="16200000" flipV="1">
            <a:off x="2750344" y="3518694"/>
            <a:ext cx="471487" cy="434975"/>
          </a:xfrm>
          <a:prstGeom prst="bentConnector3">
            <a:avLst>
              <a:gd name="adj1" fmla="val 50000"/>
            </a:avLst>
          </a:prstGeom>
          <a:noFill/>
          <a:ln w="25400" algn="ctr">
            <a:solidFill>
              <a:srgbClr val="000000"/>
            </a:solidFill>
            <a:round/>
            <a:headEnd/>
            <a:tailEnd/>
          </a:ln>
        </p:spPr>
      </p:cxnSp>
      <p:cxnSp>
        <p:nvCxnSpPr>
          <p:cNvPr id="18448" name="圖案 71"/>
          <p:cNvCxnSpPr>
            <a:cxnSpLocks noChangeShapeType="1"/>
            <a:stCxn id="18460" idx="0"/>
            <a:endCxn id="18468" idx="2"/>
          </p:cNvCxnSpPr>
          <p:nvPr/>
        </p:nvCxnSpPr>
        <p:spPr bwMode="auto">
          <a:xfrm rot="16200000" flipV="1">
            <a:off x="3232944" y="3036094"/>
            <a:ext cx="471487" cy="1400175"/>
          </a:xfrm>
          <a:prstGeom prst="bentConnector3">
            <a:avLst>
              <a:gd name="adj1" fmla="val 50000"/>
            </a:avLst>
          </a:prstGeom>
          <a:noFill/>
          <a:ln w="25400" algn="ctr">
            <a:solidFill>
              <a:srgbClr val="000000"/>
            </a:solidFill>
            <a:round/>
            <a:headEnd/>
            <a:tailEnd/>
          </a:ln>
        </p:spPr>
      </p:cxnSp>
      <p:cxnSp>
        <p:nvCxnSpPr>
          <p:cNvPr id="18449" name="圖案 71"/>
          <p:cNvCxnSpPr>
            <a:cxnSpLocks noChangeShapeType="1"/>
            <a:stCxn id="18461" idx="0"/>
            <a:endCxn id="18468" idx="2"/>
          </p:cNvCxnSpPr>
          <p:nvPr/>
        </p:nvCxnSpPr>
        <p:spPr bwMode="auto">
          <a:xfrm rot="16200000" flipV="1">
            <a:off x="3459956" y="2809082"/>
            <a:ext cx="471487" cy="1854200"/>
          </a:xfrm>
          <a:prstGeom prst="bentConnector3">
            <a:avLst>
              <a:gd name="adj1" fmla="val 50000"/>
            </a:avLst>
          </a:prstGeom>
          <a:noFill/>
          <a:ln w="25400" algn="ctr">
            <a:solidFill>
              <a:srgbClr val="000000"/>
            </a:solidFill>
            <a:round/>
            <a:headEnd/>
            <a:tailEnd/>
          </a:ln>
        </p:spPr>
      </p:cxnSp>
      <p:cxnSp>
        <p:nvCxnSpPr>
          <p:cNvPr id="18450" name="圖案 71"/>
          <p:cNvCxnSpPr>
            <a:cxnSpLocks noChangeShapeType="1"/>
            <a:stCxn id="18462" idx="0"/>
            <a:endCxn id="18468" idx="2"/>
          </p:cNvCxnSpPr>
          <p:nvPr/>
        </p:nvCxnSpPr>
        <p:spPr bwMode="auto">
          <a:xfrm rot="16200000" flipV="1">
            <a:off x="3681413" y="2587625"/>
            <a:ext cx="471487" cy="2297113"/>
          </a:xfrm>
          <a:prstGeom prst="bentConnector3">
            <a:avLst>
              <a:gd name="adj1" fmla="val 50000"/>
            </a:avLst>
          </a:prstGeom>
          <a:noFill/>
          <a:ln w="25400" algn="ctr">
            <a:solidFill>
              <a:srgbClr val="000000"/>
            </a:solidFill>
            <a:round/>
            <a:headEnd/>
            <a:tailEnd/>
          </a:ln>
        </p:spPr>
      </p:cxnSp>
      <p:cxnSp>
        <p:nvCxnSpPr>
          <p:cNvPr id="18451" name="圖案 71"/>
          <p:cNvCxnSpPr>
            <a:cxnSpLocks noChangeShapeType="1"/>
            <a:stCxn id="18480" idx="0"/>
            <a:endCxn id="18468" idx="2"/>
          </p:cNvCxnSpPr>
          <p:nvPr/>
        </p:nvCxnSpPr>
        <p:spPr bwMode="auto">
          <a:xfrm rot="16200000" flipV="1">
            <a:off x="3863975" y="2405063"/>
            <a:ext cx="471487" cy="2662238"/>
          </a:xfrm>
          <a:prstGeom prst="bentConnector3">
            <a:avLst>
              <a:gd name="adj1" fmla="val 50000"/>
            </a:avLst>
          </a:prstGeom>
          <a:noFill/>
          <a:ln w="25400" algn="ctr">
            <a:solidFill>
              <a:srgbClr val="000000"/>
            </a:solidFill>
            <a:round/>
            <a:headEnd/>
            <a:tailEn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3532188" y="1928813"/>
            <a:ext cx="1512887" cy="431800"/>
          </a:xfrm>
          <a:prstGeom prst="rect">
            <a:avLst/>
          </a:prstGeom>
          <a:gradFill rotWithShape="1">
            <a:gsLst>
              <a:gs pos="0">
                <a:srgbClr val="00FFFF"/>
              </a:gs>
              <a:gs pos="100000">
                <a:schemeClr val="bg1"/>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00FFFF"/>
            </a:extrusionClr>
          </a:sp3d>
        </p:spPr>
        <p:txBody>
          <a:bodyPr wrap="none" anchor="ctr">
            <a:flatTx/>
          </a:bodyPr>
          <a:lstStyle/>
          <a:p>
            <a:pPr algn="ctr"/>
            <a:r>
              <a:rPr lang="zh-TW" altLang="en-US" sz="2000" b="1"/>
              <a:t>清算交割銀行</a:t>
            </a:r>
          </a:p>
        </p:txBody>
      </p:sp>
      <p:sp>
        <p:nvSpPr>
          <p:cNvPr id="19459" name="Rectangle 8"/>
          <p:cNvSpPr>
            <a:spLocks noChangeArrowheads="1"/>
          </p:cNvSpPr>
          <p:nvPr/>
        </p:nvSpPr>
        <p:spPr bwMode="auto">
          <a:xfrm>
            <a:off x="3929063" y="2565400"/>
            <a:ext cx="584200" cy="936625"/>
          </a:xfrm>
          <a:prstGeom prst="rect">
            <a:avLst/>
          </a:prstGeom>
          <a:gradFill rotWithShape="1">
            <a:gsLst>
              <a:gs pos="0">
                <a:schemeClr val="accent2"/>
              </a:gs>
              <a:gs pos="100000">
                <a:schemeClr val="bg1"/>
              </a:gs>
            </a:gsLst>
            <a:lin ang="5400000" scaled="1"/>
          </a:gradFill>
          <a:ln w="9525">
            <a:miter lim="800000"/>
            <a:headEnd/>
            <a:tailEnd/>
          </a:ln>
          <a:scene3d>
            <a:camera prst="legacyObliqueTopRight"/>
            <a:lightRig rig="legacyFlat3" dir="b"/>
          </a:scene3d>
          <a:sp3d extrusionH="100000" prstMaterial="legacyMatte">
            <a:bevelT w="13500" h="13500" prst="angle"/>
            <a:bevelB w="13500" h="13500" prst="angle"/>
            <a:extrusionClr>
              <a:schemeClr val="accent2"/>
            </a:extrusionClr>
          </a:sp3d>
        </p:spPr>
        <p:txBody>
          <a:bodyPr vert="eaVert" wrap="none" anchor="ctr">
            <a:flatTx/>
          </a:bodyPr>
          <a:lstStyle/>
          <a:p>
            <a:pPr algn="ctr"/>
            <a:r>
              <a:rPr lang="zh-TW" altLang="en-US" sz="2000" b="1"/>
              <a:t>客戶帳</a:t>
            </a:r>
          </a:p>
        </p:txBody>
      </p:sp>
      <p:sp>
        <p:nvSpPr>
          <p:cNvPr id="19460" name="Rectangle 10"/>
          <p:cNvSpPr>
            <a:spLocks noChangeArrowheads="1"/>
          </p:cNvSpPr>
          <p:nvPr/>
        </p:nvSpPr>
        <p:spPr bwMode="auto">
          <a:xfrm>
            <a:off x="1714500" y="4005263"/>
            <a:ext cx="287338"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自有部位</a:t>
            </a:r>
          </a:p>
        </p:txBody>
      </p:sp>
      <p:sp>
        <p:nvSpPr>
          <p:cNvPr id="19461" name="Rectangle 12"/>
          <p:cNvSpPr>
            <a:spLocks noChangeArrowheads="1"/>
          </p:cNvSpPr>
          <p:nvPr/>
        </p:nvSpPr>
        <p:spPr bwMode="auto">
          <a:xfrm>
            <a:off x="2214563" y="4002088"/>
            <a:ext cx="287337"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待交割部位</a:t>
            </a:r>
          </a:p>
        </p:txBody>
      </p:sp>
      <p:sp>
        <p:nvSpPr>
          <p:cNvPr id="19462" name="Rectangle 21"/>
          <p:cNvSpPr>
            <a:spLocks noChangeArrowheads="1"/>
          </p:cNvSpPr>
          <p:nvPr/>
        </p:nvSpPr>
        <p:spPr bwMode="auto">
          <a:xfrm>
            <a:off x="2714625" y="4005263"/>
            <a:ext cx="287338"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附賣回部位</a:t>
            </a:r>
          </a:p>
        </p:txBody>
      </p:sp>
      <p:sp>
        <p:nvSpPr>
          <p:cNvPr id="19463" name="Rectangle 22"/>
          <p:cNvSpPr>
            <a:spLocks noChangeArrowheads="1"/>
          </p:cNvSpPr>
          <p:nvPr/>
        </p:nvSpPr>
        <p:spPr bwMode="auto">
          <a:xfrm>
            <a:off x="3216275" y="4005263"/>
            <a:ext cx="287338"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附買回部位</a:t>
            </a:r>
          </a:p>
        </p:txBody>
      </p:sp>
      <p:sp>
        <p:nvSpPr>
          <p:cNvPr id="19464" name="Rectangle 23"/>
          <p:cNvSpPr>
            <a:spLocks noChangeArrowheads="1"/>
          </p:cNvSpPr>
          <p:nvPr/>
        </p:nvSpPr>
        <p:spPr bwMode="auto">
          <a:xfrm>
            <a:off x="3727450" y="4005263"/>
            <a:ext cx="288925"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出質部位</a:t>
            </a:r>
          </a:p>
        </p:txBody>
      </p:sp>
      <p:sp>
        <p:nvSpPr>
          <p:cNvPr id="19465" name="Rectangle 24"/>
          <p:cNvSpPr>
            <a:spLocks noChangeArrowheads="1"/>
          </p:cNvSpPr>
          <p:nvPr/>
        </p:nvSpPr>
        <p:spPr bwMode="auto">
          <a:xfrm>
            <a:off x="4214813" y="4005263"/>
            <a:ext cx="287337"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質權部位</a:t>
            </a:r>
          </a:p>
        </p:txBody>
      </p:sp>
      <p:sp>
        <p:nvSpPr>
          <p:cNvPr id="19466" name="Rectangle 25"/>
          <p:cNvSpPr>
            <a:spLocks noChangeArrowheads="1"/>
          </p:cNvSpPr>
          <p:nvPr/>
        </p:nvSpPr>
        <p:spPr bwMode="auto">
          <a:xfrm>
            <a:off x="4713288" y="4005263"/>
            <a:ext cx="288925"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限制性</a:t>
            </a:r>
            <a:r>
              <a:rPr lang="en-US" altLang="zh-TW" sz="1400" b="1"/>
              <a:t>(</a:t>
            </a:r>
            <a:r>
              <a:rPr lang="zh-TW" altLang="en-US" sz="1400" b="1"/>
              <a:t>不提示</a:t>
            </a:r>
            <a:r>
              <a:rPr lang="en-US" altLang="zh-TW" sz="1400" b="1"/>
              <a:t>)</a:t>
            </a:r>
            <a:r>
              <a:rPr lang="zh-TW" altLang="en-US" sz="1400" b="1"/>
              <a:t>部位</a:t>
            </a:r>
          </a:p>
        </p:txBody>
      </p:sp>
      <p:sp>
        <p:nvSpPr>
          <p:cNvPr id="19467" name="Rectangle 26"/>
          <p:cNvSpPr>
            <a:spLocks noChangeArrowheads="1"/>
          </p:cNvSpPr>
          <p:nvPr/>
        </p:nvSpPr>
        <p:spPr bwMode="auto">
          <a:xfrm>
            <a:off x="5213350" y="4005263"/>
            <a:ext cx="288925"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限制性</a:t>
            </a:r>
            <a:r>
              <a:rPr lang="en-US" altLang="zh-TW" sz="1400" b="1"/>
              <a:t>(</a:t>
            </a:r>
            <a:r>
              <a:rPr lang="zh-TW" altLang="en-US" sz="1400" b="1"/>
              <a:t>限制交割</a:t>
            </a:r>
            <a:r>
              <a:rPr lang="en-US" altLang="zh-TW" sz="1400" b="1"/>
              <a:t>)</a:t>
            </a:r>
            <a:r>
              <a:rPr lang="zh-TW" altLang="en-US" sz="1400" b="1"/>
              <a:t>部位</a:t>
            </a:r>
          </a:p>
        </p:txBody>
      </p:sp>
      <p:sp>
        <p:nvSpPr>
          <p:cNvPr id="19468" name="Rectangle 27"/>
          <p:cNvSpPr>
            <a:spLocks noChangeArrowheads="1"/>
          </p:cNvSpPr>
          <p:nvPr/>
        </p:nvSpPr>
        <p:spPr bwMode="auto">
          <a:xfrm>
            <a:off x="5715000" y="4005263"/>
            <a:ext cx="287338" cy="1873250"/>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限制性</a:t>
            </a:r>
            <a:r>
              <a:rPr lang="en-US" altLang="zh-TW" sz="1400" b="1"/>
              <a:t>(</a:t>
            </a:r>
            <a:r>
              <a:rPr lang="zh-TW" altLang="en-US" sz="1400" b="1"/>
              <a:t>禁止交割</a:t>
            </a:r>
            <a:r>
              <a:rPr lang="en-US" altLang="zh-TW" sz="1400" b="1"/>
              <a:t>)</a:t>
            </a:r>
            <a:r>
              <a:rPr lang="zh-TW" altLang="en-US" sz="1400" b="1"/>
              <a:t>部位</a:t>
            </a:r>
          </a:p>
        </p:txBody>
      </p:sp>
      <p:sp>
        <p:nvSpPr>
          <p:cNvPr id="19469" name="Rectangle 28"/>
          <p:cNvSpPr>
            <a:spLocks noChangeArrowheads="1"/>
          </p:cNvSpPr>
          <p:nvPr/>
        </p:nvSpPr>
        <p:spPr bwMode="auto">
          <a:xfrm>
            <a:off x="6215063" y="4005263"/>
            <a:ext cx="287337"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限制性</a:t>
            </a:r>
            <a:r>
              <a:rPr lang="en-US" altLang="zh-TW" sz="1400" b="1"/>
              <a:t>(</a:t>
            </a:r>
            <a:r>
              <a:rPr lang="zh-TW" altLang="en-US" sz="1400" b="1"/>
              <a:t>退票</a:t>
            </a:r>
            <a:r>
              <a:rPr lang="en-US" altLang="zh-TW" sz="1400" b="1"/>
              <a:t>)</a:t>
            </a:r>
            <a:r>
              <a:rPr lang="zh-TW" altLang="en-US" sz="1400" b="1"/>
              <a:t>部位</a:t>
            </a:r>
          </a:p>
        </p:txBody>
      </p:sp>
      <p:sp>
        <p:nvSpPr>
          <p:cNvPr id="19470" name="Rectangle 29"/>
          <p:cNvSpPr>
            <a:spLocks noChangeArrowheads="1"/>
          </p:cNvSpPr>
          <p:nvPr/>
        </p:nvSpPr>
        <p:spPr bwMode="auto">
          <a:xfrm>
            <a:off x="6713538" y="4005263"/>
            <a:ext cx="360362" cy="1871662"/>
          </a:xfrm>
          <a:prstGeom prst="rect">
            <a:avLst/>
          </a:prstGeom>
          <a:gradFill rotWithShape="1">
            <a:gsLst>
              <a:gs pos="0">
                <a:schemeClr val="accent2">
                  <a:alpha val="50000"/>
                </a:schemeClr>
              </a:gs>
              <a:gs pos="100000">
                <a:schemeClr val="bg1"/>
              </a:gs>
            </a:gsLst>
            <a:lin ang="5400000" scaled="1"/>
          </a:gradFill>
          <a:ln w="28575" algn="ctr">
            <a:solidFill>
              <a:schemeClr val="folHlink"/>
            </a:solidFill>
            <a:miter lim="800000"/>
            <a:headEnd/>
            <a:tailEnd/>
          </a:ln>
        </p:spPr>
        <p:txBody>
          <a:bodyPr vert="eaVert" wrap="none" lIns="0" tIns="0" rIns="0" bIns="0" anchor="ctr"/>
          <a:lstStyle/>
          <a:p>
            <a:pPr algn="ctr"/>
            <a:r>
              <a:rPr lang="zh-TW" altLang="en-US" sz="1400" b="1"/>
              <a:t>已登記免稅款部位</a:t>
            </a:r>
          </a:p>
        </p:txBody>
      </p:sp>
      <p:sp>
        <p:nvSpPr>
          <p:cNvPr id="19471" name="Line 36"/>
          <p:cNvSpPr>
            <a:spLocks noChangeShapeType="1"/>
          </p:cNvSpPr>
          <p:nvPr/>
        </p:nvSpPr>
        <p:spPr bwMode="auto">
          <a:xfrm>
            <a:off x="4252913" y="2360613"/>
            <a:ext cx="1587" cy="144462"/>
          </a:xfrm>
          <a:prstGeom prst="line">
            <a:avLst/>
          </a:prstGeom>
          <a:noFill/>
          <a:ln w="15875">
            <a:solidFill>
              <a:schemeClr val="tx1"/>
            </a:solidFill>
            <a:round/>
            <a:headEnd/>
            <a:tailEnd/>
          </a:ln>
        </p:spPr>
        <p:txBody>
          <a:bodyPr/>
          <a:lstStyle/>
          <a:p>
            <a:endParaRPr lang="zh-TW" altLang="en-US"/>
          </a:p>
        </p:txBody>
      </p:sp>
      <p:sp>
        <p:nvSpPr>
          <p:cNvPr id="19472"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提供資料內容（續）</a:t>
            </a:r>
          </a:p>
        </p:txBody>
      </p:sp>
      <p:sp>
        <p:nvSpPr>
          <p:cNvPr id="19473" name="Rectangle 77"/>
          <p:cNvSpPr>
            <a:spLocks noChangeArrowheads="1"/>
          </p:cNvSpPr>
          <p:nvPr/>
        </p:nvSpPr>
        <p:spPr bwMode="auto">
          <a:xfrm>
            <a:off x="571500" y="1052513"/>
            <a:ext cx="8137525" cy="661987"/>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3"/>
              </a:buBlip>
            </a:pPr>
            <a:r>
              <a:rPr lang="zh-TW" altLang="en-US" sz="2800" b="1">
                <a:solidFill>
                  <a:srgbClr val="990099"/>
                </a:solidFill>
              </a:rPr>
              <a:t>短期票券參加人帳戶架構</a:t>
            </a: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cxnSp>
        <p:nvCxnSpPr>
          <p:cNvPr id="19474" name="肘形接點 67"/>
          <p:cNvCxnSpPr>
            <a:cxnSpLocks noChangeShapeType="1"/>
            <a:stCxn id="19460" idx="0"/>
            <a:endCxn id="19459" idx="2"/>
          </p:cNvCxnSpPr>
          <p:nvPr/>
        </p:nvCxnSpPr>
        <p:spPr bwMode="auto">
          <a:xfrm rot="5400000" flipH="1" flipV="1">
            <a:off x="2787650" y="2571750"/>
            <a:ext cx="503238" cy="2363788"/>
          </a:xfrm>
          <a:prstGeom prst="bentConnector3">
            <a:avLst>
              <a:gd name="adj1" fmla="val 50000"/>
            </a:avLst>
          </a:prstGeom>
          <a:noFill/>
          <a:ln w="15875" algn="ctr">
            <a:solidFill>
              <a:srgbClr val="000000"/>
            </a:solidFill>
            <a:round/>
            <a:headEnd/>
            <a:tailEnd/>
          </a:ln>
        </p:spPr>
      </p:cxnSp>
      <p:cxnSp>
        <p:nvCxnSpPr>
          <p:cNvPr id="19475" name="肘形接點 68"/>
          <p:cNvCxnSpPr>
            <a:cxnSpLocks noChangeShapeType="1"/>
            <a:stCxn id="19461" idx="0"/>
            <a:endCxn id="19459" idx="2"/>
          </p:cNvCxnSpPr>
          <p:nvPr/>
        </p:nvCxnSpPr>
        <p:spPr bwMode="auto">
          <a:xfrm rot="5400000" flipH="1" flipV="1">
            <a:off x="3039269" y="2820194"/>
            <a:ext cx="500063" cy="1863725"/>
          </a:xfrm>
          <a:prstGeom prst="bentConnector3">
            <a:avLst>
              <a:gd name="adj1" fmla="val 50000"/>
            </a:avLst>
          </a:prstGeom>
          <a:noFill/>
          <a:ln w="15875" algn="ctr">
            <a:solidFill>
              <a:srgbClr val="000000"/>
            </a:solidFill>
            <a:round/>
            <a:headEnd/>
            <a:tailEnd/>
          </a:ln>
        </p:spPr>
      </p:cxnSp>
      <p:cxnSp>
        <p:nvCxnSpPr>
          <p:cNvPr id="19476" name="肘形接點 71"/>
          <p:cNvCxnSpPr>
            <a:cxnSpLocks noChangeShapeType="1"/>
            <a:stCxn id="19462" idx="0"/>
            <a:endCxn id="19459" idx="2"/>
          </p:cNvCxnSpPr>
          <p:nvPr/>
        </p:nvCxnSpPr>
        <p:spPr bwMode="auto">
          <a:xfrm rot="5400000" flipH="1" flipV="1">
            <a:off x="3287713" y="3071812"/>
            <a:ext cx="503238" cy="1363663"/>
          </a:xfrm>
          <a:prstGeom prst="bentConnector3">
            <a:avLst>
              <a:gd name="adj1" fmla="val 50000"/>
            </a:avLst>
          </a:prstGeom>
          <a:noFill/>
          <a:ln w="15875" algn="ctr">
            <a:solidFill>
              <a:srgbClr val="000000"/>
            </a:solidFill>
            <a:round/>
            <a:headEnd/>
            <a:tailEnd/>
          </a:ln>
        </p:spPr>
      </p:cxnSp>
      <p:cxnSp>
        <p:nvCxnSpPr>
          <p:cNvPr id="19477" name="肘形接點 74"/>
          <p:cNvCxnSpPr>
            <a:cxnSpLocks noChangeShapeType="1"/>
            <a:stCxn id="19463" idx="0"/>
            <a:endCxn id="19459" idx="2"/>
          </p:cNvCxnSpPr>
          <p:nvPr/>
        </p:nvCxnSpPr>
        <p:spPr bwMode="auto">
          <a:xfrm rot="5400000" flipH="1" flipV="1">
            <a:off x="3538538" y="3322637"/>
            <a:ext cx="503238" cy="862013"/>
          </a:xfrm>
          <a:prstGeom prst="bentConnector3">
            <a:avLst>
              <a:gd name="adj1" fmla="val 50000"/>
            </a:avLst>
          </a:prstGeom>
          <a:noFill/>
          <a:ln w="15875" algn="ctr">
            <a:solidFill>
              <a:srgbClr val="000000"/>
            </a:solidFill>
            <a:round/>
            <a:headEnd/>
            <a:tailEnd/>
          </a:ln>
        </p:spPr>
      </p:cxnSp>
      <p:cxnSp>
        <p:nvCxnSpPr>
          <p:cNvPr id="19478" name="肘形接點 77"/>
          <p:cNvCxnSpPr>
            <a:cxnSpLocks noChangeShapeType="1"/>
            <a:stCxn id="19464" idx="0"/>
          </p:cNvCxnSpPr>
          <p:nvPr/>
        </p:nvCxnSpPr>
        <p:spPr bwMode="auto">
          <a:xfrm rot="5400000" flipH="1" flipV="1">
            <a:off x="3790950" y="3581401"/>
            <a:ext cx="504825" cy="342900"/>
          </a:xfrm>
          <a:prstGeom prst="bentConnector3">
            <a:avLst>
              <a:gd name="adj1" fmla="val 50000"/>
            </a:avLst>
          </a:prstGeom>
          <a:noFill/>
          <a:ln w="15875" algn="ctr">
            <a:solidFill>
              <a:srgbClr val="000000"/>
            </a:solidFill>
            <a:round/>
            <a:headEnd/>
            <a:tailEnd/>
          </a:ln>
        </p:spPr>
      </p:cxnSp>
      <p:cxnSp>
        <p:nvCxnSpPr>
          <p:cNvPr id="19479" name="肘形接點 80"/>
          <p:cNvCxnSpPr>
            <a:cxnSpLocks noChangeShapeType="1"/>
            <a:stCxn id="19465" idx="0"/>
          </p:cNvCxnSpPr>
          <p:nvPr/>
        </p:nvCxnSpPr>
        <p:spPr bwMode="auto">
          <a:xfrm rot="16200000" flipV="1">
            <a:off x="4033838" y="3681413"/>
            <a:ext cx="504825" cy="142875"/>
          </a:xfrm>
          <a:prstGeom prst="bentConnector3">
            <a:avLst>
              <a:gd name="adj1" fmla="val 50000"/>
            </a:avLst>
          </a:prstGeom>
          <a:noFill/>
          <a:ln w="15875" algn="ctr">
            <a:solidFill>
              <a:srgbClr val="000000"/>
            </a:solidFill>
            <a:round/>
            <a:headEnd/>
            <a:tailEnd/>
          </a:ln>
        </p:spPr>
      </p:cxnSp>
      <p:cxnSp>
        <p:nvCxnSpPr>
          <p:cNvPr id="19480" name="肘形接點 83"/>
          <p:cNvCxnSpPr>
            <a:cxnSpLocks noChangeShapeType="1"/>
            <a:stCxn id="19466" idx="0"/>
            <a:endCxn id="19459" idx="2"/>
          </p:cNvCxnSpPr>
          <p:nvPr/>
        </p:nvCxnSpPr>
        <p:spPr bwMode="auto">
          <a:xfrm rot="16200000" flipV="1">
            <a:off x="4287838" y="3435350"/>
            <a:ext cx="503238" cy="636587"/>
          </a:xfrm>
          <a:prstGeom prst="bentConnector3">
            <a:avLst>
              <a:gd name="adj1" fmla="val 50000"/>
            </a:avLst>
          </a:prstGeom>
          <a:noFill/>
          <a:ln w="15875" algn="ctr">
            <a:solidFill>
              <a:srgbClr val="000000"/>
            </a:solidFill>
            <a:round/>
            <a:headEnd/>
            <a:tailEnd/>
          </a:ln>
        </p:spPr>
      </p:cxnSp>
      <p:cxnSp>
        <p:nvCxnSpPr>
          <p:cNvPr id="19481" name="肘形接點 86"/>
          <p:cNvCxnSpPr>
            <a:cxnSpLocks noChangeShapeType="1"/>
            <a:stCxn id="19467" idx="0"/>
            <a:endCxn id="19459" idx="2"/>
          </p:cNvCxnSpPr>
          <p:nvPr/>
        </p:nvCxnSpPr>
        <p:spPr bwMode="auto">
          <a:xfrm rot="16200000" flipV="1">
            <a:off x="4537869" y="3185319"/>
            <a:ext cx="503238" cy="1136650"/>
          </a:xfrm>
          <a:prstGeom prst="bentConnector3">
            <a:avLst>
              <a:gd name="adj1" fmla="val 50000"/>
            </a:avLst>
          </a:prstGeom>
          <a:noFill/>
          <a:ln w="15875" algn="ctr">
            <a:solidFill>
              <a:srgbClr val="000000"/>
            </a:solidFill>
            <a:round/>
            <a:headEnd/>
            <a:tailEnd/>
          </a:ln>
        </p:spPr>
      </p:cxnSp>
      <p:cxnSp>
        <p:nvCxnSpPr>
          <p:cNvPr id="19482" name="肘形接點 90"/>
          <p:cNvCxnSpPr>
            <a:cxnSpLocks noChangeShapeType="1"/>
            <a:stCxn id="19468" idx="0"/>
            <a:endCxn id="19459" idx="2"/>
          </p:cNvCxnSpPr>
          <p:nvPr/>
        </p:nvCxnSpPr>
        <p:spPr bwMode="auto">
          <a:xfrm rot="16200000" flipV="1">
            <a:off x="4788694" y="2934494"/>
            <a:ext cx="503238" cy="1638300"/>
          </a:xfrm>
          <a:prstGeom prst="bentConnector3">
            <a:avLst>
              <a:gd name="adj1" fmla="val 50000"/>
            </a:avLst>
          </a:prstGeom>
          <a:noFill/>
          <a:ln w="15875" algn="ctr">
            <a:solidFill>
              <a:srgbClr val="000000"/>
            </a:solidFill>
            <a:round/>
            <a:headEnd/>
            <a:tailEnd/>
          </a:ln>
        </p:spPr>
      </p:cxnSp>
      <p:cxnSp>
        <p:nvCxnSpPr>
          <p:cNvPr id="19483" name="肘形接點 93"/>
          <p:cNvCxnSpPr>
            <a:cxnSpLocks noChangeShapeType="1"/>
            <a:stCxn id="19469" idx="0"/>
            <a:endCxn id="19459" idx="2"/>
          </p:cNvCxnSpPr>
          <p:nvPr/>
        </p:nvCxnSpPr>
        <p:spPr bwMode="auto">
          <a:xfrm rot="16200000" flipV="1">
            <a:off x="5038725" y="2684463"/>
            <a:ext cx="503238" cy="2138362"/>
          </a:xfrm>
          <a:prstGeom prst="bentConnector3">
            <a:avLst>
              <a:gd name="adj1" fmla="val 50000"/>
            </a:avLst>
          </a:prstGeom>
          <a:noFill/>
          <a:ln w="15875" algn="ctr">
            <a:solidFill>
              <a:srgbClr val="000000"/>
            </a:solidFill>
            <a:round/>
            <a:headEnd/>
            <a:tailEnd/>
          </a:ln>
        </p:spPr>
      </p:cxnSp>
      <p:cxnSp>
        <p:nvCxnSpPr>
          <p:cNvPr id="19484" name="肘形接點 96"/>
          <p:cNvCxnSpPr>
            <a:cxnSpLocks noChangeShapeType="1"/>
            <a:stCxn id="19470" idx="0"/>
            <a:endCxn id="19459" idx="2"/>
          </p:cNvCxnSpPr>
          <p:nvPr/>
        </p:nvCxnSpPr>
        <p:spPr bwMode="auto">
          <a:xfrm rot="16200000" flipV="1">
            <a:off x="5306219" y="2416969"/>
            <a:ext cx="503238" cy="2673350"/>
          </a:xfrm>
          <a:prstGeom prst="bentConnector3">
            <a:avLst>
              <a:gd name="adj1" fmla="val 50000"/>
            </a:avLst>
          </a:prstGeom>
          <a:noFill/>
          <a:ln w="15875" algn="ctr">
            <a:solidFill>
              <a:srgbClr val="000000"/>
            </a:solidFill>
            <a:round/>
            <a:headEnd/>
            <a:tailEnd/>
          </a:ln>
        </p:spPr>
      </p:cxnSp>
      <p:sp>
        <p:nvSpPr>
          <p:cNvPr id="19485" name="投影片編號版面配置區 28"/>
          <p:cNvSpPr>
            <a:spLocks noGrp="1"/>
          </p:cNvSpPr>
          <p:nvPr>
            <p:ph type="sldNum" sz="quarter" idx="12"/>
          </p:nvPr>
        </p:nvSpPr>
        <p:spPr>
          <a:noFill/>
        </p:spPr>
        <p:txBody>
          <a:bodyPr/>
          <a:lstStyle/>
          <a:p>
            <a:fld id="{0C98131F-5867-40BE-8211-B384CC44EAFA}" type="slidenum">
              <a:rPr lang="en-US" altLang="zh-TW" smtClean="0">
                <a:ea typeface="新細明體" charset="-120"/>
              </a:rPr>
              <a:pPr/>
              <a:t>17</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提供資料內容（續）</a:t>
            </a:r>
          </a:p>
        </p:txBody>
      </p:sp>
      <p:sp>
        <p:nvSpPr>
          <p:cNvPr id="20483" name="Rectangle 77"/>
          <p:cNvSpPr>
            <a:spLocks noChangeArrowheads="1"/>
          </p:cNvSpPr>
          <p:nvPr/>
        </p:nvSpPr>
        <p:spPr bwMode="auto">
          <a:xfrm>
            <a:off x="539750" y="1052513"/>
            <a:ext cx="8280400" cy="661987"/>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3"/>
              </a:buBlip>
            </a:pPr>
            <a:r>
              <a:rPr lang="en-US" altLang="zh-TW" sz="2800" b="1">
                <a:solidFill>
                  <a:srgbClr val="3333CC"/>
                </a:solidFill>
              </a:rPr>
              <a:t>SD13</a:t>
            </a:r>
            <a:r>
              <a:rPr lang="zh-TW" altLang="en-US" sz="2800" b="1">
                <a:solidFill>
                  <a:srgbClr val="3333CC"/>
                </a:solidFill>
              </a:rPr>
              <a:t>保管帳戶客戶餘額表</a:t>
            </a:r>
            <a:endParaRPr lang="en-US" altLang="zh-TW" sz="2400"/>
          </a:p>
          <a:p>
            <a:pPr marL="357188" indent="-357188">
              <a:lnSpc>
                <a:spcPct val="110000"/>
              </a:lnSpc>
              <a:spcBef>
                <a:spcPct val="20000"/>
              </a:spcBef>
              <a:buClr>
                <a:srgbClr val="FF0066"/>
              </a:buClr>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20484" name="投影片編號版面配置區 3"/>
          <p:cNvSpPr>
            <a:spLocks noGrp="1"/>
          </p:cNvSpPr>
          <p:nvPr>
            <p:ph type="sldNum" sz="quarter" idx="12"/>
          </p:nvPr>
        </p:nvSpPr>
        <p:spPr>
          <a:noFill/>
        </p:spPr>
        <p:txBody>
          <a:bodyPr/>
          <a:lstStyle/>
          <a:p>
            <a:fld id="{5FC8E650-C83A-463E-A826-E7F0D326BEF0}" type="slidenum">
              <a:rPr lang="en-US" altLang="zh-TW" smtClean="0">
                <a:ea typeface="新細明體" charset="-120"/>
              </a:rPr>
              <a:pPr/>
              <a:t>18</a:t>
            </a:fld>
            <a:endParaRPr lang="en-US" altLang="zh-TW" smtClean="0">
              <a:ea typeface="新細明體" charset="-120"/>
            </a:endParaRPr>
          </a:p>
        </p:txBody>
      </p:sp>
      <p:pic>
        <p:nvPicPr>
          <p:cNvPr id="20485" name="Picture 4"/>
          <p:cNvPicPr>
            <a:picLocks noChangeAspect="1" noChangeArrowheads="1"/>
          </p:cNvPicPr>
          <p:nvPr/>
        </p:nvPicPr>
        <p:blipFill>
          <a:blip r:embed="rId4" cstate="print"/>
          <a:srcRect/>
          <a:stretch>
            <a:fillRect/>
          </a:stretch>
        </p:blipFill>
        <p:spPr bwMode="auto">
          <a:xfrm>
            <a:off x="142875" y="1695450"/>
            <a:ext cx="8858250" cy="3876675"/>
          </a:xfrm>
          <a:prstGeom prst="rect">
            <a:avLst/>
          </a:prstGeom>
          <a:noFill/>
          <a:ln w="9525">
            <a:solidFill>
              <a:schemeClr val="tx1"/>
            </a:solidFill>
            <a:miter lim="800000"/>
            <a:headEnd/>
            <a:tailEnd/>
          </a:ln>
        </p:spPr>
      </p:pic>
      <p:sp>
        <p:nvSpPr>
          <p:cNvPr id="6" name="文字方塊 5"/>
          <p:cNvSpPr txBox="1"/>
          <p:nvPr/>
        </p:nvSpPr>
        <p:spPr>
          <a:xfrm>
            <a:off x="571500" y="2071688"/>
            <a:ext cx="696913" cy="400050"/>
          </a:xfrm>
          <a:prstGeom prst="rect">
            <a:avLst/>
          </a:prstGeom>
          <a:solidFill>
            <a:schemeClr val="accent6">
              <a:lumMod val="20000"/>
              <a:lumOff val="80000"/>
            </a:schemeClr>
          </a:solidFill>
          <a:ln w="25400">
            <a:solidFill>
              <a:srgbClr val="FF0000"/>
            </a:solidFill>
          </a:ln>
        </p:spPr>
        <p:txBody>
          <a:bodyPr wrap="none">
            <a:spAutoFit/>
          </a:bodyPr>
          <a:lstStyle/>
          <a:p>
            <a:pPr>
              <a:defRPr/>
            </a:pPr>
            <a:r>
              <a:rPr lang="zh-TW" altLang="en-US" sz="2000" dirty="0"/>
              <a:t>舉例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srcRect/>
          <a:stretch>
            <a:fillRect/>
          </a:stretch>
        </p:blipFill>
        <p:spPr bwMode="auto">
          <a:xfrm>
            <a:off x="190500" y="1571625"/>
            <a:ext cx="8763000" cy="4786313"/>
          </a:xfrm>
          <a:prstGeom prst="rect">
            <a:avLst/>
          </a:prstGeom>
          <a:noFill/>
          <a:ln w="9525">
            <a:solidFill>
              <a:schemeClr val="tx1"/>
            </a:solidFill>
            <a:miter lim="800000"/>
            <a:headEnd/>
            <a:tailEnd/>
          </a:ln>
        </p:spPr>
      </p:pic>
      <p:sp>
        <p:nvSpPr>
          <p:cNvPr id="21507"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提供資料內容（續）</a:t>
            </a:r>
          </a:p>
        </p:txBody>
      </p:sp>
      <p:sp>
        <p:nvSpPr>
          <p:cNvPr id="21508" name="Rectangle 77"/>
          <p:cNvSpPr>
            <a:spLocks noChangeArrowheads="1"/>
          </p:cNvSpPr>
          <p:nvPr/>
        </p:nvSpPr>
        <p:spPr bwMode="auto">
          <a:xfrm>
            <a:off x="539750" y="1052513"/>
            <a:ext cx="8280400" cy="661987"/>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4"/>
              </a:buBlip>
            </a:pPr>
            <a:r>
              <a:rPr lang="en-US" altLang="zh-TW" sz="2800" b="1">
                <a:solidFill>
                  <a:srgbClr val="3333CC"/>
                </a:solidFill>
              </a:rPr>
              <a:t>SD23</a:t>
            </a:r>
            <a:r>
              <a:rPr lang="zh-TW" altLang="en-US" sz="2800" b="1">
                <a:solidFill>
                  <a:srgbClr val="3333CC"/>
                </a:solidFill>
              </a:rPr>
              <a:t>保管帳戶各專戶客戶餘額表</a:t>
            </a: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21509" name="投影片編號版面配置區 3"/>
          <p:cNvSpPr>
            <a:spLocks noGrp="1"/>
          </p:cNvSpPr>
          <p:nvPr>
            <p:ph type="sldNum" sz="quarter" idx="12"/>
          </p:nvPr>
        </p:nvSpPr>
        <p:spPr>
          <a:noFill/>
        </p:spPr>
        <p:txBody>
          <a:bodyPr/>
          <a:lstStyle/>
          <a:p>
            <a:fld id="{D6CAC201-692B-42CD-AC32-3FEA0EB8AE22}" type="slidenum">
              <a:rPr lang="en-US" altLang="zh-TW" smtClean="0">
                <a:ea typeface="新細明體" charset="-120"/>
              </a:rPr>
              <a:pPr/>
              <a:t>19</a:t>
            </a:fld>
            <a:endParaRPr lang="en-US" altLang="zh-TW" smtClean="0">
              <a:ea typeface="新細明體" charset="-120"/>
            </a:endParaRPr>
          </a:p>
        </p:txBody>
      </p:sp>
      <p:sp>
        <p:nvSpPr>
          <p:cNvPr id="6" name="文字方塊 5"/>
          <p:cNvSpPr txBox="1"/>
          <p:nvPr/>
        </p:nvSpPr>
        <p:spPr>
          <a:xfrm>
            <a:off x="374650" y="1643063"/>
            <a:ext cx="696913" cy="400050"/>
          </a:xfrm>
          <a:prstGeom prst="rect">
            <a:avLst/>
          </a:prstGeom>
          <a:solidFill>
            <a:schemeClr val="accent6">
              <a:lumMod val="20000"/>
              <a:lumOff val="80000"/>
            </a:schemeClr>
          </a:solidFill>
          <a:ln w="25400">
            <a:solidFill>
              <a:srgbClr val="FF0000"/>
            </a:solidFill>
          </a:ln>
        </p:spPr>
        <p:txBody>
          <a:bodyPr wrap="none">
            <a:spAutoFit/>
          </a:bodyPr>
          <a:lstStyle/>
          <a:p>
            <a:pPr>
              <a:defRPr/>
            </a:pPr>
            <a:r>
              <a:rPr lang="zh-TW" altLang="en-US" sz="2000" dirty="0"/>
              <a:t>舉例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a:noFill/>
        </p:spPr>
        <p:txBody>
          <a:bodyPr/>
          <a:lstStyle/>
          <a:p>
            <a:fld id="{546F7998-66C3-47FF-84FE-94E516BB2466}" type="slidenum">
              <a:rPr lang="en-US" altLang="zh-TW" smtClean="0">
                <a:ea typeface="新細明體" charset="-120"/>
              </a:rPr>
              <a:pPr/>
              <a:t>2</a:t>
            </a:fld>
            <a:endParaRPr lang="en-US" altLang="zh-TW" smtClean="0">
              <a:ea typeface="新細明體" charset="-120"/>
            </a:endParaRPr>
          </a:p>
        </p:txBody>
      </p:sp>
      <p:sp>
        <p:nvSpPr>
          <p:cNvPr id="5123" name="Rectangle 2"/>
          <p:cNvSpPr>
            <a:spLocks noGrp="1" noChangeArrowheads="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TW" altLang="en-US" sz="6000" b="1" smtClean="0"/>
              <a:t>大　綱</a:t>
            </a:r>
          </a:p>
        </p:txBody>
      </p:sp>
      <p:sp>
        <p:nvSpPr>
          <p:cNvPr id="5124" name="Rectangle 3"/>
          <p:cNvSpPr>
            <a:spLocks noGrp="1" noChangeArrowheads="1"/>
          </p:cNvSpPr>
          <p:nvPr>
            <p:ph type="body" idx="1"/>
          </p:nvPr>
        </p:nvSpPr>
        <p:spPr>
          <a:xfrm>
            <a:off x="1357313" y="1828800"/>
            <a:ext cx="6959600" cy="3328988"/>
          </a:xfrm>
        </p:spPr>
        <p:txBody>
          <a:bodyPr/>
          <a:lstStyle/>
          <a:p>
            <a:pPr eaLnBrk="1" hangingPunct="1">
              <a:spcBef>
                <a:spcPts val="200"/>
              </a:spcBef>
              <a:buFont typeface="Wingdings" pitchFamily="2" charset="2"/>
              <a:buNone/>
            </a:pPr>
            <a:r>
              <a:rPr lang="zh-TW" altLang="en-US" sz="3600" b="1" smtClean="0"/>
              <a:t>壹、作業原則</a:t>
            </a:r>
          </a:p>
          <a:p>
            <a:pPr eaLnBrk="1" hangingPunct="1">
              <a:spcBef>
                <a:spcPts val="200"/>
              </a:spcBef>
              <a:buFont typeface="Wingdings" pitchFamily="2" charset="2"/>
              <a:buNone/>
            </a:pPr>
            <a:r>
              <a:rPr lang="zh-TW" altLang="en-GB" sz="3600" b="1" smtClean="0"/>
              <a:t>貳</a:t>
            </a:r>
            <a:r>
              <a:rPr lang="zh-TW" altLang="en-US" sz="3600" b="1" smtClean="0"/>
              <a:t>、作業方式</a:t>
            </a:r>
          </a:p>
          <a:p>
            <a:pPr eaLnBrk="1" hangingPunct="1">
              <a:spcBef>
                <a:spcPts val="200"/>
              </a:spcBef>
              <a:buFont typeface="Wingdings" pitchFamily="2" charset="2"/>
              <a:buNone/>
            </a:pPr>
            <a:r>
              <a:rPr lang="zh-TW" altLang="en-US" sz="3600" b="1" smtClean="0"/>
              <a:t>參、提供資料內容</a:t>
            </a:r>
          </a:p>
          <a:p>
            <a:pPr eaLnBrk="1" hangingPunct="1">
              <a:spcBef>
                <a:spcPts val="200"/>
              </a:spcBef>
              <a:buFont typeface="Wingdings" pitchFamily="2" charset="2"/>
              <a:buNone/>
            </a:pPr>
            <a:r>
              <a:rPr lang="zh-TW" altLang="en-GB" sz="3600" b="1" smtClean="0"/>
              <a:t>肆、</a:t>
            </a:r>
            <a:r>
              <a:rPr lang="zh-TW" altLang="en-US" sz="3600" b="1" smtClean="0"/>
              <a:t>配合事項</a:t>
            </a:r>
          </a:p>
          <a:p>
            <a:pPr eaLnBrk="1" hangingPunct="1">
              <a:buFont typeface="Wingdings" pitchFamily="2" charset="2"/>
              <a:buNone/>
            </a:pPr>
            <a:endParaRPr lang="en-US" altLang="zh-TW"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提供資料內容（續）</a:t>
            </a:r>
          </a:p>
        </p:txBody>
      </p:sp>
      <p:sp>
        <p:nvSpPr>
          <p:cNvPr id="22531" name="Rectangle 77"/>
          <p:cNvSpPr>
            <a:spLocks noChangeArrowheads="1"/>
          </p:cNvSpPr>
          <p:nvPr/>
        </p:nvSpPr>
        <p:spPr bwMode="auto">
          <a:xfrm>
            <a:off x="539750" y="1052513"/>
            <a:ext cx="8280400" cy="733425"/>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3"/>
              </a:buBlip>
            </a:pPr>
            <a:r>
              <a:rPr lang="en-US" altLang="zh-TW" sz="2800" b="1">
                <a:solidFill>
                  <a:srgbClr val="3333CC"/>
                </a:solidFill>
              </a:rPr>
              <a:t>SD02</a:t>
            </a:r>
            <a:r>
              <a:rPr lang="zh-TW" altLang="en-US" sz="2800" b="1">
                <a:solidFill>
                  <a:srgbClr val="3333CC"/>
                </a:solidFill>
              </a:rPr>
              <a:t>投資人於各專戶無資料明細表</a:t>
            </a:r>
            <a:endParaRPr lang="en-US" altLang="zh-TW" sz="2400"/>
          </a:p>
          <a:p>
            <a:pPr marL="711200" lvl="1" indent="-347663">
              <a:lnSpc>
                <a:spcPct val="110000"/>
              </a:lnSpc>
              <a:spcBef>
                <a:spcPct val="20000"/>
              </a:spcBef>
              <a:buClr>
                <a:schemeClr val="accent2"/>
              </a:buClr>
            </a:pPr>
            <a:r>
              <a:rPr lang="zh-TW" altLang="en-US" sz="2400"/>
              <a:t>　</a:t>
            </a: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22532" name="投影片編號版面配置區 3"/>
          <p:cNvSpPr>
            <a:spLocks noGrp="1"/>
          </p:cNvSpPr>
          <p:nvPr>
            <p:ph type="sldNum" sz="quarter" idx="12"/>
          </p:nvPr>
        </p:nvSpPr>
        <p:spPr>
          <a:noFill/>
        </p:spPr>
        <p:txBody>
          <a:bodyPr/>
          <a:lstStyle/>
          <a:p>
            <a:fld id="{BE09C544-ED3C-4FF2-AE7E-11BEE4BE52C9}" type="slidenum">
              <a:rPr lang="en-US" altLang="zh-TW" smtClean="0">
                <a:ea typeface="新細明體" charset="-120"/>
              </a:rPr>
              <a:pPr/>
              <a:t>20</a:t>
            </a:fld>
            <a:endParaRPr lang="en-US" altLang="zh-TW" smtClean="0">
              <a:ea typeface="新細明體" charset="-120"/>
            </a:endParaRPr>
          </a:p>
        </p:txBody>
      </p:sp>
      <p:pic>
        <p:nvPicPr>
          <p:cNvPr id="22533" name="Picture 2"/>
          <p:cNvPicPr>
            <a:picLocks noChangeAspect="1" noChangeArrowheads="1"/>
          </p:cNvPicPr>
          <p:nvPr/>
        </p:nvPicPr>
        <p:blipFill>
          <a:blip r:embed="rId4" cstate="print"/>
          <a:srcRect/>
          <a:stretch>
            <a:fillRect/>
          </a:stretch>
        </p:blipFill>
        <p:spPr bwMode="auto">
          <a:xfrm>
            <a:off x="438150" y="1604963"/>
            <a:ext cx="8267700" cy="4681537"/>
          </a:xfrm>
          <a:prstGeom prst="rect">
            <a:avLst/>
          </a:prstGeom>
          <a:noFill/>
          <a:ln w="9525">
            <a:solidFill>
              <a:schemeClr val="tx1"/>
            </a:solidFill>
            <a:miter lim="800000"/>
            <a:headEnd/>
            <a:tailEnd/>
          </a:ln>
        </p:spPr>
      </p:pic>
      <p:sp>
        <p:nvSpPr>
          <p:cNvPr id="7" name="文字方塊 6"/>
          <p:cNvSpPr txBox="1"/>
          <p:nvPr/>
        </p:nvSpPr>
        <p:spPr>
          <a:xfrm>
            <a:off x="785813" y="1814513"/>
            <a:ext cx="696912" cy="400050"/>
          </a:xfrm>
          <a:prstGeom prst="rect">
            <a:avLst/>
          </a:prstGeom>
          <a:solidFill>
            <a:schemeClr val="accent6">
              <a:lumMod val="20000"/>
              <a:lumOff val="80000"/>
            </a:schemeClr>
          </a:solidFill>
          <a:ln w="25400">
            <a:solidFill>
              <a:srgbClr val="FF0000"/>
            </a:solidFill>
          </a:ln>
        </p:spPr>
        <p:txBody>
          <a:bodyPr wrap="none">
            <a:spAutoFit/>
          </a:bodyPr>
          <a:lstStyle/>
          <a:p>
            <a:pPr>
              <a:defRPr/>
            </a:pPr>
            <a:r>
              <a:rPr lang="zh-TW" altLang="en-US" sz="2000" dirty="0"/>
              <a:t>舉例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提供資料內容（續）</a:t>
            </a:r>
          </a:p>
        </p:txBody>
      </p:sp>
      <p:sp>
        <p:nvSpPr>
          <p:cNvPr id="23555" name="Rectangle 77"/>
          <p:cNvSpPr>
            <a:spLocks noChangeArrowheads="1"/>
          </p:cNvSpPr>
          <p:nvPr/>
        </p:nvSpPr>
        <p:spPr bwMode="auto">
          <a:xfrm>
            <a:off x="539750" y="1052513"/>
            <a:ext cx="8280400" cy="733425"/>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3"/>
              </a:buBlip>
            </a:pPr>
            <a:r>
              <a:rPr lang="en-US" altLang="zh-TW" sz="2800" b="1">
                <a:solidFill>
                  <a:srgbClr val="3333CC"/>
                </a:solidFill>
              </a:rPr>
              <a:t>BD13</a:t>
            </a:r>
            <a:r>
              <a:rPr lang="zh-TW" altLang="en-US" sz="2800" b="1">
                <a:solidFill>
                  <a:srgbClr val="3333CC"/>
                </a:solidFill>
              </a:rPr>
              <a:t>投資人往來清算交割銀行餘額表</a:t>
            </a:r>
            <a:endParaRPr lang="en-US" altLang="zh-TW" sz="2400"/>
          </a:p>
          <a:p>
            <a:pPr marL="711200" lvl="1" indent="-347663">
              <a:lnSpc>
                <a:spcPct val="110000"/>
              </a:lnSpc>
              <a:spcBef>
                <a:spcPct val="20000"/>
              </a:spcBef>
              <a:buClr>
                <a:schemeClr val="accent2"/>
              </a:buClr>
            </a:pPr>
            <a:r>
              <a:rPr lang="zh-TW" altLang="en-US" sz="2400"/>
              <a:t>　</a:t>
            </a: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23556" name="投影片編號版面配置區 3"/>
          <p:cNvSpPr>
            <a:spLocks noGrp="1"/>
          </p:cNvSpPr>
          <p:nvPr>
            <p:ph type="sldNum" sz="quarter" idx="12"/>
          </p:nvPr>
        </p:nvSpPr>
        <p:spPr>
          <a:noFill/>
        </p:spPr>
        <p:txBody>
          <a:bodyPr/>
          <a:lstStyle/>
          <a:p>
            <a:fld id="{0D5EF214-7D08-49F6-9692-F9DC36CA4F37}" type="slidenum">
              <a:rPr lang="en-US" altLang="zh-TW" smtClean="0">
                <a:ea typeface="新細明體" charset="-120"/>
              </a:rPr>
              <a:pPr/>
              <a:t>21</a:t>
            </a:fld>
            <a:endParaRPr lang="en-US" altLang="zh-TW" smtClean="0">
              <a:ea typeface="新細明體" charset="-120"/>
            </a:endParaRPr>
          </a:p>
        </p:txBody>
      </p:sp>
      <p:pic>
        <p:nvPicPr>
          <p:cNvPr id="23557" name="Picture 2"/>
          <p:cNvPicPr>
            <a:picLocks noChangeAspect="1" noChangeArrowheads="1"/>
          </p:cNvPicPr>
          <p:nvPr/>
        </p:nvPicPr>
        <p:blipFill>
          <a:blip r:embed="rId4" cstate="print"/>
          <a:srcRect/>
          <a:stretch>
            <a:fillRect/>
          </a:stretch>
        </p:blipFill>
        <p:spPr bwMode="auto">
          <a:xfrm>
            <a:off x="71438" y="1857375"/>
            <a:ext cx="9001125" cy="3714750"/>
          </a:xfrm>
          <a:prstGeom prst="rect">
            <a:avLst/>
          </a:prstGeom>
          <a:noFill/>
          <a:ln w="9525">
            <a:solidFill>
              <a:schemeClr val="tx1"/>
            </a:solidFill>
            <a:miter lim="800000"/>
            <a:headEnd/>
            <a:tailEnd/>
          </a:ln>
        </p:spPr>
      </p:pic>
      <p:sp>
        <p:nvSpPr>
          <p:cNvPr id="6" name="文字方塊 5"/>
          <p:cNvSpPr txBox="1"/>
          <p:nvPr/>
        </p:nvSpPr>
        <p:spPr>
          <a:xfrm>
            <a:off x="285750" y="2028825"/>
            <a:ext cx="696913" cy="400050"/>
          </a:xfrm>
          <a:prstGeom prst="rect">
            <a:avLst/>
          </a:prstGeom>
          <a:solidFill>
            <a:schemeClr val="accent6">
              <a:lumMod val="20000"/>
              <a:lumOff val="80000"/>
            </a:schemeClr>
          </a:solidFill>
          <a:ln w="25400">
            <a:solidFill>
              <a:srgbClr val="FF0000"/>
            </a:solidFill>
          </a:ln>
        </p:spPr>
        <p:txBody>
          <a:bodyPr wrap="none">
            <a:spAutoFit/>
          </a:bodyPr>
          <a:lstStyle/>
          <a:p>
            <a:pPr>
              <a:defRPr/>
            </a:pPr>
            <a:r>
              <a:rPr lang="zh-TW" altLang="en-US" sz="2000" dirty="0"/>
              <a:t>舉例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328613" y="1714500"/>
            <a:ext cx="8486775" cy="4267200"/>
          </a:xfrm>
          <a:prstGeom prst="rect">
            <a:avLst/>
          </a:prstGeom>
          <a:noFill/>
          <a:ln w="9525">
            <a:solidFill>
              <a:schemeClr val="tx1"/>
            </a:solidFill>
            <a:miter lim="800000"/>
            <a:headEnd/>
            <a:tailEnd/>
          </a:ln>
        </p:spPr>
      </p:pic>
      <p:sp>
        <p:nvSpPr>
          <p:cNvPr id="24579"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參</a:t>
            </a:r>
            <a:r>
              <a:rPr lang="zh-TW" altLang="en-GB" b="1"/>
              <a:t>、</a:t>
            </a:r>
            <a:r>
              <a:rPr lang="zh-TW" altLang="en-US" b="1"/>
              <a:t>提供資料內容（續）</a:t>
            </a:r>
          </a:p>
        </p:txBody>
      </p:sp>
      <p:sp>
        <p:nvSpPr>
          <p:cNvPr id="24580" name="Rectangle 77"/>
          <p:cNvSpPr>
            <a:spLocks noChangeArrowheads="1"/>
          </p:cNvSpPr>
          <p:nvPr/>
        </p:nvSpPr>
        <p:spPr bwMode="auto">
          <a:xfrm>
            <a:off x="539750" y="1052513"/>
            <a:ext cx="8280400" cy="733425"/>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4"/>
              </a:buBlip>
            </a:pPr>
            <a:r>
              <a:rPr lang="en-US" altLang="zh-TW" sz="2800" b="1">
                <a:solidFill>
                  <a:srgbClr val="3333CC"/>
                </a:solidFill>
              </a:rPr>
              <a:t>BD01</a:t>
            </a:r>
            <a:r>
              <a:rPr lang="zh-TW" altLang="en-US" sz="2800" b="1">
                <a:solidFill>
                  <a:srgbClr val="3333CC"/>
                </a:solidFill>
              </a:rPr>
              <a:t>投資人於清算交割銀行未開戶明細表</a:t>
            </a:r>
            <a:endParaRPr lang="en-US" altLang="zh-TW" sz="2400"/>
          </a:p>
          <a:p>
            <a:pPr marL="711200" lvl="1" indent="-347663">
              <a:lnSpc>
                <a:spcPct val="110000"/>
              </a:lnSpc>
              <a:spcBef>
                <a:spcPct val="20000"/>
              </a:spcBef>
              <a:buClr>
                <a:schemeClr val="accent2"/>
              </a:buClr>
            </a:pPr>
            <a:r>
              <a:rPr lang="zh-TW" altLang="en-US" sz="2400"/>
              <a:t>　</a:t>
            </a: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24581" name="投影片編號版面配置區 3"/>
          <p:cNvSpPr>
            <a:spLocks noGrp="1"/>
          </p:cNvSpPr>
          <p:nvPr>
            <p:ph type="sldNum" sz="quarter" idx="12"/>
          </p:nvPr>
        </p:nvSpPr>
        <p:spPr>
          <a:noFill/>
        </p:spPr>
        <p:txBody>
          <a:bodyPr/>
          <a:lstStyle/>
          <a:p>
            <a:fld id="{6E1248BC-208F-4C4A-A747-AC6C5B0CF097}" type="slidenum">
              <a:rPr lang="en-US" altLang="zh-TW" smtClean="0">
                <a:ea typeface="新細明體" charset="-120"/>
              </a:rPr>
              <a:pPr/>
              <a:t>22</a:t>
            </a:fld>
            <a:endParaRPr lang="en-US" altLang="zh-TW" smtClean="0">
              <a:ea typeface="新細明體" charset="-120"/>
            </a:endParaRPr>
          </a:p>
        </p:txBody>
      </p:sp>
      <p:sp>
        <p:nvSpPr>
          <p:cNvPr id="6" name="文字方塊 5"/>
          <p:cNvSpPr txBox="1"/>
          <p:nvPr/>
        </p:nvSpPr>
        <p:spPr>
          <a:xfrm>
            <a:off x="517525" y="1957388"/>
            <a:ext cx="696913" cy="400050"/>
          </a:xfrm>
          <a:prstGeom prst="rect">
            <a:avLst/>
          </a:prstGeom>
          <a:solidFill>
            <a:schemeClr val="accent6">
              <a:lumMod val="20000"/>
              <a:lumOff val="80000"/>
            </a:schemeClr>
          </a:solidFill>
          <a:ln w="25400">
            <a:solidFill>
              <a:srgbClr val="FF0000"/>
            </a:solidFill>
          </a:ln>
        </p:spPr>
        <p:txBody>
          <a:bodyPr wrap="none">
            <a:spAutoFit/>
          </a:bodyPr>
          <a:lstStyle/>
          <a:p>
            <a:pPr>
              <a:defRPr/>
            </a:pPr>
            <a:r>
              <a:rPr lang="zh-TW" altLang="en-US" sz="2000" dirty="0"/>
              <a:t>舉例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肆</a:t>
            </a:r>
            <a:r>
              <a:rPr lang="zh-TW" altLang="en-GB" b="1"/>
              <a:t>、</a:t>
            </a:r>
            <a:r>
              <a:rPr lang="zh-TW" altLang="en-US" b="1"/>
              <a:t>配合事項</a:t>
            </a:r>
          </a:p>
        </p:txBody>
      </p:sp>
      <p:sp>
        <p:nvSpPr>
          <p:cNvPr id="18435" name="Rectangle 77"/>
          <p:cNvSpPr>
            <a:spLocks noChangeArrowheads="1"/>
          </p:cNvSpPr>
          <p:nvPr/>
        </p:nvSpPr>
        <p:spPr bwMode="auto">
          <a:xfrm>
            <a:off x="539750" y="1214438"/>
            <a:ext cx="8280400" cy="5143500"/>
          </a:xfrm>
          <a:prstGeom prst="rect">
            <a:avLst/>
          </a:prstGeom>
          <a:noFill/>
          <a:ln w="9525">
            <a:noFill/>
            <a:miter lim="800000"/>
            <a:headEnd/>
            <a:tailEnd/>
          </a:ln>
        </p:spPr>
        <p:txBody>
          <a:bodyPr/>
          <a:lstStyle/>
          <a:p>
            <a:pPr marL="357188" indent="-357188">
              <a:lnSpc>
                <a:spcPts val="3000"/>
              </a:lnSpc>
              <a:spcBef>
                <a:spcPts val="600"/>
              </a:spcBef>
              <a:buClr>
                <a:srgbClr val="FF0066"/>
              </a:buClr>
              <a:buFontTx/>
              <a:buBlip>
                <a:blip r:embed="rId3"/>
              </a:buBlip>
              <a:defRPr/>
            </a:pPr>
            <a:r>
              <a:rPr lang="zh-TW" altLang="en-US" sz="2600" dirty="0">
                <a:solidFill>
                  <a:schemeClr val="tx1"/>
                </a:solidFill>
                <a:latin typeface="標楷體" pitchFamily="65" charset="-120"/>
              </a:rPr>
              <a:t>本公司提供資料已包含</a:t>
            </a:r>
            <a:r>
              <a:rPr lang="zh-TW" altLang="en-US" sz="2600" b="1" dirty="0">
                <a:solidFill>
                  <a:schemeClr val="accent2"/>
                </a:solidFill>
                <a:latin typeface="標楷體" pitchFamily="65" charset="-120"/>
              </a:rPr>
              <a:t>融資融券</a:t>
            </a:r>
            <a:r>
              <a:rPr lang="zh-TW" altLang="en-US" sz="2600" dirty="0">
                <a:solidFill>
                  <a:schemeClr val="tx1"/>
                </a:solidFill>
                <a:latin typeface="標楷體" pitchFamily="65" charset="-120"/>
              </a:rPr>
              <a:t>資料，各政風機構可不需再向</a:t>
            </a:r>
            <a:r>
              <a:rPr lang="zh-TW" altLang="en-US" sz="2600" b="1" dirty="0">
                <a:solidFill>
                  <a:schemeClr val="accent2"/>
                </a:solidFill>
                <a:latin typeface="標楷體" pitchFamily="65" charset="-120"/>
              </a:rPr>
              <a:t>證券商</a:t>
            </a:r>
            <a:r>
              <a:rPr lang="zh-TW" altLang="en-US" sz="2600" dirty="0">
                <a:solidFill>
                  <a:schemeClr val="tx1"/>
                </a:solidFill>
                <a:latin typeface="標楷體" pitchFamily="65" charset="-120"/>
              </a:rPr>
              <a:t>或</a:t>
            </a:r>
            <a:r>
              <a:rPr lang="zh-TW" altLang="en-US" sz="2600" b="1" dirty="0">
                <a:solidFill>
                  <a:schemeClr val="accent2"/>
                </a:solidFill>
                <a:latin typeface="標楷體" pitchFamily="65" charset="-120"/>
              </a:rPr>
              <a:t>證金公司</a:t>
            </a:r>
            <a:r>
              <a:rPr lang="zh-TW" altLang="en-US" sz="2600" dirty="0">
                <a:solidFill>
                  <a:schemeClr val="tx1"/>
                </a:solidFill>
                <a:latin typeface="標楷體" pitchFamily="65" charset="-120"/>
              </a:rPr>
              <a:t>查詢。</a:t>
            </a:r>
            <a:endParaRPr lang="en-US" altLang="zh-TW" sz="2600" dirty="0">
              <a:solidFill>
                <a:schemeClr val="tx1"/>
              </a:solidFill>
              <a:latin typeface="標楷體" pitchFamily="65" charset="-120"/>
            </a:endParaRPr>
          </a:p>
          <a:p>
            <a:pPr marL="357188" indent="-357188">
              <a:lnSpc>
                <a:spcPts val="3000"/>
              </a:lnSpc>
              <a:spcBef>
                <a:spcPts val="600"/>
              </a:spcBef>
              <a:buClr>
                <a:srgbClr val="FF0066"/>
              </a:buClr>
              <a:buFontTx/>
              <a:buBlip>
                <a:blip r:embed="rId3"/>
              </a:buBlip>
              <a:defRPr/>
            </a:pPr>
            <a:r>
              <a:rPr lang="zh-TW" altLang="en-US" sz="2600" dirty="0">
                <a:solidFill>
                  <a:schemeClr val="tx1"/>
                </a:solidFill>
                <a:latin typeface="標楷體" pitchFamily="65" charset="-120"/>
              </a:rPr>
              <a:t>本公司將自本年</a:t>
            </a:r>
            <a:r>
              <a:rPr lang="en-US" altLang="zh-TW" sz="2600" dirty="0">
                <a:solidFill>
                  <a:schemeClr val="tx1"/>
                </a:solidFill>
                <a:latin typeface="標楷體" pitchFamily="65" charset="-120"/>
              </a:rPr>
              <a:t>3</a:t>
            </a:r>
            <a:r>
              <a:rPr lang="zh-TW" altLang="en-US" sz="2600" dirty="0">
                <a:solidFill>
                  <a:schemeClr val="tx1"/>
                </a:solidFill>
                <a:latin typeface="標楷體" pitchFamily="65" charset="-120"/>
              </a:rPr>
              <a:t>月</a:t>
            </a:r>
            <a:r>
              <a:rPr lang="en-US" altLang="zh-TW" sz="2600" dirty="0">
                <a:solidFill>
                  <a:schemeClr val="tx1"/>
                </a:solidFill>
                <a:latin typeface="標楷體" pitchFamily="65" charset="-120"/>
              </a:rPr>
              <a:t>1</a:t>
            </a:r>
            <a:r>
              <a:rPr lang="zh-TW" altLang="en-US" sz="2600" dirty="0">
                <a:solidFill>
                  <a:schemeClr val="tx1"/>
                </a:solidFill>
                <a:latin typeface="標楷體" pitchFamily="65" charset="-120"/>
              </a:rPr>
              <a:t>日起，提供登錄於本公司所有</a:t>
            </a:r>
            <a:r>
              <a:rPr lang="zh-TW" altLang="en-US" sz="2600" b="1" dirty="0">
                <a:solidFill>
                  <a:srgbClr val="C00000"/>
                </a:solidFill>
                <a:latin typeface="標楷體" pitchFamily="65" charset="-120"/>
              </a:rPr>
              <a:t>境內</a:t>
            </a:r>
            <a:r>
              <a:rPr lang="zh-TW" altLang="en-US" sz="2600" b="1" dirty="0">
                <a:solidFill>
                  <a:schemeClr val="accent6"/>
                </a:solidFill>
                <a:latin typeface="標楷體" pitchFamily="65" charset="-120"/>
              </a:rPr>
              <a:t>公募基金</a:t>
            </a:r>
            <a:r>
              <a:rPr lang="zh-TW" altLang="en-US" sz="2600" dirty="0">
                <a:solidFill>
                  <a:schemeClr val="tx1"/>
                </a:solidFill>
                <a:latin typeface="標楷體" pitchFamily="65" charset="-120"/>
              </a:rPr>
              <a:t>及</a:t>
            </a:r>
            <a:r>
              <a:rPr lang="zh-TW" altLang="en-US" sz="2600" b="1" dirty="0">
                <a:solidFill>
                  <a:schemeClr val="accent6"/>
                </a:solidFill>
                <a:latin typeface="標楷體" pitchFamily="65" charset="-120"/>
              </a:rPr>
              <a:t>大部分私募基金</a:t>
            </a:r>
            <a:r>
              <a:rPr lang="zh-TW" altLang="en-US" sz="2600" dirty="0">
                <a:solidFill>
                  <a:schemeClr val="tx1"/>
                </a:solidFill>
                <a:latin typeface="標楷體" pitchFamily="65" charset="-120"/>
              </a:rPr>
              <a:t>資料。截至本年</a:t>
            </a:r>
            <a:r>
              <a:rPr lang="en-US" altLang="zh-TW" sz="2600" dirty="0">
                <a:solidFill>
                  <a:schemeClr val="tx1"/>
                </a:solidFill>
                <a:latin typeface="標楷體" pitchFamily="65" charset="-120"/>
              </a:rPr>
              <a:t>2</a:t>
            </a:r>
            <a:r>
              <a:rPr lang="zh-TW" altLang="en-US" sz="2600" dirty="0">
                <a:solidFill>
                  <a:schemeClr val="tx1"/>
                </a:solidFill>
                <a:latin typeface="標楷體" pitchFamily="65" charset="-120"/>
              </a:rPr>
              <a:t>月</a:t>
            </a:r>
            <a:r>
              <a:rPr lang="en-US" altLang="zh-TW" sz="2600" dirty="0">
                <a:solidFill>
                  <a:schemeClr val="tx1"/>
                </a:solidFill>
                <a:latin typeface="標楷體" pitchFamily="65" charset="-120"/>
              </a:rPr>
              <a:t>7</a:t>
            </a:r>
            <a:r>
              <a:rPr lang="zh-TW" altLang="en-US" sz="2600" dirty="0">
                <a:solidFill>
                  <a:schemeClr val="tx1"/>
                </a:solidFill>
                <a:latin typeface="標楷體" pitchFamily="65" charset="-120"/>
              </a:rPr>
              <a:t>日止有</a:t>
            </a:r>
            <a:r>
              <a:rPr lang="en-US" altLang="zh-TW" sz="2600" dirty="0">
                <a:solidFill>
                  <a:schemeClr val="tx1"/>
                </a:solidFill>
                <a:latin typeface="標楷體" pitchFamily="65" charset="-120"/>
              </a:rPr>
              <a:t>9</a:t>
            </a:r>
            <a:r>
              <a:rPr lang="zh-TW" altLang="en-US" sz="2600" dirty="0">
                <a:solidFill>
                  <a:schemeClr val="tx1"/>
                </a:solidFill>
                <a:latin typeface="標楷體" pitchFamily="65" charset="-120"/>
              </a:rPr>
              <a:t>家投信公司發行之</a:t>
            </a:r>
            <a:r>
              <a:rPr lang="en-US" altLang="zh-TW" sz="2600" dirty="0">
                <a:solidFill>
                  <a:schemeClr val="tx1"/>
                </a:solidFill>
                <a:latin typeface="標楷體" pitchFamily="65" charset="-120"/>
              </a:rPr>
              <a:t>43</a:t>
            </a:r>
            <a:r>
              <a:rPr lang="zh-TW" altLang="en-US" sz="2600" dirty="0">
                <a:solidFill>
                  <a:schemeClr val="tx1"/>
                </a:solidFill>
                <a:latin typeface="標楷體" pitchFamily="65" charset="-120"/>
              </a:rPr>
              <a:t>檔私募境內基金，採實體方式發行且未登錄於本公司，其受益人共</a:t>
            </a:r>
            <a:r>
              <a:rPr lang="en-US" altLang="zh-TW" sz="2600" dirty="0">
                <a:solidFill>
                  <a:schemeClr val="tx1"/>
                </a:solidFill>
                <a:latin typeface="標楷體" pitchFamily="65" charset="-120"/>
              </a:rPr>
              <a:t>287</a:t>
            </a:r>
            <a:r>
              <a:rPr lang="zh-TW" altLang="en-US" sz="2600" dirty="0">
                <a:solidFill>
                  <a:schemeClr val="tx1"/>
                </a:solidFill>
                <a:latin typeface="標楷體" pitchFamily="65" charset="-120"/>
              </a:rPr>
              <a:t>人，日後該資料倘有異動，本公司將定期另行函告。</a:t>
            </a:r>
            <a:endParaRPr lang="en-US" altLang="zh-TW" sz="2600" dirty="0">
              <a:solidFill>
                <a:schemeClr val="tx1"/>
              </a:solidFill>
              <a:latin typeface="標楷體" pitchFamily="65" charset="-120"/>
            </a:endParaRPr>
          </a:p>
          <a:p>
            <a:pPr marL="357188" indent="-357188">
              <a:lnSpc>
                <a:spcPts val="3000"/>
              </a:lnSpc>
              <a:spcBef>
                <a:spcPts val="600"/>
              </a:spcBef>
              <a:buClr>
                <a:srgbClr val="FF0066"/>
              </a:buClr>
              <a:buFontTx/>
              <a:buBlip>
                <a:blip r:embed="rId3"/>
              </a:buBlip>
              <a:defRPr/>
            </a:pPr>
            <a:r>
              <a:rPr lang="zh-TW" altLang="en-US" sz="2600" dirty="0">
                <a:solidFill>
                  <a:schemeClr val="tx1"/>
                </a:solidFill>
                <a:latin typeface="標楷體" pitchFamily="65" charset="-120"/>
              </a:rPr>
              <a:t>各政風機構請依本公司提供之查詢資料檔案格式，製作</a:t>
            </a:r>
            <a:r>
              <a:rPr lang="zh-TW" altLang="en-US" sz="2600" b="1" dirty="0">
                <a:solidFill>
                  <a:srgbClr val="FF0000"/>
                </a:solidFill>
                <a:latin typeface="標楷體" pitchFamily="65" charset="-120"/>
              </a:rPr>
              <a:t>查詢文字檔光碟</a:t>
            </a:r>
            <a:r>
              <a:rPr lang="zh-TW" altLang="en-US" sz="2600" dirty="0">
                <a:solidFill>
                  <a:schemeClr val="tx1"/>
                </a:solidFill>
                <a:latin typeface="標楷體" pitchFamily="65" charset="-120"/>
              </a:rPr>
              <a:t>；每一政風機構彙整１張查詢光碟；查詢光碟封面，請註明</a:t>
            </a:r>
            <a:r>
              <a:rPr lang="zh-TW" altLang="en-US" sz="2600" b="1" dirty="0">
                <a:solidFill>
                  <a:schemeClr val="accent2"/>
                </a:solidFill>
                <a:latin typeface="標楷體" pitchFamily="65" charset="-120"/>
              </a:rPr>
              <a:t>查詢機構名稱</a:t>
            </a:r>
            <a:r>
              <a:rPr lang="zh-TW" altLang="en-US" sz="2600" dirty="0">
                <a:solidFill>
                  <a:schemeClr val="tx1"/>
                </a:solidFill>
                <a:latin typeface="標楷體" pitchFamily="65" charset="-120"/>
              </a:rPr>
              <a:t>及</a:t>
            </a:r>
            <a:r>
              <a:rPr lang="zh-TW" altLang="en-US" sz="2600" b="1" dirty="0">
                <a:solidFill>
                  <a:schemeClr val="accent2"/>
                </a:solidFill>
                <a:latin typeface="標楷體" pitchFamily="65" charset="-120"/>
              </a:rPr>
              <a:t>查詢人數。</a:t>
            </a:r>
            <a:endParaRPr lang="en-US" altLang="zh-TW" sz="2600" b="1" dirty="0">
              <a:solidFill>
                <a:schemeClr val="accent2"/>
              </a:solidFill>
              <a:latin typeface="標楷體" pitchFamily="65" charset="-120"/>
            </a:endParaRPr>
          </a:p>
          <a:p>
            <a:pPr marL="357188" indent="-357188">
              <a:lnSpc>
                <a:spcPts val="3000"/>
              </a:lnSpc>
              <a:spcBef>
                <a:spcPts val="600"/>
              </a:spcBef>
              <a:buClr>
                <a:srgbClr val="FF0066"/>
              </a:buClr>
              <a:buFontTx/>
              <a:buBlip>
                <a:blip r:embed="rId3"/>
              </a:buBlip>
              <a:defRPr/>
            </a:pPr>
            <a:r>
              <a:rPr lang="zh-TW" altLang="en-US" sz="2600" dirty="0">
                <a:latin typeface="標楷體" pitchFamily="65" charset="-120"/>
              </a:rPr>
              <a:t>本公司提供之集保戶資料，若有同一身分證字號，但姓名不同情形，請各政風機構自行判斷是否為更名或身分證字號重號。</a:t>
            </a:r>
            <a:endParaRPr lang="en-US" altLang="zh-TW" sz="2600" dirty="0">
              <a:solidFill>
                <a:srgbClr val="000000"/>
              </a:solidFill>
              <a:latin typeface="標楷體" pitchFamily="65" charset="-120"/>
            </a:endParaRPr>
          </a:p>
          <a:p>
            <a:pPr marL="357188" indent="-357188">
              <a:lnSpc>
                <a:spcPct val="110000"/>
              </a:lnSpc>
              <a:spcBef>
                <a:spcPts val="20"/>
              </a:spcBef>
              <a:buClr>
                <a:srgbClr val="FF0066"/>
              </a:buClr>
              <a:defRPr/>
            </a:pPr>
            <a:endParaRPr lang="zh-TW" altLang="en-US" sz="2400" b="1" dirty="0">
              <a:solidFill>
                <a:srgbClr val="3333CC"/>
              </a:solidFill>
            </a:endParaRPr>
          </a:p>
          <a:p>
            <a:pPr marL="711200" lvl="1" indent="-347663">
              <a:lnSpc>
                <a:spcPct val="110000"/>
              </a:lnSpc>
              <a:spcBef>
                <a:spcPts val="20"/>
              </a:spcBef>
              <a:buClr>
                <a:schemeClr val="accent2"/>
              </a:buClr>
              <a:buFont typeface="Wingdings" pitchFamily="2" charset="2"/>
              <a:buChar char="ü"/>
              <a:defRPr/>
            </a:pPr>
            <a:endParaRPr lang="en-US" altLang="zh-TW" sz="2400" b="1" dirty="0">
              <a:solidFill>
                <a:schemeClr val="accent2"/>
              </a:solidFill>
            </a:endParaRPr>
          </a:p>
          <a:p>
            <a:pPr marL="711200" lvl="1" indent="-347663">
              <a:lnSpc>
                <a:spcPct val="110000"/>
              </a:lnSpc>
              <a:spcBef>
                <a:spcPts val="20"/>
              </a:spcBef>
              <a:buClr>
                <a:schemeClr val="accent2"/>
              </a:buClr>
              <a:buFont typeface="Wingdings" pitchFamily="2" charset="2"/>
              <a:buChar char="ü"/>
              <a:defRPr/>
            </a:pPr>
            <a:endParaRPr lang="zh-TW" altLang="en-US" sz="2400" dirty="0">
              <a:solidFill>
                <a:schemeClr val="tx1"/>
              </a:solidFill>
            </a:endParaRPr>
          </a:p>
        </p:txBody>
      </p:sp>
      <p:sp>
        <p:nvSpPr>
          <p:cNvPr id="25604" name="投影片編號版面配置區 3"/>
          <p:cNvSpPr>
            <a:spLocks noGrp="1"/>
          </p:cNvSpPr>
          <p:nvPr>
            <p:ph type="sldNum" sz="quarter" idx="12"/>
          </p:nvPr>
        </p:nvSpPr>
        <p:spPr>
          <a:noFill/>
        </p:spPr>
        <p:txBody>
          <a:bodyPr/>
          <a:lstStyle/>
          <a:p>
            <a:fld id="{02BECF37-D9EC-4831-ADE0-3267295D3946}" type="slidenum">
              <a:rPr lang="en-US" altLang="zh-TW" smtClean="0">
                <a:ea typeface="新細明體" charset="-120"/>
              </a:rPr>
              <a:pPr/>
              <a:t>23</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2"/>
          <p:cNvSpPr>
            <a:spLocks noGrp="1"/>
          </p:cNvSpPr>
          <p:nvPr>
            <p:ph type="sldNum" sz="quarter" idx="12"/>
          </p:nvPr>
        </p:nvSpPr>
        <p:spPr>
          <a:noFill/>
        </p:spPr>
        <p:txBody>
          <a:bodyPr/>
          <a:lstStyle/>
          <a:p>
            <a:fld id="{0EA2D2C0-816D-44B3-A77D-5E3C3AB58310}" type="slidenum">
              <a:rPr lang="en-US" altLang="zh-TW" smtClean="0">
                <a:ea typeface="新細明體" charset="-120"/>
              </a:rPr>
              <a:pPr/>
              <a:t>24</a:t>
            </a:fld>
            <a:endParaRPr lang="en-US" altLang="zh-TW" smtClean="0">
              <a:ea typeface="新細明體" charset="-120"/>
            </a:endParaRPr>
          </a:p>
        </p:txBody>
      </p:sp>
      <p:sp>
        <p:nvSpPr>
          <p:cNvPr id="4" name="WordArt 2"/>
          <p:cNvSpPr>
            <a:spLocks noChangeArrowheads="1" noChangeShapeType="1" noTextEdit="1"/>
          </p:cNvSpPr>
          <p:nvPr/>
        </p:nvSpPr>
        <p:spPr bwMode="gray">
          <a:xfrm>
            <a:off x="2857500" y="3995738"/>
            <a:ext cx="3887788" cy="647700"/>
          </a:xfrm>
          <a:prstGeom prst="rect">
            <a:avLst/>
          </a:prstGeom>
        </p:spPr>
        <p:txBody>
          <a:bodyPr wrap="none" fromWordArt="1">
            <a:prstTxWarp prst="textPlain">
              <a:avLst>
                <a:gd name="adj" fmla="val 50000"/>
              </a:avLst>
            </a:prstTxWarp>
          </a:bodyPr>
          <a:lstStyle/>
          <a:p>
            <a:pPr algn="ctr"/>
            <a:r>
              <a:rPr lang="en-US" altLang="zh-TW" kern="10" normalizeH="1">
                <a:ln w="9525">
                  <a:noFill/>
                  <a:round/>
                  <a:headEnd/>
                  <a:tailEnd/>
                </a:ln>
                <a:solidFill>
                  <a:srgbClr val="000000"/>
                </a:solidFill>
                <a:effectLst>
                  <a:outerShdw dist="35921" dir="2700000" algn="ctr" rotWithShape="0">
                    <a:srgbClr val="C0C0C0">
                      <a:alpha val="79999"/>
                    </a:srgbClr>
                  </a:outerShdw>
                </a:effectLst>
                <a:latin typeface="Times New Roman"/>
                <a:cs typeface="Times New Roman"/>
              </a:rPr>
              <a:t>Q &amp; A</a:t>
            </a:r>
            <a:endParaRPr lang="zh-TW" altLang="en-US" kern="10" normalizeH="1">
              <a:ln w="9525">
                <a:noFill/>
                <a:round/>
                <a:headEnd/>
                <a:tailEnd/>
              </a:ln>
              <a:solidFill>
                <a:srgbClr val="000000"/>
              </a:solidFill>
              <a:effectLst>
                <a:outerShdw dist="35921" dir="2700000" algn="ctr" rotWithShape="0">
                  <a:srgbClr val="C0C0C0">
                    <a:alpha val="79999"/>
                  </a:srgbClr>
                </a:outerShdw>
              </a:effectLst>
              <a:latin typeface="Times New Roman"/>
              <a:cs typeface="Times New Roman"/>
            </a:endParaRPr>
          </a:p>
        </p:txBody>
      </p:sp>
      <p:sp>
        <p:nvSpPr>
          <p:cNvPr id="5" name="文字方塊 4"/>
          <p:cNvSpPr txBox="1"/>
          <p:nvPr/>
        </p:nvSpPr>
        <p:spPr>
          <a:xfrm>
            <a:off x="2428875" y="1924050"/>
            <a:ext cx="4448175" cy="1323975"/>
          </a:xfrm>
          <a:prstGeom prst="rect">
            <a:avLst/>
          </a:prstGeom>
          <a:noFill/>
        </p:spPr>
        <p:txBody>
          <a:bodyPr wrap="none">
            <a:spAutoFit/>
          </a:bodyPr>
          <a:lstStyle/>
          <a:p>
            <a:pPr>
              <a:defRPr/>
            </a:pPr>
            <a:r>
              <a:rPr lang="zh-TW" altLang="en-US" sz="8000" b="1" kern="10" spc="300" normalizeH="1" dirty="0">
                <a:ln w="9525">
                  <a:noFill/>
                  <a:round/>
                  <a:headEnd/>
                  <a:tailEnd/>
                </a:ln>
                <a:solidFill>
                  <a:schemeClr val="accent6"/>
                </a:solidFill>
                <a:effectLst>
                  <a:outerShdw dist="35921" dir="2700000" algn="ctr" rotWithShape="0">
                    <a:srgbClr val="C0C0C0">
                      <a:alpha val="79999"/>
                    </a:srgbClr>
                  </a:outerShdw>
                </a:effectLst>
                <a:latin typeface="標楷體"/>
                <a:ea typeface="標楷體"/>
              </a:rPr>
              <a:t>第</a:t>
            </a:r>
            <a:r>
              <a:rPr lang="zh-TW" altLang="en-US" sz="7000" b="1" kern="10" spc="300" normalizeH="1" dirty="0">
                <a:ln w="9525">
                  <a:noFill/>
                  <a:round/>
                  <a:headEnd/>
                  <a:tailEnd/>
                </a:ln>
                <a:solidFill>
                  <a:schemeClr val="accent6"/>
                </a:solidFill>
                <a:effectLst>
                  <a:outerShdw dist="35921" dir="2700000" algn="ctr" rotWithShape="0">
                    <a:srgbClr val="C0C0C0">
                      <a:alpha val="79999"/>
                    </a:srgbClr>
                  </a:outerShdw>
                </a:effectLst>
                <a:latin typeface="標楷體"/>
                <a:ea typeface="標楷體"/>
              </a:rPr>
              <a:t>三</a:t>
            </a:r>
            <a:r>
              <a:rPr lang="zh-TW" altLang="en-US" sz="8000" b="1" kern="10" spc="300" normalizeH="1" dirty="0">
                <a:ln w="9525">
                  <a:noFill/>
                  <a:round/>
                  <a:headEnd/>
                  <a:tailEnd/>
                </a:ln>
                <a:solidFill>
                  <a:schemeClr val="accent6"/>
                </a:solidFill>
                <a:effectLst>
                  <a:outerShdw dist="35921" dir="2700000" algn="ctr" rotWithShape="0">
                    <a:srgbClr val="C0C0C0">
                      <a:alpha val="79999"/>
                    </a:srgbClr>
                  </a:outerShdw>
                </a:effectLst>
                <a:latin typeface="標楷體"/>
                <a:ea typeface="標楷體"/>
              </a:rPr>
              <a:t>單元</a:t>
            </a:r>
            <a:endParaRPr lang="zh-TW" altLang="en-US" sz="8000" b="1" spc="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壹</a:t>
            </a:r>
            <a:r>
              <a:rPr lang="zh-TW" altLang="en-GB" b="1"/>
              <a:t>、</a:t>
            </a:r>
            <a:r>
              <a:rPr lang="zh-TW" altLang="en-US" b="1"/>
              <a:t>作業原則</a:t>
            </a:r>
          </a:p>
        </p:txBody>
      </p:sp>
      <p:sp>
        <p:nvSpPr>
          <p:cNvPr id="12291" name="Rectangle 77"/>
          <p:cNvSpPr>
            <a:spLocks noChangeArrowheads="1"/>
          </p:cNvSpPr>
          <p:nvPr/>
        </p:nvSpPr>
        <p:spPr bwMode="auto">
          <a:xfrm>
            <a:off x="539750" y="1500188"/>
            <a:ext cx="8280400" cy="4643437"/>
          </a:xfrm>
          <a:prstGeom prst="rect">
            <a:avLst/>
          </a:prstGeom>
          <a:noFill/>
          <a:ln w="9525">
            <a:noFill/>
            <a:miter lim="800000"/>
            <a:headEnd/>
            <a:tailEnd/>
          </a:ln>
        </p:spPr>
        <p:txBody>
          <a:bodyPr/>
          <a:lstStyle/>
          <a:p>
            <a:pPr marL="357188" indent="-357188">
              <a:lnSpc>
                <a:spcPts val="3000"/>
              </a:lnSpc>
              <a:spcBef>
                <a:spcPts val="0"/>
              </a:spcBef>
              <a:buClr>
                <a:srgbClr val="FF0066"/>
              </a:buClr>
              <a:buFont typeface="Wingdings" pitchFamily="2" charset="2"/>
              <a:buBlip>
                <a:blip r:embed="rId3"/>
              </a:buBlip>
              <a:defRPr/>
            </a:pPr>
            <a:r>
              <a:rPr lang="zh-TW" altLang="en-US" sz="2800" b="1" dirty="0">
                <a:solidFill>
                  <a:schemeClr val="accent2"/>
                </a:solidFill>
                <a:latin typeface="標楷體" pitchFamily="65" charset="-120"/>
              </a:rPr>
              <a:t>查詢窗口單一化</a:t>
            </a:r>
            <a:endParaRPr lang="en-US" altLang="zh-TW" sz="2800" b="1" dirty="0">
              <a:solidFill>
                <a:schemeClr val="accent2"/>
              </a:solidFill>
              <a:latin typeface="標楷體" pitchFamily="65" charset="-120"/>
            </a:endParaRPr>
          </a:p>
          <a:p>
            <a:pPr marL="711200" lvl="1" indent="-347663">
              <a:lnSpc>
                <a:spcPts val="3000"/>
              </a:lnSpc>
              <a:spcBef>
                <a:spcPts val="600"/>
              </a:spcBef>
              <a:buClr>
                <a:schemeClr val="accent2"/>
              </a:buClr>
              <a:buFont typeface="Wingdings" pitchFamily="2" charset="2"/>
              <a:buChar char="ü"/>
              <a:defRPr/>
            </a:pPr>
            <a:r>
              <a:rPr lang="zh-TW" altLang="en-US" sz="2600" spc="200" dirty="0">
                <a:solidFill>
                  <a:srgbClr val="000000"/>
                </a:solidFill>
                <a:latin typeface="標楷體" pitchFamily="65" charset="-120"/>
              </a:rPr>
              <a:t>各主管機關政風機構</a:t>
            </a:r>
            <a:r>
              <a:rPr lang="zh-TW" altLang="en-US" sz="2600" spc="200" dirty="0">
                <a:latin typeface="標楷體" pitchFamily="65" charset="-120"/>
              </a:rPr>
              <a:t>彙整所屬政風機構查詢資料，發函</a:t>
            </a:r>
            <a:r>
              <a:rPr lang="zh-TW" altLang="en-US" sz="2600" spc="200" dirty="0">
                <a:solidFill>
                  <a:srgbClr val="000000"/>
                </a:solidFill>
                <a:latin typeface="標楷體" pitchFamily="65" charset="-120"/>
              </a:rPr>
              <a:t>集保結算所辦理查詢作業。</a:t>
            </a:r>
            <a:endParaRPr lang="en-US" altLang="zh-TW" sz="2600" spc="200" dirty="0">
              <a:solidFill>
                <a:srgbClr val="000000"/>
              </a:solidFill>
              <a:latin typeface="標楷體" pitchFamily="65" charset="-120"/>
            </a:endParaRPr>
          </a:p>
          <a:p>
            <a:pPr marL="711200" lvl="1" indent="-347663">
              <a:lnSpc>
                <a:spcPts val="3000"/>
              </a:lnSpc>
              <a:spcBef>
                <a:spcPts val="600"/>
              </a:spcBef>
              <a:buClr>
                <a:schemeClr val="accent2"/>
              </a:buClr>
              <a:buFont typeface="Wingdings" pitchFamily="2" charset="2"/>
              <a:buChar char="ü"/>
              <a:defRPr/>
            </a:pPr>
            <a:r>
              <a:rPr lang="zh-TW" altLang="en-US" sz="2600" spc="200" dirty="0">
                <a:solidFill>
                  <a:srgbClr val="000000"/>
                </a:solidFill>
                <a:latin typeface="標楷體" pitchFamily="65" charset="-120"/>
              </a:rPr>
              <a:t>集保結算所產製回復資料後，函復各主管機關政風機構。</a:t>
            </a:r>
            <a:endParaRPr lang="en-US" altLang="zh-TW" sz="2600" b="1" spc="200" dirty="0">
              <a:solidFill>
                <a:schemeClr val="accent2"/>
              </a:solidFill>
              <a:latin typeface="標楷體" pitchFamily="65" charset="-120"/>
            </a:endParaRPr>
          </a:p>
          <a:p>
            <a:pPr marL="357188" indent="-357188">
              <a:lnSpc>
                <a:spcPts val="3000"/>
              </a:lnSpc>
              <a:spcBef>
                <a:spcPts val="3000"/>
              </a:spcBef>
              <a:buClr>
                <a:srgbClr val="FF0066"/>
              </a:buClr>
              <a:buFont typeface="Wingdings" pitchFamily="2" charset="2"/>
              <a:buBlip>
                <a:blip r:embed="rId3"/>
              </a:buBlip>
              <a:defRPr/>
            </a:pPr>
            <a:r>
              <a:rPr lang="zh-TW" altLang="en-US" sz="2800" b="1" dirty="0">
                <a:solidFill>
                  <a:schemeClr val="accent2"/>
                </a:solidFill>
                <a:latin typeface="標楷體" pitchFamily="65" charset="-120"/>
              </a:rPr>
              <a:t>查詢作業無紙化</a:t>
            </a:r>
            <a:endParaRPr lang="en-US" altLang="zh-TW" sz="2800" b="1" dirty="0">
              <a:solidFill>
                <a:schemeClr val="accent2"/>
              </a:solidFill>
              <a:latin typeface="標楷體" pitchFamily="65" charset="-120"/>
            </a:endParaRPr>
          </a:p>
          <a:p>
            <a:pPr marL="711200" lvl="1" indent="-347663">
              <a:lnSpc>
                <a:spcPts val="3000"/>
              </a:lnSpc>
              <a:spcBef>
                <a:spcPts val="600"/>
              </a:spcBef>
              <a:buClr>
                <a:schemeClr val="accent2"/>
              </a:buClr>
              <a:buFont typeface="Wingdings" pitchFamily="2" charset="2"/>
              <a:buChar char="ü"/>
              <a:defRPr/>
            </a:pPr>
            <a:r>
              <a:rPr lang="zh-TW" altLang="en-US" sz="2600" spc="200" dirty="0"/>
              <a:t>各政風機構及集保結算所之資料往返，皆以媒體光碟方式進行。</a:t>
            </a:r>
            <a:endParaRPr lang="en-US" altLang="zh-TW" sz="2600" spc="200" dirty="0">
              <a:solidFill>
                <a:srgbClr val="000000"/>
              </a:solidFill>
              <a:latin typeface="標楷體" pitchFamily="65" charset="-120"/>
            </a:endParaRPr>
          </a:p>
          <a:p>
            <a:pPr marL="357188" indent="-357188">
              <a:lnSpc>
                <a:spcPct val="110000"/>
              </a:lnSpc>
              <a:spcBef>
                <a:spcPct val="20000"/>
              </a:spcBef>
              <a:buClr>
                <a:srgbClr val="FF0066"/>
              </a:buClr>
              <a:defRPr/>
            </a:pPr>
            <a:endParaRPr lang="zh-TW" altLang="en-US" sz="2800" b="1" dirty="0">
              <a:solidFill>
                <a:srgbClr val="3333CC"/>
              </a:solidFill>
              <a:latin typeface="標楷體" pitchFamily="65" charset="-120"/>
            </a:endParaRPr>
          </a:p>
          <a:p>
            <a:pPr marL="711200" lvl="1" indent="-347663">
              <a:lnSpc>
                <a:spcPct val="110000"/>
              </a:lnSpc>
              <a:spcBef>
                <a:spcPct val="20000"/>
              </a:spcBef>
              <a:buClr>
                <a:schemeClr val="accent2"/>
              </a:buClr>
              <a:buFont typeface="Wingdings" pitchFamily="2" charset="2"/>
              <a:buChar char="ü"/>
              <a:defRPr/>
            </a:pPr>
            <a:endParaRPr lang="en-US" altLang="zh-TW" sz="2800" b="1" dirty="0">
              <a:solidFill>
                <a:schemeClr val="accent2"/>
              </a:solidFill>
              <a:latin typeface="標楷體" pitchFamily="65" charset="-120"/>
            </a:endParaRPr>
          </a:p>
          <a:p>
            <a:pPr marL="711200" lvl="1" indent="-347663">
              <a:lnSpc>
                <a:spcPct val="110000"/>
              </a:lnSpc>
              <a:spcBef>
                <a:spcPct val="20000"/>
              </a:spcBef>
              <a:buClr>
                <a:schemeClr val="accent2"/>
              </a:buClr>
              <a:buFont typeface="Wingdings" pitchFamily="2" charset="2"/>
              <a:buChar char="ü"/>
              <a:defRPr/>
            </a:pPr>
            <a:endParaRPr lang="zh-TW" altLang="en-US" sz="2400" dirty="0">
              <a:solidFill>
                <a:schemeClr val="tx1"/>
              </a:solidFill>
              <a:latin typeface="標楷體" pitchFamily="65" charset="-120"/>
            </a:endParaRPr>
          </a:p>
        </p:txBody>
      </p:sp>
      <p:sp>
        <p:nvSpPr>
          <p:cNvPr id="6148" name="投影片編號版面配置區 3"/>
          <p:cNvSpPr>
            <a:spLocks noGrp="1"/>
          </p:cNvSpPr>
          <p:nvPr>
            <p:ph type="sldNum" sz="quarter" idx="12"/>
          </p:nvPr>
        </p:nvSpPr>
        <p:spPr>
          <a:noFill/>
        </p:spPr>
        <p:txBody>
          <a:bodyPr/>
          <a:lstStyle/>
          <a:p>
            <a:fld id="{0B205657-DFC5-4095-BBF0-657FB2FA6C94}" type="slidenum">
              <a:rPr lang="en-US" altLang="zh-TW" smtClean="0">
                <a:ea typeface="新細明體" charset="-120"/>
              </a:rPr>
              <a:pPr/>
              <a:t>3</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a:t>
            </a:r>
          </a:p>
        </p:txBody>
      </p:sp>
      <p:sp>
        <p:nvSpPr>
          <p:cNvPr id="12291" name="Rectangle 77"/>
          <p:cNvSpPr>
            <a:spLocks noChangeArrowheads="1"/>
          </p:cNvSpPr>
          <p:nvPr/>
        </p:nvSpPr>
        <p:spPr bwMode="auto">
          <a:xfrm>
            <a:off x="785813" y="1357313"/>
            <a:ext cx="7786687" cy="3714750"/>
          </a:xfrm>
          <a:prstGeom prst="rect">
            <a:avLst/>
          </a:prstGeom>
          <a:noFill/>
          <a:ln w="9525">
            <a:noFill/>
            <a:miter lim="800000"/>
            <a:headEnd/>
            <a:tailEnd/>
          </a:ln>
        </p:spPr>
        <p:txBody>
          <a:bodyPr/>
          <a:lstStyle/>
          <a:p>
            <a:pPr marL="357188" indent="-357188">
              <a:lnSpc>
                <a:spcPts val="3300"/>
              </a:lnSpc>
              <a:spcBef>
                <a:spcPts val="1200"/>
              </a:spcBef>
              <a:buClr>
                <a:srgbClr val="FF0066"/>
              </a:buClr>
              <a:buFont typeface="Wingdings" pitchFamily="2" charset="2"/>
              <a:buBlip>
                <a:blip r:embed="rId3"/>
              </a:buBlip>
              <a:defRPr/>
            </a:pPr>
            <a:r>
              <a:rPr lang="zh-TW" altLang="en-US" sz="2800" b="1" dirty="0">
                <a:solidFill>
                  <a:schemeClr val="accent2"/>
                </a:solidFill>
              </a:rPr>
              <a:t>政風機構</a:t>
            </a:r>
            <a:endParaRPr lang="en-US" altLang="zh-TW" sz="2800" b="1" dirty="0">
              <a:solidFill>
                <a:schemeClr val="accent2"/>
              </a:solidFill>
            </a:endParaRPr>
          </a:p>
          <a:p>
            <a:pPr marL="711200" lvl="1" indent="-347663">
              <a:lnSpc>
                <a:spcPts val="3300"/>
              </a:lnSpc>
              <a:spcBef>
                <a:spcPts val="1200"/>
              </a:spcBef>
              <a:buClr>
                <a:schemeClr val="accent2"/>
              </a:buClr>
              <a:buFont typeface="Wingdings" pitchFamily="2" charset="2"/>
              <a:buChar char="ü"/>
              <a:defRPr/>
            </a:pPr>
            <a:r>
              <a:rPr lang="zh-TW" altLang="en-US" sz="2600" dirty="0">
                <a:solidFill>
                  <a:srgbClr val="000000"/>
                </a:solidFill>
                <a:latin typeface="標楷體" pitchFamily="65" charset="-120"/>
              </a:rPr>
              <a:t>將申報人查詢檔資料存入光碟中。</a:t>
            </a:r>
            <a:endParaRPr lang="en-US" altLang="zh-TW" sz="2600" dirty="0">
              <a:solidFill>
                <a:srgbClr val="000000"/>
              </a:solidFill>
              <a:latin typeface="標楷體" pitchFamily="65" charset="-120"/>
            </a:endParaRPr>
          </a:p>
          <a:p>
            <a:pPr marL="711200" lvl="1" indent="-347663">
              <a:lnSpc>
                <a:spcPts val="3300"/>
              </a:lnSpc>
              <a:spcBef>
                <a:spcPts val="1200"/>
              </a:spcBef>
              <a:buClr>
                <a:schemeClr val="accent2"/>
              </a:buClr>
              <a:buFont typeface="Wingdings" pitchFamily="2" charset="2"/>
              <a:buChar char="ü"/>
              <a:defRPr/>
            </a:pPr>
            <a:r>
              <a:rPr lang="zh-TW" altLang="en-US" sz="2600" dirty="0">
                <a:latin typeface="標楷體" pitchFamily="65" charset="-120"/>
              </a:rPr>
              <a:t>查詢檔僅需提供受查詢之申報人身分證字號及查詢基準日。</a:t>
            </a:r>
            <a:endParaRPr lang="en-US" altLang="zh-TW" sz="2600" dirty="0">
              <a:latin typeface="標楷體" pitchFamily="65" charset="-120"/>
            </a:endParaRPr>
          </a:p>
          <a:p>
            <a:pPr marL="711200" lvl="1" indent="-347663">
              <a:lnSpc>
                <a:spcPts val="3300"/>
              </a:lnSpc>
              <a:spcBef>
                <a:spcPts val="1200"/>
              </a:spcBef>
              <a:buClr>
                <a:schemeClr val="accent2"/>
              </a:buClr>
              <a:buFont typeface="Wingdings" pitchFamily="2" charset="2"/>
              <a:buChar char="ü"/>
              <a:defRPr/>
            </a:pPr>
            <a:r>
              <a:rPr lang="zh-TW" altLang="en-US" sz="2600" dirty="0">
                <a:latin typeface="標楷體" pitchFamily="65" charset="-120"/>
              </a:rPr>
              <a:t>查詢光碟封面，請註明查詢單位及查詢人數。</a:t>
            </a:r>
            <a:endParaRPr lang="en-US" altLang="zh-TW" sz="2600" dirty="0">
              <a:latin typeface="標楷體" pitchFamily="65" charset="-120"/>
            </a:endParaRPr>
          </a:p>
          <a:p>
            <a:pPr marL="711200" lvl="1" indent="-347663">
              <a:lnSpc>
                <a:spcPts val="3300"/>
              </a:lnSpc>
              <a:spcBef>
                <a:spcPts val="1200"/>
              </a:spcBef>
              <a:buClr>
                <a:schemeClr val="accent2"/>
              </a:buClr>
              <a:buFont typeface="Wingdings" pitchFamily="2" charset="2"/>
              <a:buChar char="ü"/>
              <a:defRPr/>
            </a:pPr>
            <a:r>
              <a:rPr lang="zh-TW" altLang="en-US" sz="2600" dirty="0">
                <a:solidFill>
                  <a:srgbClr val="000000"/>
                </a:solidFill>
                <a:latin typeface="標楷體" pitchFamily="65" charset="-120"/>
              </a:rPr>
              <a:t>查詢光碟送</a:t>
            </a:r>
            <a:r>
              <a:rPr lang="zh-TW" altLang="en-US" sz="2600" spc="200" dirty="0">
                <a:solidFill>
                  <a:srgbClr val="000000"/>
                </a:solidFill>
                <a:latin typeface="標楷體" pitchFamily="65" charset="-120"/>
              </a:rPr>
              <a:t>主管機關政風機構</a:t>
            </a:r>
            <a:r>
              <a:rPr lang="zh-TW" altLang="en-US" sz="2600" dirty="0">
                <a:solidFill>
                  <a:srgbClr val="000000"/>
                </a:solidFill>
                <a:latin typeface="標楷體" pitchFamily="65" charset="-120"/>
              </a:rPr>
              <a:t>。</a:t>
            </a:r>
            <a:endParaRPr lang="en-US" altLang="zh-TW" sz="2600" dirty="0">
              <a:latin typeface="標楷體" pitchFamily="65" charset="-120"/>
            </a:endParaRPr>
          </a:p>
          <a:p>
            <a:pPr marL="711200" lvl="1" indent="-347663">
              <a:lnSpc>
                <a:spcPct val="110000"/>
              </a:lnSpc>
              <a:spcBef>
                <a:spcPct val="20000"/>
              </a:spcBef>
              <a:buClr>
                <a:srgbClr val="3333CC"/>
              </a:buClr>
              <a:defRPr/>
            </a:pPr>
            <a:endParaRPr lang="en-US" altLang="zh-TW" sz="2400" dirty="0">
              <a:solidFill>
                <a:srgbClr val="000000"/>
              </a:solidFill>
            </a:endParaRPr>
          </a:p>
          <a:p>
            <a:pPr marL="357188" indent="-357188">
              <a:lnSpc>
                <a:spcPct val="110000"/>
              </a:lnSpc>
              <a:spcBef>
                <a:spcPct val="20000"/>
              </a:spcBef>
              <a:buClr>
                <a:srgbClr val="FF0066"/>
              </a:buClr>
              <a:defRPr/>
            </a:pPr>
            <a:endParaRPr lang="zh-TW" altLang="en-US" sz="2800" b="1" dirty="0">
              <a:solidFill>
                <a:srgbClr val="3333CC"/>
              </a:solidFill>
            </a:endParaRPr>
          </a:p>
          <a:p>
            <a:pPr marL="711200" lvl="1" indent="-347663">
              <a:lnSpc>
                <a:spcPct val="110000"/>
              </a:lnSpc>
              <a:spcBef>
                <a:spcPct val="20000"/>
              </a:spcBef>
              <a:buClr>
                <a:schemeClr val="accent2"/>
              </a:buClr>
              <a:buFont typeface="Wingdings" pitchFamily="2" charset="2"/>
              <a:buChar char="ü"/>
              <a:defRPr/>
            </a:pPr>
            <a:endParaRPr lang="en-US" altLang="zh-TW" sz="2800" b="1" dirty="0">
              <a:solidFill>
                <a:schemeClr val="accent2"/>
              </a:solidFill>
            </a:endParaRPr>
          </a:p>
          <a:p>
            <a:pPr marL="711200" lvl="1" indent="-347663">
              <a:lnSpc>
                <a:spcPct val="110000"/>
              </a:lnSpc>
              <a:spcBef>
                <a:spcPct val="20000"/>
              </a:spcBef>
              <a:buClr>
                <a:schemeClr val="accent2"/>
              </a:buClr>
              <a:buFont typeface="Wingdings" pitchFamily="2" charset="2"/>
              <a:buChar char="ü"/>
              <a:defRPr/>
            </a:pPr>
            <a:endParaRPr lang="zh-TW" altLang="en-US" sz="2400" dirty="0">
              <a:solidFill>
                <a:schemeClr val="tx1"/>
              </a:solidFill>
            </a:endParaRPr>
          </a:p>
        </p:txBody>
      </p:sp>
      <p:sp>
        <p:nvSpPr>
          <p:cNvPr id="7172" name="投影片編號版面配置區 3"/>
          <p:cNvSpPr>
            <a:spLocks noGrp="1"/>
          </p:cNvSpPr>
          <p:nvPr>
            <p:ph type="sldNum" sz="quarter" idx="12"/>
          </p:nvPr>
        </p:nvSpPr>
        <p:spPr>
          <a:noFill/>
        </p:spPr>
        <p:txBody>
          <a:bodyPr/>
          <a:lstStyle/>
          <a:p>
            <a:fld id="{B63E3DD0-8A96-4265-8117-4641D7C191EA}" type="slidenum">
              <a:rPr lang="en-US" altLang="zh-TW" smtClean="0">
                <a:ea typeface="新細明體" charset="-120"/>
              </a:rPr>
              <a:pPr/>
              <a:t>4</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8195" name="Rectangle 77"/>
          <p:cNvSpPr>
            <a:spLocks noChangeArrowheads="1"/>
          </p:cNvSpPr>
          <p:nvPr/>
        </p:nvSpPr>
        <p:spPr bwMode="auto">
          <a:xfrm>
            <a:off x="539750" y="1052513"/>
            <a:ext cx="8280400" cy="590550"/>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3"/>
              </a:buBlip>
            </a:pPr>
            <a:r>
              <a:rPr lang="zh-TW" altLang="en-US" sz="2800" b="1">
                <a:solidFill>
                  <a:schemeClr val="accent2"/>
                </a:solidFill>
              </a:rPr>
              <a:t>查詢資料檔案格式</a:t>
            </a:r>
            <a:endParaRPr lang="en-US" altLang="zh-TW" sz="2800" b="1">
              <a:solidFill>
                <a:schemeClr val="accent2"/>
              </a:solidFill>
            </a:endParaRPr>
          </a:p>
          <a:p>
            <a:pPr marL="357188" indent="-357188">
              <a:lnSpc>
                <a:spcPct val="110000"/>
              </a:lnSpc>
              <a:spcBef>
                <a:spcPct val="20000"/>
              </a:spcBef>
              <a:buClr>
                <a:srgbClr val="FF0066"/>
              </a:buClr>
              <a:buFontTx/>
              <a:buBlip>
                <a:blip r:embed="rId3"/>
              </a:buBlip>
            </a:pPr>
            <a:endParaRPr lang="en-US" altLang="zh-TW" sz="2800">
              <a:solidFill>
                <a:schemeClr val="accent2"/>
              </a:solidFill>
            </a:endParaRPr>
          </a:p>
          <a:p>
            <a:pPr marL="711200" lvl="1" indent="-347663">
              <a:lnSpc>
                <a:spcPct val="110000"/>
              </a:lnSpc>
              <a:spcBef>
                <a:spcPct val="20000"/>
              </a:spcBef>
              <a:buClr>
                <a:srgbClr val="3333CC"/>
              </a:buClr>
            </a:pPr>
            <a:endParaRPr lang="en-US" altLang="zh-TW" sz="2400">
              <a:solidFill>
                <a:srgbClr val="000000"/>
              </a:solidFill>
            </a:endParaRPr>
          </a:p>
          <a:p>
            <a:pPr marL="357188" indent="-357188">
              <a:lnSpc>
                <a:spcPct val="110000"/>
              </a:lnSpc>
              <a:spcBef>
                <a:spcPct val="20000"/>
              </a:spcBef>
              <a:buClr>
                <a:srgbClr val="FF0066"/>
              </a:buClr>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8196" name="投影片編號版面配置區 3"/>
          <p:cNvSpPr>
            <a:spLocks noGrp="1"/>
          </p:cNvSpPr>
          <p:nvPr>
            <p:ph type="sldNum" sz="quarter" idx="12"/>
          </p:nvPr>
        </p:nvSpPr>
        <p:spPr>
          <a:noFill/>
        </p:spPr>
        <p:txBody>
          <a:bodyPr/>
          <a:lstStyle/>
          <a:p>
            <a:fld id="{A6AEAC36-EB94-4EE8-8579-649E7E74913A}" type="slidenum">
              <a:rPr lang="en-US" altLang="zh-TW" smtClean="0">
                <a:ea typeface="新細明體" charset="-120"/>
              </a:rPr>
              <a:pPr/>
              <a:t>5</a:t>
            </a:fld>
            <a:endParaRPr lang="en-US" altLang="zh-TW" smtClean="0">
              <a:ea typeface="新細明體" charset="-120"/>
            </a:endParaRPr>
          </a:p>
        </p:txBody>
      </p:sp>
      <p:graphicFrame>
        <p:nvGraphicFramePr>
          <p:cNvPr id="7" name="表格 6"/>
          <p:cNvGraphicFramePr>
            <a:graphicFrameLocks noGrp="1"/>
          </p:cNvGraphicFramePr>
          <p:nvPr/>
        </p:nvGraphicFramePr>
        <p:xfrm>
          <a:off x="928688" y="2728913"/>
          <a:ext cx="7572428" cy="2199844"/>
        </p:xfrm>
        <a:graphic>
          <a:graphicData uri="http://schemas.openxmlformats.org/drawingml/2006/table">
            <a:tbl>
              <a:tblPr firstRow="1" bandRow="1">
                <a:tableStyleId>{21E4AEA4-8DFA-4A89-87EB-49C32662AFE0}</a:tableStyleId>
              </a:tblPr>
              <a:tblGrid>
                <a:gridCol w="785818"/>
                <a:gridCol w="3071808"/>
                <a:gridCol w="1143008"/>
                <a:gridCol w="2571794"/>
              </a:tblGrid>
              <a:tr h="549961">
                <a:tc>
                  <a:txBody>
                    <a:bodyPr/>
                    <a:lstStyle/>
                    <a:p>
                      <a:pPr algn="ctr">
                        <a:spcBef>
                          <a:spcPts val="30"/>
                        </a:spcBef>
                      </a:pPr>
                      <a:r>
                        <a:rPr lang="zh-TW" altLang="en-US" sz="2000" dirty="0" smtClean="0"/>
                        <a:t>序號</a:t>
                      </a:r>
                      <a:endParaRPr lang="zh-TW" altLang="en-US" sz="2000" dirty="0"/>
                    </a:p>
                  </a:txBody>
                  <a:tcPr/>
                </a:tc>
                <a:tc>
                  <a:txBody>
                    <a:bodyPr/>
                    <a:lstStyle/>
                    <a:p>
                      <a:pPr algn="ctr">
                        <a:spcBef>
                          <a:spcPts val="30"/>
                        </a:spcBef>
                      </a:pPr>
                      <a:r>
                        <a:rPr lang="zh-TW" altLang="en-US" sz="2000" dirty="0" smtClean="0"/>
                        <a:t>欄位名稱</a:t>
                      </a:r>
                      <a:endParaRPr lang="zh-TW" altLang="en-US" sz="2000" dirty="0"/>
                    </a:p>
                  </a:txBody>
                  <a:tcPr/>
                </a:tc>
                <a:tc>
                  <a:txBody>
                    <a:bodyPr/>
                    <a:lstStyle/>
                    <a:p>
                      <a:pPr algn="ctr">
                        <a:spcBef>
                          <a:spcPts val="30"/>
                        </a:spcBef>
                      </a:pPr>
                      <a:r>
                        <a:rPr lang="zh-TW" altLang="en-US" sz="2000" dirty="0" smtClean="0"/>
                        <a:t>性質</a:t>
                      </a:r>
                      <a:endParaRPr lang="zh-TW" altLang="en-US" sz="2000" dirty="0"/>
                    </a:p>
                  </a:txBody>
                  <a:tcPr/>
                </a:tc>
                <a:tc>
                  <a:txBody>
                    <a:bodyPr/>
                    <a:lstStyle/>
                    <a:p>
                      <a:pPr algn="ctr">
                        <a:spcBef>
                          <a:spcPts val="30"/>
                        </a:spcBef>
                      </a:pPr>
                      <a:r>
                        <a:rPr lang="zh-TW" altLang="en-US" sz="2000" dirty="0" smtClean="0"/>
                        <a:t>備註</a:t>
                      </a:r>
                      <a:endParaRPr lang="zh-TW" altLang="en-US" sz="2000" dirty="0"/>
                    </a:p>
                  </a:txBody>
                  <a:tcPr/>
                </a:tc>
              </a:tr>
              <a:tr h="549961">
                <a:tc>
                  <a:txBody>
                    <a:bodyPr/>
                    <a:lstStyle/>
                    <a:p>
                      <a:pPr algn="ctr">
                        <a:spcBef>
                          <a:spcPts val="30"/>
                        </a:spcBef>
                      </a:pPr>
                      <a:r>
                        <a:rPr lang="en-US" altLang="zh-TW" sz="2000" dirty="0" smtClean="0"/>
                        <a:t>1</a:t>
                      </a:r>
                      <a:endParaRPr lang="zh-TW" altLang="en-US" sz="2000" dirty="0"/>
                    </a:p>
                  </a:txBody>
                  <a:tcPr/>
                </a:tc>
                <a:tc>
                  <a:txBody>
                    <a:bodyPr/>
                    <a:lstStyle/>
                    <a:p>
                      <a:pPr>
                        <a:spcBef>
                          <a:spcPts val="30"/>
                        </a:spcBef>
                      </a:pPr>
                      <a:r>
                        <a:rPr lang="zh-TW" altLang="en-US" sz="2000" dirty="0" smtClean="0"/>
                        <a:t>編號</a:t>
                      </a:r>
                      <a:endParaRPr lang="zh-TW" altLang="en-US" sz="2000" dirty="0"/>
                    </a:p>
                  </a:txBody>
                  <a:tcPr/>
                </a:tc>
                <a:tc>
                  <a:txBody>
                    <a:bodyPr/>
                    <a:lstStyle/>
                    <a:p>
                      <a:pPr algn="ctr">
                        <a:spcBef>
                          <a:spcPts val="30"/>
                        </a:spcBef>
                      </a:pPr>
                      <a:r>
                        <a:rPr lang="en-US" altLang="zh-TW" sz="2000" dirty="0" smtClean="0"/>
                        <a:t>9(07)</a:t>
                      </a:r>
                      <a:endParaRPr lang="zh-TW" altLang="en-US" sz="2000" dirty="0"/>
                    </a:p>
                  </a:txBody>
                  <a:tcPr/>
                </a:tc>
                <a:tc>
                  <a:txBody>
                    <a:bodyPr/>
                    <a:lstStyle/>
                    <a:p>
                      <a:pPr>
                        <a:spcBef>
                          <a:spcPts val="30"/>
                        </a:spcBef>
                      </a:pPr>
                      <a:r>
                        <a:rPr lang="zh-TW" altLang="en-US" sz="2000" dirty="0" smtClean="0"/>
                        <a:t>流水號，左補</a:t>
                      </a:r>
                      <a:r>
                        <a:rPr lang="en-US" altLang="zh-TW" sz="2000" dirty="0" smtClean="0"/>
                        <a:t>0</a:t>
                      </a:r>
                      <a:endParaRPr lang="zh-TW" altLang="en-US" sz="2000" dirty="0"/>
                    </a:p>
                  </a:txBody>
                  <a:tcPr/>
                </a:tc>
              </a:tr>
              <a:tr h="549961">
                <a:tc>
                  <a:txBody>
                    <a:bodyPr/>
                    <a:lstStyle/>
                    <a:p>
                      <a:pPr algn="ctr">
                        <a:spcBef>
                          <a:spcPts val="30"/>
                        </a:spcBef>
                      </a:pPr>
                      <a:r>
                        <a:rPr lang="en-US" altLang="zh-TW" sz="2000" dirty="0" smtClean="0"/>
                        <a:t>2</a:t>
                      </a:r>
                      <a:endParaRPr lang="zh-TW" altLang="en-US" sz="2000" dirty="0"/>
                    </a:p>
                  </a:txBody>
                  <a:tcPr/>
                </a:tc>
                <a:tc>
                  <a:txBody>
                    <a:bodyPr/>
                    <a:lstStyle/>
                    <a:p>
                      <a:pPr>
                        <a:spcBef>
                          <a:spcPts val="30"/>
                        </a:spcBef>
                      </a:pPr>
                      <a:r>
                        <a:rPr lang="zh-TW" altLang="en-US" sz="2000" kern="1200" dirty="0" smtClean="0">
                          <a:solidFill>
                            <a:schemeClr val="dk1"/>
                          </a:solidFill>
                          <a:latin typeface="+mn-lt"/>
                          <a:ea typeface="+mn-ea"/>
                          <a:cs typeface="+mn-cs"/>
                        </a:rPr>
                        <a:t>查詢申報人之身分證字號</a:t>
                      </a:r>
                      <a:endParaRPr lang="zh-TW" altLang="en-US" sz="2000" dirty="0"/>
                    </a:p>
                  </a:txBody>
                  <a:tcPr/>
                </a:tc>
                <a:tc>
                  <a:txBody>
                    <a:bodyPr/>
                    <a:lstStyle/>
                    <a:p>
                      <a:pPr algn="ctr">
                        <a:spcBef>
                          <a:spcPts val="30"/>
                        </a:spcBef>
                      </a:pPr>
                      <a:r>
                        <a:rPr lang="en-US" altLang="zh-TW" sz="2000" dirty="0" smtClean="0"/>
                        <a:t>X(10)</a:t>
                      </a:r>
                      <a:endParaRPr lang="zh-TW" altLang="en-US" sz="2000" dirty="0"/>
                    </a:p>
                  </a:txBody>
                  <a:tcPr/>
                </a:tc>
                <a:tc>
                  <a:txBody>
                    <a:bodyPr/>
                    <a:lstStyle/>
                    <a:p>
                      <a:pPr>
                        <a:spcBef>
                          <a:spcPts val="30"/>
                        </a:spcBef>
                      </a:pPr>
                      <a:endParaRPr lang="zh-TW" altLang="en-US" sz="2000" dirty="0"/>
                    </a:p>
                  </a:txBody>
                  <a:tcPr/>
                </a:tc>
              </a:tr>
              <a:tr h="549961">
                <a:tc>
                  <a:txBody>
                    <a:bodyPr/>
                    <a:lstStyle/>
                    <a:p>
                      <a:pPr algn="ctr">
                        <a:spcBef>
                          <a:spcPts val="30"/>
                        </a:spcBef>
                      </a:pPr>
                      <a:r>
                        <a:rPr lang="en-US" altLang="zh-TW" sz="2000" dirty="0" smtClean="0"/>
                        <a:t>3</a:t>
                      </a:r>
                      <a:endParaRPr lang="zh-TW" altLang="en-US" sz="2000" dirty="0"/>
                    </a:p>
                  </a:txBody>
                  <a:tcPr/>
                </a:tc>
                <a:tc>
                  <a:txBody>
                    <a:bodyPr/>
                    <a:lstStyle/>
                    <a:p>
                      <a:pPr>
                        <a:spcBef>
                          <a:spcPts val="30"/>
                        </a:spcBef>
                      </a:pPr>
                      <a:r>
                        <a:rPr lang="zh-TW" altLang="en-US" sz="2000" kern="1200" dirty="0" smtClean="0">
                          <a:solidFill>
                            <a:schemeClr val="dk1"/>
                          </a:solidFill>
                          <a:latin typeface="+mn-lt"/>
                          <a:ea typeface="+mn-ea"/>
                          <a:cs typeface="+mn-cs"/>
                        </a:rPr>
                        <a:t>查詢基準日期</a:t>
                      </a:r>
                      <a:endParaRPr lang="zh-TW" altLang="en-US" sz="2000" dirty="0"/>
                    </a:p>
                  </a:txBody>
                  <a:tcPr/>
                </a:tc>
                <a:tc>
                  <a:txBody>
                    <a:bodyPr/>
                    <a:lstStyle/>
                    <a:p>
                      <a:pPr algn="ctr">
                        <a:spcBef>
                          <a:spcPts val="30"/>
                        </a:spcBef>
                      </a:pPr>
                      <a:r>
                        <a:rPr lang="en-US" altLang="zh-TW" sz="2000" dirty="0" smtClean="0"/>
                        <a:t>X(07)</a:t>
                      </a:r>
                      <a:endParaRPr lang="zh-TW" altLang="en-US" sz="2000" dirty="0"/>
                    </a:p>
                  </a:txBody>
                  <a:tcPr/>
                </a:tc>
                <a:tc>
                  <a:txBody>
                    <a:bodyPr/>
                    <a:lstStyle/>
                    <a:p>
                      <a:pPr>
                        <a:spcBef>
                          <a:spcPts val="30"/>
                        </a:spcBef>
                      </a:pPr>
                      <a:r>
                        <a:rPr lang="zh-TW" altLang="en-US" sz="2000" dirty="0" smtClean="0"/>
                        <a:t>民國年月日</a:t>
                      </a:r>
                      <a:endParaRPr lang="zh-TW" altLang="en-US" sz="2000" dirty="0"/>
                    </a:p>
                  </a:txBody>
                  <a:tcPr/>
                </a:tc>
              </a:tr>
            </a:tbl>
          </a:graphicData>
        </a:graphic>
      </p:graphicFrame>
      <p:sp>
        <p:nvSpPr>
          <p:cNvPr id="8224" name="Rectangle 77"/>
          <p:cNvSpPr>
            <a:spLocks noChangeArrowheads="1"/>
          </p:cNvSpPr>
          <p:nvPr/>
        </p:nvSpPr>
        <p:spPr bwMode="auto">
          <a:xfrm>
            <a:off x="571500" y="1643063"/>
            <a:ext cx="8280400" cy="1071562"/>
          </a:xfrm>
          <a:prstGeom prst="rect">
            <a:avLst/>
          </a:prstGeom>
          <a:noFill/>
          <a:ln w="9525">
            <a:noFill/>
            <a:miter lim="800000"/>
            <a:headEnd/>
            <a:tailEnd/>
          </a:ln>
        </p:spPr>
        <p:txBody>
          <a:bodyPr/>
          <a:lstStyle/>
          <a:p>
            <a:pPr marL="711200" lvl="1" indent="-347663">
              <a:lnSpc>
                <a:spcPct val="110000"/>
              </a:lnSpc>
              <a:spcBef>
                <a:spcPct val="20000"/>
              </a:spcBef>
              <a:buClr>
                <a:schemeClr val="accent2"/>
              </a:buClr>
              <a:buFont typeface="Wingdings" pitchFamily="2" charset="2"/>
              <a:buChar char="ü"/>
            </a:pPr>
            <a:r>
              <a:rPr lang="zh-TW" altLang="en-US" sz="2400" b="1">
                <a:solidFill>
                  <a:srgbClr val="FF0000"/>
                </a:solidFill>
              </a:rPr>
              <a:t>查詢檔副檔名為</a:t>
            </a:r>
            <a:r>
              <a:rPr lang="en-US" altLang="zh-TW" sz="2400" b="1">
                <a:solidFill>
                  <a:srgbClr val="FF0000"/>
                </a:solidFill>
              </a:rPr>
              <a:t>.TXT</a:t>
            </a:r>
            <a:r>
              <a:rPr lang="zh-TW" altLang="en-US" sz="2400" b="1">
                <a:solidFill>
                  <a:srgbClr val="FF0000"/>
                </a:solidFill>
              </a:rPr>
              <a:t>的文字檔</a:t>
            </a:r>
            <a:endParaRPr lang="en-US" altLang="zh-TW" sz="2400" b="1">
              <a:solidFill>
                <a:srgbClr val="FF0000"/>
              </a:solidFill>
            </a:endParaRPr>
          </a:p>
          <a:p>
            <a:pPr marL="711200" lvl="1" indent="-347663">
              <a:lnSpc>
                <a:spcPct val="110000"/>
              </a:lnSpc>
              <a:spcBef>
                <a:spcPct val="20000"/>
              </a:spcBef>
              <a:buClr>
                <a:schemeClr val="accent2"/>
              </a:buClr>
              <a:buFont typeface="Wingdings" pitchFamily="2" charset="2"/>
              <a:buChar char="ü"/>
            </a:pPr>
            <a:r>
              <a:rPr lang="zh-TW" altLang="en-US" sz="2400" b="1">
                <a:solidFill>
                  <a:srgbClr val="FF0000"/>
                </a:solidFill>
              </a:rPr>
              <a:t>檔案總長度為</a:t>
            </a:r>
            <a:r>
              <a:rPr lang="en-US" altLang="zh-TW" sz="2400" b="1">
                <a:solidFill>
                  <a:srgbClr val="FF0000"/>
                </a:solidFill>
              </a:rPr>
              <a:t>24</a:t>
            </a:r>
            <a:r>
              <a:rPr lang="zh-TW" altLang="en-US" sz="2400" b="1">
                <a:solidFill>
                  <a:srgbClr val="FF0000"/>
                </a:solidFill>
              </a:rPr>
              <a:t>位</a:t>
            </a:r>
            <a:endParaRPr lang="zh-TW" altLang="en-US" sz="2800" b="1">
              <a:solidFill>
                <a:srgbClr val="FF0000"/>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8225" name="Rectangle 77"/>
          <p:cNvSpPr>
            <a:spLocks noChangeArrowheads="1"/>
          </p:cNvSpPr>
          <p:nvPr/>
        </p:nvSpPr>
        <p:spPr bwMode="auto">
          <a:xfrm>
            <a:off x="1143000" y="5072063"/>
            <a:ext cx="5913438" cy="1357312"/>
          </a:xfrm>
          <a:prstGeom prst="rect">
            <a:avLst/>
          </a:prstGeom>
          <a:noFill/>
          <a:ln w="9525">
            <a:noFill/>
            <a:miter lim="800000"/>
            <a:headEnd/>
            <a:tailEnd/>
          </a:ln>
        </p:spPr>
        <p:txBody>
          <a:bodyPr/>
          <a:lstStyle/>
          <a:p>
            <a:r>
              <a:rPr lang="zh-TW" altLang="en-US" sz="2400">
                <a:latin typeface="標楷體" pitchFamily="65" charset="-120"/>
              </a:rPr>
              <a:t>舉例：</a:t>
            </a:r>
          </a:p>
          <a:p>
            <a:r>
              <a:rPr lang="en-US" altLang="zh-TW" sz="2400">
                <a:latin typeface="標楷體" pitchFamily="65" charset="-120"/>
              </a:rPr>
              <a:t>0000001A1234567891001128</a:t>
            </a:r>
            <a:endParaRPr lang="zh-TW" altLang="en-US" sz="2400">
              <a:latin typeface="標楷體" pitchFamily="65" charset="-120"/>
            </a:endParaRPr>
          </a:p>
          <a:p>
            <a:r>
              <a:rPr lang="en-US" altLang="zh-TW" sz="2400">
                <a:latin typeface="標楷體" pitchFamily="65" charset="-120"/>
              </a:rPr>
              <a:t>0000002A2987654320991231</a:t>
            </a:r>
            <a:endParaRPr lang="zh-TW" altLang="en-US" sz="2400">
              <a:latin typeface="標楷體" pitchFamily="65" charset="-120"/>
            </a:endParaRPr>
          </a:p>
          <a:p>
            <a:pPr marL="711200" lvl="1" indent="-347663">
              <a:lnSpc>
                <a:spcPct val="110000"/>
              </a:lnSpc>
              <a:spcBef>
                <a:spcPct val="20000"/>
              </a:spcBef>
              <a:buClr>
                <a:schemeClr val="accent2"/>
              </a:buClr>
              <a:buFont typeface="Wingdings" pitchFamily="2" charset="2"/>
              <a:buChar char="ü"/>
            </a:pPr>
            <a:endParaRPr lang="en-US" altLang="zh-TW" sz="2400" b="1">
              <a:solidFill>
                <a:schemeClr val="accent2"/>
              </a:solidFill>
              <a:latin typeface="標楷體" pitchFamily="65" charset="-120"/>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latin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9219" name="Rectangle 77"/>
          <p:cNvSpPr>
            <a:spLocks noChangeArrowheads="1"/>
          </p:cNvSpPr>
          <p:nvPr/>
        </p:nvSpPr>
        <p:spPr bwMode="auto">
          <a:xfrm>
            <a:off x="785813" y="1285875"/>
            <a:ext cx="7286625" cy="4643438"/>
          </a:xfrm>
          <a:prstGeom prst="rect">
            <a:avLst/>
          </a:prstGeom>
          <a:noFill/>
          <a:ln w="9525">
            <a:noFill/>
            <a:miter lim="800000"/>
            <a:headEnd/>
            <a:tailEnd/>
          </a:ln>
        </p:spPr>
        <p:txBody>
          <a:bodyPr/>
          <a:lstStyle/>
          <a:p>
            <a:pPr marL="357188" indent="-357188">
              <a:lnSpc>
                <a:spcPts val="3300"/>
              </a:lnSpc>
              <a:spcBef>
                <a:spcPts val="1200"/>
              </a:spcBef>
              <a:buClr>
                <a:srgbClr val="FF0066"/>
              </a:buClr>
              <a:buFont typeface="Wingdings" pitchFamily="2" charset="2"/>
              <a:buBlip>
                <a:blip r:embed="rId3"/>
              </a:buBlip>
            </a:pPr>
            <a:r>
              <a:rPr lang="zh-TW" altLang="en-US" sz="2800" b="1">
                <a:solidFill>
                  <a:schemeClr val="accent2"/>
                </a:solidFill>
              </a:rPr>
              <a:t>主管機關政風機構</a:t>
            </a:r>
            <a:endParaRPr lang="en-US" altLang="zh-TW" sz="2800" b="1">
              <a:solidFill>
                <a:schemeClr val="accent2"/>
              </a:solidFill>
            </a:endParaRPr>
          </a:p>
          <a:p>
            <a:pPr marL="711200" lvl="1" indent="-347663">
              <a:lnSpc>
                <a:spcPts val="3600"/>
              </a:lnSpc>
              <a:spcBef>
                <a:spcPts val="1200"/>
              </a:spcBef>
              <a:buClr>
                <a:srgbClr val="3333CC"/>
              </a:buClr>
              <a:buFont typeface="Wingdings" pitchFamily="2" charset="2"/>
              <a:buChar char="ü"/>
            </a:pPr>
            <a:r>
              <a:rPr lang="zh-TW" altLang="en-US" sz="2600">
                <a:solidFill>
                  <a:srgbClr val="000000"/>
                </a:solidFill>
                <a:latin typeface="標楷體" pitchFamily="65" charset="-120"/>
              </a:rPr>
              <a:t>彙整所屬政風機構查詢光碟。</a:t>
            </a:r>
            <a:endParaRPr lang="en-US" altLang="zh-TW" sz="2600">
              <a:solidFill>
                <a:srgbClr val="000000"/>
              </a:solidFill>
              <a:latin typeface="標楷體" pitchFamily="65" charset="-120"/>
            </a:endParaRPr>
          </a:p>
          <a:p>
            <a:pPr marL="711200" lvl="1" indent="-347663">
              <a:lnSpc>
                <a:spcPts val="3600"/>
              </a:lnSpc>
              <a:spcBef>
                <a:spcPts val="1200"/>
              </a:spcBef>
              <a:buClr>
                <a:srgbClr val="3333CC"/>
              </a:buClr>
              <a:buFont typeface="Wingdings" pitchFamily="2" charset="2"/>
              <a:buChar char="ü"/>
            </a:pPr>
            <a:r>
              <a:rPr lang="zh-TW" altLang="en-US" sz="2600">
                <a:solidFill>
                  <a:srgbClr val="000000"/>
                </a:solidFill>
                <a:latin typeface="標楷體" pitchFamily="65" charset="-120"/>
              </a:rPr>
              <a:t>可分次向集保結算所函詢。</a:t>
            </a:r>
            <a:endParaRPr lang="en-US" altLang="zh-TW" sz="2600">
              <a:solidFill>
                <a:srgbClr val="000000"/>
              </a:solidFill>
              <a:latin typeface="標楷體" pitchFamily="65" charset="-120"/>
            </a:endParaRPr>
          </a:p>
          <a:p>
            <a:pPr marL="711200" lvl="1" indent="-347663">
              <a:lnSpc>
                <a:spcPts val="3600"/>
              </a:lnSpc>
              <a:spcBef>
                <a:spcPts val="1200"/>
              </a:spcBef>
              <a:buClr>
                <a:srgbClr val="3333CC"/>
              </a:buClr>
              <a:buFont typeface="Wingdings" pitchFamily="2" charset="2"/>
              <a:buChar char="ü"/>
            </a:pPr>
            <a:r>
              <a:rPr lang="zh-TW" altLang="en-US" sz="2600">
                <a:solidFill>
                  <a:srgbClr val="000000"/>
                </a:solidFill>
                <a:latin typeface="標楷體" pitchFamily="65" charset="-120"/>
              </a:rPr>
              <a:t>查詢函請載明該次函詢之所有政風機構名稱及光碟片數量。</a:t>
            </a:r>
            <a:endParaRPr lang="en-US" altLang="zh-TW" sz="2400">
              <a:solidFill>
                <a:srgbClr val="000000"/>
              </a:solidFill>
            </a:endParaRPr>
          </a:p>
          <a:p>
            <a:pPr marL="357188" indent="-357188">
              <a:lnSpc>
                <a:spcPct val="110000"/>
              </a:lnSpc>
              <a:spcBef>
                <a:spcPct val="20000"/>
              </a:spcBef>
              <a:buClr>
                <a:srgbClr val="FF0066"/>
              </a:buClr>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9220" name="投影片編號版面配置區 3"/>
          <p:cNvSpPr>
            <a:spLocks noGrp="1"/>
          </p:cNvSpPr>
          <p:nvPr>
            <p:ph type="sldNum" sz="quarter" idx="12"/>
          </p:nvPr>
        </p:nvSpPr>
        <p:spPr>
          <a:noFill/>
        </p:spPr>
        <p:txBody>
          <a:bodyPr/>
          <a:lstStyle/>
          <a:p>
            <a:fld id="{1AE1EA1F-FF79-4B98-A987-3BD27B1646F4}" type="slidenum">
              <a:rPr lang="en-US" altLang="zh-TW" smtClean="0">
                <a:ea typeface="新細明體" charset="-120"/>
              </a:rPr>
              <a:pPr/>
              <a:t>6</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1028" name="Rectangle 77"/>
          <p:cNvSpPr>
            <a:spLocks noChangeArrowheads="1"/>
          </p:cNvSpPr>
          <p:nvPr/>
        </p:nvSpPr>
        <p:spPr bwMode="auto">
          <a:xfrm>
            <a:off x="539750" y="1052513"/>
            <a:ext cx="8280400" cy="590550"/>
          </a:xfrm>
          <a:prstGeom prst="rect">
            <a:avLst/>
          </a:prstGeom>
          <a:noFill/>
          <a:ln w="9525">
            <a:noFill/>
            <a:miter lim="800000"/>
            <a:headEnd/>
            <a:tailEnd/>
          </a:ln>
        </p:spPr>
        <p:txBody>
          <a:bodyPr/>
          <a:lstStyle/>
          <a:p>
            <a:pPr marL="357188" indent="-357188">
              <a:lnSpc>
                <a:spcPct val="110000"/>
              </a:lnSpc>
              <a:spcBef>
                <a:spcPct val="20000"/>
              </a:spcBef>
              <a:buClr>
                <a:srgbClr val="FF0066"/>
              </a:buClr>
              <a:buFontTx/>
              <a:buBlip>
                <a:blip r:embed="rId4"/>
              </a:buBlip>
            </a:pPr>
            <a:r>
              <a:rPr lang="zh-TW" altLang="en-US" sz="2800" b="1">
                <a:solidFill>
                  <a:schemeClr val="accent2"/>
                </a:solidFill>
              </a:rPr>
              <a:t>主管機關政風機構查詢函例稿</a:t>
            </a:r>
            <a:endParaRPr lang="en-US" altLang="zh-TW" sz="2800" b="1">
              <a:solidFill>
                <a:schemeClr val="accent2"/>
              </a:solidFill>
            </a:endParaRPr>
          </a:p>
          <a:p>
            <a:pPr marL="357188" indent="-357188">
              <a:lnSpc>
                <a:spcPct val="110000"/>
              </a:lnSpc>
              <a:spcBef>
                <a:spcPct val="20000"/>
              </a:spcBef>
              <a:buClr>
                <a:srgbClr val="FF0066"/>
              </a:buClr>
              <a:buFontTx/>
              <a:buBlip>
                <a:blip r:embed="rId4"/>
              </a:buBlip>
            </a:pPr>
            <a:endParaRPr lang="en-US" altLang="zh-TW" sz="2800">
              <a:solidFill>
                <a:schemeClr val="accent2"/>
              </a:solidFill>
            </a:endParaRPr>
          </a:p>
          <a:p>
            <a:pPr marL="711200" lvl="1" indent="-347663">
              <a:lnSpc>
                <a:spcPct val="110000"/>
              </a:lnSpc>
              <a:spcBef>
                <a:spcPct val="20000"/>
              </a:spcBef>
              <a:buClr>
                <a:srgbClr val="3333CC"/>
              </a:buClr>
            </a:pPr>
            <a:endParaRPr lang="en-US" altLang="zh-TW" sz="2400">
              <a:solidFill>
                <a:srgbClr val="000000"/>
              </a:solidFill>
            </a:endParaRPr>
          </a:p>
          <a:p>
            <a:pPr marL="357188" indent="-357188">
              <a:lnSpc>
                <a:spcPct val="110000"/>
              </a:lnSpc>
              <a:spcBef>
                <a:spcPct val="20000"/>
              </a:spcBef>
              <a:buClr>
                <a:srgbClr val="FF0066"/>
              </a:buClr>
            </a:pPr>
            <a:endParaRPr lang="zh-TW" altLang="en-US" sz="2800" b="1">
              <a:solidFill>
                <a:srgbClr val="3333CC"/>
              </a:solidFill>
            </a:endParaRPr>
          </a:p>
          <a:p>
            <a:pPr marL="711200" lvl="1" indent="-347663">
              <a:lnSpc>
                <a:spcPct val="110000"/>
              </a:lnSpc>
              <a:spcBef>
                <a:spcPct val="20000"/>
              </a:spcBef>
              <a:buClr>
                <a:schemeClr val="accent2"/>
              </a:buClr>
              <a:buFont typeface="Wingdings" pitchFamily="2" charset="2"/>
              <a:buChar char="ü"/>
            </a:pPr>
            <a:endParaRPr lang="en-US" altLang="zh-TW" sz="2800" b="1">
              <a:solidFill>
                <a:schemeClr val="accent2"/>
              </a:solidFill>
            </a:endParaRPr>
          </a:p>
          <a:p>
            <a:pPr marL="711200" lvl="1" indent="-347663">
              <a:lnSpc>
                <a:spcPct val="110000"/>
              </a:lnSpc>
              <a:spcBef>
                <a:spcPct val="20000"/>
              </a:spcBef>
              <a:buClr>
                <a:schemeClr val="accent2"/>
              </a:buClr>
              <a:buFont typeface="Wingdings" pitchFamily="2" charset="2"/>
              <a:buChar char="ü"/>
            </a:pPr>
            <a:endParaRPr lang="zh-TW" altLang="en-US" sz="2400">
              <a:solidFill>
                <a:schemeClr val="tx1"/>
              </a:solidFill>
            </a:endParaRPr>
          </a:p>
        </p:txBody>
      </p:sp>
      <p:sp>
        <p:nvSpPr>
          <p:cNvPr id="1029" name="投影片編號版面配置區 3"/>
          <p:cNvSpPr>
            <a:spLocks noGrp="1"/>
          </p:cNvSpPr>
          <p:nvPr>
            <p:ph type="sldNum" sz="quarter" idx="12"/>
          </p:nvPr>
        </p:nvSpPr>
        <p:spPr>
          <a:noFill/>
        </p:spPr>
        <p:txBody>
          <a:bodyPr/>
          <a:lstStyle/>
          <a:p>
            <a:fld id="{683B9154-BDAA-45A9-BA0C-DA2335336D83}" type="slidenum">
              <a:rPr lang="en-US" altLang="zh-TW" smtClean="0">
                <a:ea typeface="新細明體" charset="-120"/>
              </a:rPr>
              <a:pPr/>
              <a:t>7</a:t>
            </a:fld>
            <a:endParaRPr lang="en-US" altLang="zh-TW" smtClean="0">
              <a:ea typeface="新細明體" charset="-120"/>
            </a:endParaRPr>
          </a:p>
        </p:txBody>
      </p:sp>
      <p:graphicFrame>
        <p:nvGraphicFramePr>
          <p:cNvPr id="1026" name="Object 6"/>
          <p:cNvGraphicFramePr>
            <a:graphicFrameLocks noChangeAspect="1"/>
          </p:cNvGraphicFramePr>
          <p:nvPr/>
        </p:nvGraphicFramePr>
        <p:xfrm>
          <a:off x="1289050" y="1643063"/>
          <a:ext cx="5926138" cy="4714875"/>
        </p:xfrm>
        <a:graphic>
          <a:graphicData uri="http://schemas.openxmlformats.org/presentationml/2006/ole">
            <p:oleObj spid="_x0000_s1026" name="Document" r:id="rId5" imgW="6105053" imgH="7439869" progId="Word.Document.8">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04825" y="1071563"/>
            <a:ext cx="8353425" cy="461962"/>
          </a:xfrm>
          <a:prstGeom prst="rect">
            <a:avLst/>
          </a:prstGeom>
          <a:noFill/>
          <a:ln w="9525">
            <a:noFill/>
            <a:miter lim="800000"/>
            <a:headEnd/>
            <a:tailEnd/>
          </a:ln>
        </p:spPr>
        <p:txBody>
          <a:bodyPr anchor="ctr"/>
          <a:lstStyle/>
          <a:p>
            <a:pPr>
              <a:buClr>
                <a:srgbClr val="CC00CC"/>
              </a:buClr>
              <a:buSzPct val="75000"/>
              <a:buFont typeface="Wingdings" pitchFamily="2" charset="2"/>
              <a:buNone/>
            </a:pPr>
            <a:r>
              <a:rPr lang="zh-TW" altLang="en-US" sz="2400">
                <a:solidFill>
                  <a:srgbClr val="990000"/>
                </a:solidFill>
                <a:sym typeface="Wingdings 2" pitchFamily="18" charset="2"/>
              </a:rPr>
              <a:t></a:t>
            </a:r>
            <a:r>
              <a:rPr lang="zh-TW" altLang="en-US" sz="2800">
                <a:solidFill>
                  <a:schemeClr val="tx1"/>
                </a:solidFill>
              </a:rPr>
              <a:t>公職人員財產申報</a:t>
            </a:r>
            <a:r>
              <a:rPr lang="zh-TW" altLang="en-US" sz="2800">
                <a:solidFill>
                  <a:srgbClr val="990000"/>
                </a:solidFill>
              </a:rPr>
              <a:t>查詢窗口單一化</a:t>
            </a:r>
            <a:r>
              <a:rPr lang="zh-TW" altLang="en-US" sz="2800">
                <a:solidFill>
                  <a:schemeClr val="tx1"/>
                </a:solidFill>
              </a:rPr>
              <a:t>示意圖</a:t>
            </a:r>
          </a:p>
        </p:txBody>
      </p:sp>
      <p:pic>
        <p:nvPicPr>
          <p:cNvPr id="1460227" name="Picture 3" descr="j0240161"/>
          <p:cNvPicPr>
            <a:picLocks noChangeAspect="1" noChangeArrowheads="1"/>
          </p:cNvPicPr>
          <p:nvPr/>
        </p:nvPicPr>
        <p:blipFill>
          <a:blip r:embed="rId3" cstate="print"/>
          <a:srcRect/>
          <a:stretch>
            <a:fillRect/>
          </a:stretch>
        </p:blipFill>
        <p:spPr bwMode="auto">
          <a:xfrm>
            <a:off x="3779838" y="1571625"/>
            <a:ext cx="1316037" cy="1016000"/>
          </a:xfrm>
          <a:prstGeom prst="rect">
            <a:avLst/>
          </a:prstGeom>
          <a:noFill/>
          <a:effectLst>
            <a:outerShdw dist="107763" dir="2700000" algn="ctr" rotWithShape="0">
              <a:srgbClr val="808080">
                <a:alpha val="50000"/>
              </a:srgbClr>
            </a:outerShdw>
          </a:effectLst>
        </p:spPr>
      </p:pic>
      <p:sp>
        <p:nvSpPr>
          <p:cNvPr id="1460228" name="AutoShape 4"/>
          <p:cNvSpPr>
            <a:spLocks noChangeArrowheads="1"/>
          </p:cNvSpPr>
          <p:nvPr/>
        </p:nvSpPr>
        <p:spPr bwMode="gray">
          <a:xfrm>
            <a:off x="7500938" y="3143250"/>
            <a:ext cx="1471612" cy="642938"/>
          </a:xfrm>
          <a:prstGeom prst="bevel">
            <a:avLst>
              <a:gd name="adj" fmla="val 12500"/>
            </a:avLst>
          </a:prstGeom>
          <a:gradFill rotWithShape="0">
            <a:gsLst>
              <a:gs pos="0">
                <a:srgbClr val="0000FF"/>
              </a:gs>
              <a:gs pos="50000">
                <a:schemeClr val="bg1"/>
              </a:gs>
              <a:gs pos="100000">
                <a:srgbClr val="0000FF"/>
              </a:gs>
            </a:gsLst>
            <a:lin ang="5400000" scaled="1"/>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監察院</a:t>
            </a:r>
          </a:p>
        </p:txBody>
      </p:sp>
      <p:sp>
        <p:nvSpPr>
          <p:cNvPr id="1460229" name="AutoShape 5"/>
          <p:cNvSpPr>
            <a:spLocks noChangeArrowheads="1"/>
          </p:cNvSpPr>
          <p:nvPr/>
        </p:nvSpPr>
        <p:spPr bwMode="gray">
          <a:xfrm>
            <a:off x="7340600" y="4251325"/>
            <a:ext cx="660400" cy="1992313"/>
          </a:xfrm>
          <a:prstGeom prst="bevel">
            <a:avLst>
              <a:gd name="adj" fmla="val 12500"/>
            </a:avLst>
          </a:prstGeom>
          <a:gradFill rotWithShape="0">
            <a:gsLst>
              <a:gs pos="0">
                <a:srgbClr val="FF6600"/>
              </a:gs>
              <a:gs pos="50000">
                <a:schemeClr val="bg1"/>
              </a:gs>
              <a:gs pos="100000">
                <a:srgbClr val="FF6600"/>
              </a:gs>
            </a:gsLst>
            <a:lin ang="5400000" scaled="1"/>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行</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政</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關</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Ｃ</a:t>
            </a:r>
          </a:p>
        </p:txBody>
      </p:sp>
      <p:sp>
        <p:nvSpPr>
          <p:cNvPr id="1460230" name="AutoShape 6"/>
          <p:cNvSpPr>
            <a:spLocks noChangeArrowheads="1"/>
          </p:cNvSpPr>
          <p:nvPr/>
        </p:nvSpPr>
        <p:spPr bwMode="gray">
          <a:xfrm>
            <a:off x="4813300" y="4251325"/>
            <a:ext cx="673100" cy="1992313"/>
          </a:xfrm>
          <a:prstGeom prst="bevel">
            <a:avLst>
              <a:gd name="adj" fmla="val 12500"/>
            </a:avLst>
          </a:prstGeom>
          <a:gradFill rotWithShape="0">
            <a:gsLst>
              <a:gs pos="0">
                <a:schemeClr val="bg1"/>
              </a:gs>
              <a:gs pos="100000">
                <a:srgbClr val="9999FF"/>
              </a:gs>
            </a:gsLst>
            <a:path path="rect">
              <a:fillToRect l="50000" t="50000" r="50000" b="50000"/>
            </a:path>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地</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方</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政</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府</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Ｃ</a:t>
            </a:r>
          </a:p>
        </p:txBody>
      </p:sp>
      <p:sp>
        <p:nvSpPr>
          <p:cNvPr id="1460231" name="AutoShape 7"/>
          <p:cNvSpPr>
            <a:spLocks noChangeArrowheads="1"/>
          </p:cNvSpPr>
          <p:nvPr/>
        </p:nvSpPr>
        <p:spPr bwMode="gray">
          <a:xfrm>
            <a:off x="2425700" y="4251325"/>
            <a:ext cx="622300" cy="1992313"/>
          </a:xfrm>
          <a:prstGeom prst="bevel">
            <a:avLst>
              <a:gd name="adj" fmla="val 12500"/>
            </a:avLst>
          </a:prstGeom>
          <a:gradFill rotWithShape="0">
            <a:gsLst>
              <a:gs pos="0">
                <a:srgbClr val="008000"/>
              </a:gs>
              <a:gs pos="50000">
                <a:schemeClr val="bg1"/>
              </a:gs>
              <a:gs pos="100000">
                <a:srgbClr val="008000"/>
              </a:gs>
            </a:gsLst>
            <a:lin ang="5400000" scaled="1"/>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國</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構</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Ｃ</a:t>
            </a:r>
          </a:p>
        </p:txBody>
      </p:sp>
      <p:sp>
        <p:nvSpPr>
          <p:cNvPr id="10248" name="Line 8"/>
          <p:cNvSpPr>
            <a:spLocks noChangeShapeType="1"/>
          </p:cNvSpPr>
          <p:nvPr/>
        </p:nvSpPr>
        <p:spPr bwMode="auto">
          <a:xfrm flipH="1">
            <a:off x="4352925" y="3714750"/>
            <a:ext cx="76200" cy="542925"/>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49" name="Line 9"/>
          <p:cNvSpPr>
            <a:spLocks noChangeShapeType="1"/>
          </p:cNvSpPr>
          <p:nvPr/>
        </p:nvSpPr>
        <p:spPr bwMode="auto">
          <a:xfrm>
            <a:off x="5000625" y="3643313"/>
            <a:ext cx="120650" cy="531812"/>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50" name="Line 10"/>
          <p:cNvSpPr>
            <a:spLocks noChangeShapeType="1"/>
          </p:cNvSpPr>
          <p:nvPr/>
        </p:nvSpPr>
        <p:spPr bwMode="auto">
          <a:xfrm>
            <a:off x="6858000" y="3714750"/>
            <a:ext cx="774700" cy="484188"/>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51" name="Line 11"/>
          <p:cNvSpPr>
            <a:spLocks noChangeShapeType="1"/>
          </p:cNvSpPr>
          <p:nvPr/>
        </p:nvSpPr>
        <p:spPr bwMode="auto">
          <a:xfrm flipH="1">
            <a:off x="2716213" y="3714750"/>
            <a:ext cx="284162" cy="498475"/>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52" name="Line 12"/>
          <p:cNvSpPr>
            <a:spLocks noChangeShapeType="1"/>
          </p:cNvSpPr>
          <p:nvPr/>
        </p:nvSpPr>
        <p:spPr bwMode="auto">
          <a:xfrm flipH="1">
            <a:off x="1995488" y="3714750"/>
            <a:ext cx="290512" cy="512763"/>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460237" name="AutoShape 13"/>
          <p:cNvSpPr>
            <a:spLocks noChangeArrowheads="1"/>
          </p:cNvSpPr>
          <p:nvPr/>
        </p:nvSpPr>
        <p:spPr bwMode="gray">
          <a:xfrm>
            <a:off x="6489700" y="4262438"/>
            <a:ext cx="673100" cy="1992312"/>
          </a:xfrm>
          <a:prstGeom prst="bevel">
            <a:avLst>
              <a:gd name="adj" fmla="val 12500"/>
            </a:avLst>
          </a:prstGeom>
          <a:gradFill rotWithShape="0">
            <a:gsLst>
              <a:gs pos="0">
                <a:srgbClr val="FF6600"/>
              </a:gs>
              <a:gs pos="50000">
                <a:schemeClr val="bg1"/>
              </a:gs>
              <a:gs pos="100000">
                <a:srgbClr val="FF6600"/>
              </a:gs>
            </a:gsLst>
            <a:lin ang="5400000" scaled="1"/>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行</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政</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機</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關</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Ｂ</a:t>
            </a:r>
          </a:p>
        </p:txBody>
      </p:sp>
      <p:sp>
        <p:nvSpPr>
          <p:cNvPr id="1460238" name="AutoShape 14"/>
          <p:cNvSpPr>
            <a:spLocks noChangeArrowheads="1"/>
          </p:cNvSpPr>
          <p:nvPr/>
        </p:nvSpPr>
        <p:spPr bwMode="gray">
          <a:xfrm>
            <a:off x="5651500" y="4262438"/>
            <a:ext cx="673100" cy="1992312"/>
          </a:xfrm>
          <a:prstGeom prst="bevel">
            <a:avLst>
              <a:gd name="adj" fmla="val 12500"/>
            </a:avLst>
          </a:prstGeom>
          <a:gradFill rotWithShape="0">
            <a:gsLst>
              <a:gs pos="0">
                <a:srgbClr val="FF6600"/>
              </a:gs>
              <a:gs pos="50000">
                <a:schemeClr val="bg1"/>
              </a:gs>
              <a:gs pos="100000">
                <a:srgbClr val="FF6600"/>
              </a:gs>
            </a:gsLst>
            <a:lin ang="5400000" scaled="1"/>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行</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政</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關</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Ａ</a:t>
            </a:r>
          </a:p>
        </p:txBody>
      </p:sp>
      <p:sp>
        <p:nvSpPr>
          <p:cNvPr id="1460239" name="AutoShape 15"/>
          <p:cNvSpPr>
            <a:spLocks noChangeArrowheads="1"/>
          </p:cNvSpPr>
          <p:nvPr/>
        </p:nvSpPr>
        <p:spPr bwMode="gray">
          <a:xfrm>
            <a:off x="1663700" y="4262438"/>
            <a:ext cx="622300" cy="1992312"/>
          </a:xfrm>
          <a:prstGeom prst="bevel">
            <a:avLst>
              <a:gd name="adj" fmla="val 12500"/>
            </a:avLst>
          </a:prstGeom>
          <a:gradFill rotWithShape="0">
            <a:gsLst>
              <a:gs pos="0">
                <a:srgbClr val="008000"/>
              </a:gs>
              <a:gs pos="50000">
                <a:schemeClr val="bg1"/>
              </a:gs>
              <a:gs pos="100000">
                <a:srgbClr val="008000"/>
              </a:gs>
            </a:gsLst>
            <a:lin ang="5400000" scaled="1"/>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國</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構</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Ｂ</a:t>
            </a:r>
          </a:p>
        </p:txBody>
      </p:sp>
      <p:sp>
        <p:nvSpPr>
          <p:cNvPr id="1460240" name="AutoShape 16"/>
          <p:cNvSpPr>
            <a:spLocks noChangeArrowheads="1"/>
          </p:cNvSpPr>
          <p:nvPr/>
        </p:nvSpPr>
        <p:spPr bwMode="gray">
          <a:xfrm>
            <a:off x="901700" y="4262438"/>
            <a:ext cx="622300" cy="1992312"/>
          </a:xfrm>
          <a:prstGeom prst="bevel">
            <a:avLst>
              <a:gd name="adj" fmla="val 12500"/>
            </a:avLst>
          </a:prstGeom>
          <a:gradFill rotWithShape="0">
            <a:gsLst>
              <a:gs pos="0">
                <a:srgbClr val="008000"/>
              </a:gs>
              <a:gs pos="50000">
                <a:schemeClr val="bg1"/>
              </a:gs>
              <a:gs pos="100000">
                <a:srgbClr val="008000"/>
              </a:gs>
            </a:gsLst>
            <a:lin ang="5400000" scaled="1"/>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國</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機</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構</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Ａ</a:t>
            </a:r>
          </a:p>
        </p:txBody>
      </p:sp>
      <p:sp>
        <p:nvSpPr>
          <p:cNvPr id="1460241" name="AutoShape 17"/>
          <p:cNvSpPr>
            <a:spLocks noChangeArrowheads="1"/>
          </p:cNvSpPr>
          <p:nvPr/>
        </p:nvSpPr>
        <p:spPr bwMode="gray">
          <a:xfrm>
            <a:off x="4038600" y="4262438"/>
            <a:ext cx="673100" cy="1992312"/>
          </a:xfrm>
          <a:prstGeom prst="bevel">
            <a:avLst>
              <a:gd name="adj" fmla="val 12500"/>
            </a:avLst>
          </a:prstGeom>
          <a:gradFill rotWithShape="0">
            <a:gsLst>
              <a:gs pos="0">
                <a:schemeClr val="bg1"/>
              </a:gs>
              <a:gs pos="100000">
                <a:srgbClr val="9999FF"/>
              </a:gs>
            </a:gsLst>
            <a:path path="rect">
              <a:fillToRect l="50000" t="50000" r="50000" b="50000"/>
            </a:path>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地</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方</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政</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府</a:t>
            </a:r>
          </a:p>
          <a:p>
            <a:pPr algn="ctr" eaLnBrk="0" hangingPunct="0">
              <a:spcBef>
                <a:spcPct val="20000"/>
              </a:spcBef>
              <a:buFont typeface="Wingdings" pitchFamily="2" charset="2"/>
              <a:buNone/>
              <a:defRPr/>
            </a:pPr>
            <a:r>
              <a:rPr kumimoji="0" lang="zh-TW" altLang="en-US" sz="2000" b="1">
                <a:effectLst>
                  <a:outerShdw blurRad="38100" dist="38100" dir="2700000" algn="tl">
                    <a:srgbClr val="FFFFFF"/>
                  </a:outerShdw>
                </a:effectLst>
                <a:latin typeface="標楷體" pitchFamily="65" charset="-120"/>
                <a:ea typeface="華康楷書體W5" pitchFamily="65" charset="-120"/>
              </a:rPr>
              <a:t>Ｂ</a:t>
            </a:r>
          </a:p>
        </p:txBody>
      </p:sp>
      <p:sp>
        <p:nvSpPr>
          <p:cNvPr id="1460242" name="AutoShape 18"/>
          <p:cNvSpPr>
            <a:spLocks noChangeArrowheads="1"/>
          </p:cNvSpPr>
          <p:nvPr/>
        </p:nvSpPr>
        <p:spPr bwMode="gray">
          <a:xfrm>
            <a:off x="3200400" y="4262438"/>
            <a:ext cx="673100" cy="1992312"/>
          </a:xfrm>
          <a:prstGeom prst="bevel">
            <a:avLst>
              <a:gd name="adj" fmla="val 12500"/>
            </a:avLst>
          </a:prstGeom>
          <a:gradFill rotWithShape="0">
            <a:gsLst>
              <a:gs pos="0">
                <a:schemeClr val="bg1"/>
              </a:gs>
              <a:gs pos="100000">
                <a:srgbClr val="9999FF"/>
              </a:gs>
            </a:gsLst>
            <a:path path="rect">
              <a:fillToRect l="50000" t="50000" r="50000" b="50000"/>
            </a:path>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地</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方</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政</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latin typeface="標楷體" pitchFamily="65" charset="-120"/>
                <a:ea typeface="華康楷書體W5" pitchFamily="65" charset="-120"/>
              </a:rPr>
              <a:t>府</a:t>
            </a:r>
          </a:p>
          <a:p>
            <a:pPr algn="ctr" eaLnBrk="0" hangingPunct="0">
              <a:spcBef>
                <a:spcPct val="20000"/>
              </a:spcBef>
              <a:buFont typeface="Wingdings" pitchFamily="2" charset="2"/>
              <a:buNone/>
              <a:defRPr/>
            </a:pPr>
            <a:r>
              <a:rPr kumimoji="0" lang="zh-TW" altLang="en-US" sz="2000" b="1" dirty="0">
                <a:effectLst>
                  <a:outerShdw blurRad="38100" dist="38100" dir="2700000" algn="tl">
                    <a:srgbClr val="FFFFFF"/>
                  </a:outerShdw>
                </a:effectLst>
                <a:ea typeface="華康楷書體W5" pitchFamily="65" charset="-120"/>
              </a:rPr>
              <a:t>Ａ</a:t>
            </a:r>
            <a:endParaRPr kumimoji="0" lang="en-US" altLang="zh-TW" sz="2000" b="1" dirty="0">
              <a:effectLst>
                <a:outerShdw blurRad="38100" dist="38100" dir="2700000" algn="tl">
                  <a:srgbClr val="FFFFFF"/>
                </a:outerShdw>
              </a:effectLst>
              <a:ea typeface="華康楷書體W5" pitchFamily="65" charset="-120"/>
            </a:endParaRPr>
          </a:p>
        </p:txBody>
      </p:sp>
      <p:sp>
        <p:nvSpPr>
          <p:cNvPr id="10259" name="Line 19"/>
          <p:cNvSpPr>
            <a:spLocks noChangeShapeType="1"/>
          </p:cNvSpPr>
          <p:nvPr/>
        </p:nvSpPr>
        <p:spPr bwMode="auto">
          <a:xfrm flipH="1">
            <a:off x="1143000" y="3786188"/>
            <a:ext cx="571500" cy="476250"/>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60" name="Line 20"/>
          <p:cNvSpPr>
            <a:spLocks noChangeShapeType="1"/>
          </p:cNvSpPr>
          <p:nvPr/>
        </p:nvSpPr>
        <p:spPr bwMode="auto">
          <a:xfrm flipH="1">
            <a:off x="3484563" y="3714750"/>
            <a:ext cx="301625" cy="550863"/>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61" name="Line 21"/>
          <p:cNvSpPr>
            <a:spLocks noChangeShapeType="1"/>
          </p:cNvSpPr>
          <p:nvPr/>
        </p:nvSpPr>
        <p:spPr bwMode="auto">
          <a:xfrm>
            <a:off x="5286375" y="2500313"/>
            <a:ext cx="2143125" cy="642937"/>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62" name="Line 22"/>
          <p:cNvSpPr>
            <a:spLocks noChangeShapeType="1"/>
          </p:cNvSpPr>
          <p:nvPr/>
        </p:nvSpPr>
        <p:spPr bwMode="auto">
          <a:xfrm>
            <a:off x="6143625" y="3643313"/>
            <a:ext cx="700088" cy="568325"/>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sp>
        <p:nvSpPr>
          <p:cNvPr id="10263" name="Line 23"/>
          <p:cNvSpPr>
            <a:spLocks noChangeShapeType="1"/>
          </p:cNvSpPr>
          <p:nvPr/>
        </p:nvSpPr>
        <p:spPr bwMode="auto">
          <a:xfrm>
            <a:off x="5643563" y="3714750"/>
            <a:ext cx="369887" cy="487363"/>
          </a:xfrm>
          <a:prstGeom prst="line">
            <a:avLst/>
          </a:prstGeom>
          <a:noFill/>
          <a:ln w="38100">
            <a:solidFill>
              <a:srgbClr val="FF0000"/>
            </a:solidFill>
            <a:round/>
            <a:headEnd type="triangle" w="med" len="med"/>
            <a:tailEnd type="triangle" w="med" len="med"/>
          </a:ln>
        </p:spPr>
        <p:txBody>
          <a:bodyPr wrap="none" anchor="ctr"/>
          <a:lstStyle/>
          <a:p>
            <a:endParaRPr lang="zh-TW" altLang="en-US"/>
          </a:p>
        </p:txBody>
      </p:sp>
      <p:pic>
        <p:nvPicPr>
          <p:cNvPr id="10264" name="Picture 24" descr="tc_topframe_logo">
            <a:hlinkClick r:id="rId4"/>
          </p:cNvPr>
          <p:cNvPicPr>
            <a:picLocks noChangeAspect="1" noChangeArrowheads="1"/>
          </p:cNvPicPr>
          <p:nvPr/>
        </p:nvPicPr>
        <p:blipFill>
          <a:blip r:embed="rId5" cstate="print"/>
          <a:srcRect/>
          <a:stretch>
            <a:fillRect/>
          </a:stretch>
        </p:blipFill>
        <p:spPr bwMode="auto">
          <a:xfrm>
            <a:off x="723900" y="1679575"/>
            <a:ext cx="3095625" cy="628650"/>
          </a:xfrm>
          <a:prstGeom prst="rect">
            <a:avLst/>
          </a:prstGeom>
          <a:noFill/>
          <a:ln w="9525">
            <a:noFill/>
            <a:miter lim="800000"/>
            <a:headEnd/>
            <a:tailEnd/>
          </a:ln>
        </p:spPr>
      </p:pic>
      <p:sp>
        <p:nvSpPr>
          <p:cNvPr id="10265"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26" name="AutoShape 5"/>
          <p:cNvSpPr>
            <a:spLocks noChangeArrowheads="1"/>
          </p:cNvSpPr>
          <p:nvPr/>
        </p:nvSpPr>
        <p:spPr bwMode="gray">
          <a:xfrm>
            <a:off x="1143000" y="3143250"/>
            <a:ext cx="5643563" cy="533400"/>
          </a:xfrm>
          <a:prstGeom prst="bevel">
            <a:avLst>
              <a:gd name="adj" fmla="val 12500"/>
            </a:avLst>
          </a:prstGeom>
          <a:gradFill rotWithShape="0">
            <a:gsLst>
              <a:gs pos="51000">
                <a:srgbClr val="99CCFF"/>
              </a:gs>
              <a:gs pos="100000">
                <a:srgbClr val="CCCCFF"/>
              </a:gs>
            </a:gsLst>
            <a:lin ang="5400000" scaled="0"/>
          </a:gradFill>
          <a:ln w="0">
            <a:solidFill>
              <a:srgbClr val="CC99FF"/>
            </a:solidFill>
            <a:miter lim="800000"/>
            <a:headEnd/>
            <a:tailEnd/>
          </a:ln>
          <a:effectLst>
            <a:outerShdw dist="206741" dir="8249373" algn="ctr" rotWithShape="0">
              <a:schemeClr val="bg2">
                <a:alpha val="50000"/>
              </a:schemeClr>
            </a:outerShdw>
          </a:effectLst>
        </p:spPr>
        <p:txBody>
          <a:bodyPr wrap="none" anchor="ctr"/>
          <a:lstStyle/>
          <a:p>
            <a:pPr algn="ctr" eaLnBrk="0" hangingPunct="0">
              <a:spcBef>
                <a:spcPct val="20000"/>
              </a:spcBef>
              <a:buFont typeface="Wingdings" pitchFamily="2" charset="2"/>
              <a:buNone/>
              <a:defRPr/>
            </a:pPr>
            <a:r>
              <a:rPr kumimoji="0" lang="zh-TW" altLang="en-US" sz="2200" b="1" dirty="0">
                <a:effectLst>
                  <a:outerShdw blurRad="38100" dist="38100" dir="2700000" algn="tl">
                    <a:srgbClr val="FFFFFF"/>
                  </a:outerShdw>
                </a:effectLst>
                <a:latin typeface="標楷體" pitchFamily="65" charset="-120"/>
                <a:ea typeface="華康楷書體W5" pitchFamily="65" charset="-120"/>
              </a:rPr>
              <a:t>各</a:t>
            </a:r>
            <a:r>
              <a:rPr lang="zh-TW" altLang="en-US" sz="2400" b="1" dirty="0">
                <a:solidFill>
                  <a:schemeClr val="tx1"/>
                </a:solidFill>
              </a:rPr>
              <a:t>主管機關政風機構</a:t>
            </a:r>
            <a:endParaRPr kumimoji="0" lang="zh-TW" altLang="en-US" sz="2200" b="1" dirty="0">
              <a:solidFill>
                <a:schemeClr val="tx1"/>
              </a:solidFill>
              <a:effectLst>
                <a:outerShdw blurRad="38100" dist="38100" dir="2700000" algn="tl">
                  <a:srgbClr val="FFFFFF"/>
                </a:outerShdw>
              </a:effectLst>
              <a:latin typeface="標楷體" pitchFamily="65" charset="-120"/>
              <a:ea typeface="華康楷書體W5" pitchFamily="65" charset="-120"/>
            </a:endParaRPr>
          </a:p>
        </p:txBody>
      </p:sp>
      <p:sp>
        <p:nvSpPr>
          <p:cNvPr id="10267" name="Line 8"/>
          <p:cNvSpPr>
            <a:spLocks noChangeShapeType="1"/>
          </p:cNvSpPr>
          <p:nvPr/>
        </p:nvSpPr>
        <p:spPr bwMode="auto">
          <a:xfrm>
            <a:off x="4311650" y="2643188"/>
            <a:ext cx="46038" cy="500062"/>
          </a:xfrm>
          <a:prstGeom prst="line">
            <a:avLst/>
          </a:prstGeom>
          <a:noFill/>
          <a:ln w="60325">
            <a:solidFill>
              <a:srgbClr val="FF0000"/>
            </a:solidFill>
            <a:round/>
            <a:headEnd type="triangle" w="med" len="med"/>
            <a:tailEnd type="triangle" w="med" len="med"/>
          </a:ln>
        </p:spPr>
        <p:txBody>
          <a:bodyPr wrap="none" anchor="ctr"/>
          <a:lstStyle/>
          <a:p>
            <a:endParaRPr lang="zh-TW" altLang="en-US"/>
          </a:p>
        </p:txBody>
      </p:sp>
      <p:sp>
        <p:nvSpPr>
          <p:cNvPr id="10268" name="投影片編號版面配置區 27"/>
          <p:cNvSpPr>
            <a:spLocks noGrp="1"/>
          </p:cNvSpPr>
          <p:nvPr>
            <p:ph type="sldNum" sz="quarter" idx="12"/>
          </p:nvPr>
        </p:nvSpPr>
        <p:spPr>
          <a:noFill/>
        </p:spPr>
        <p:txBody>
          <a:bodyPr/>
          <a:lstStyle/>
          <a:p>
            <a:fld id="{9E9E9ADB-8D7F-49EE-A276-C4001DEFE0A0}" type="slidenum">
              <a:rPr lang="en-US" altLang="zh-TW" smtClean="0">
                <a:ea typeface="新細明體" charset="-120"/>
              </a:rPr>
              <a:pPr/>
              <a:t>8</a:t>
            </a:fld>
            <a:endParaRPr lang="en-US" altLang="zh-TW" smtClean="0">
              <a:ea typeface="新細明體" charset="-120"/>
            </a:endParaRPr>
          </a:p>
        </p:txBody>
      </p:sp>
      <p:sp>
        <p:nvSpPr>
          <p:cNvPr id="10269" name="文字方塊 28"/>
          <p:cNvSpPr txBox="1">
            <a:spLocks noChangeArrowheads="1"/>
          </p:cNvSpPr>
          <p:nvPr/>
        </p:nvSpPr>
        <p:spPr bwMode="auto">
          <a:xfrm>
            <a:off x="222250" y="4500563"/>
            <a:ext cx="492125" cy="1484312"/>
          </a:xfrm>
          <a:prstGeom prst="rect">
            <a:avLst/>
          </a:prstGeom>
          <a:noFill/>
          <a:ln w="9525">
            <a:noFill/>
            <a:miter lim="800000"/>
            <a:headEnd/>
            <a:tailEnd/>
          </a:ln>
        </p:spPr>
        <p:txBody>
          <a:bodyPr vert="eaVert" wrap="none">
            <a:spAutoFit/>
          </a:bodyPr>
          <a:lstStyle/>
          <a:p>
            <a:r>
              <a:rPr lang="zh-TW" altLang="en-US" sz="2000" b="1"/>
              <a:t>政  風  機  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eaLnBrk="0" hangingPunct="0"/>
            <a:r>
              <a:rPr lang="zh-TW" altLang="en-US" b="1"/>
              <a:t>貳</a:t>
            </a:r>
            <a:r>
              <a:rPr lang="zh-TW" altLang="en-GB" b="1"/>
              <a:t>、</a:t>
            </a:r>
            <a:r>
              <a:rPr lang="zh-TW" altLang="en-US" b="1"/>
              <a:t>作業方式（續）</a:t>
            </a:r>
          </a:p>
        </p:txBody>
      </p:sp>
      <p:sp>
        <p:nvSpPr>
          <p:cNvPr id="14339" name="Rectangle 77"/>
          <p:cNvSpPr>
            <a:spLocks noChangeArrowheads="1"/>
          </p:cNvSpPr>
          <p:nvPr/>
        </p:nvSpPr>
        <p:spPr bwMode="auto">
          <a:xfrm>
            <a:off x="539750" y="1052513"/>
            <a:ext cx="8280400" cy="5233987"/>
          </a:xfrm>
          <a:prstGeom prst="rect">
            <a:avLst/>
          </a:prstGeom>
          <a:noFill/>
          <a:ln w="9525">
            <a:noFill/>
            <a:miter lim="800000"/>
            <a:headEnd/>
            <a:tailEnd/>
          </a:ln>
        </p:spPr>
        <p:txBody>
          <a:bodyPr/>
          <a:lstStyle/>
          <a:p>
            <a:pPr marL="357188" indent="-357188">
              <a:lnSpc>
                <a:spcPts val="2800"/>
              </a:lnSpc>
              <a:spcBef>
                <a:spcPts val="600"/>
              </a:spcBef>
              <a:buClr>
                <a:srgbClr val="FF0066"/>
              </a:buClr>
              <a:buFontTx/>
              <a:buBlip>
                <a:blip r:embed="rId3"/>
              </a:buBlip>
              <a:defRPr/>
            </a:pPr>
            <a:r>
              <a:rPr lang="zh-TW" altLang="en-US" sz="2800" b="1" dirty="0">
                <a:solidFill>
                  <a:srgbClr val="3333CC"/>
                </a:solidFill>
              </a:rPr>
              <a:t>集保結算所作業方式</a:t>
            </a:r>
            <a:endParaRPr lang="en-US" altLang="zh-TW" sz="2800" b="1" dirty="0">
              <a:solidFill>
                <a:srgbClr val="3333CC"/>
              </a:solidFill>
            </a:endParaRPr>
          </a:p>
          <a:p>
            <a:pPr marL="684000" lvl="1" indent="-347663">
              <a:lnSpc>
                <a:spcPts val="2600"/>
              </a:lnSpc>
              <a:spcBef>
                <a:spcPts val="600"/>
              </a:spcBef>
              <a:buClr>
                <a:schemeClr val="accent2"/>
              </a:buClr>
              <a:buFont typeface="Wingdings" pitchFamily="2" charset="2"/>
              <a:buChar char="ü"/>
              <a:defRPr/>
            </a:pPr>
            <a:r>
              <a:rPr lang="zh-TW" altLang="en-US" sz="2400" dirty="0"/>
              <a:t>依政風機構查詢光碟所載之身分證字號及查詢基準日，分別產製回復資料光碟。</a:t>
            </a:r>
            <a:endParaRPr lang="en-US" altLang="zh-TW" sz="2400" dirty="0"/>
          </a:p>
          <a:p>
            <a:pPr marL="684000" lvl="1" indent="-347663">
              <a:lnSpc>
                <a:spcPts val="2600"/>
              </a:lnSpc>
              <a:spcBef>
                <a:spcPts val="600"/>
              </a:spcBef>
              <a:buClr>
                <a:schemeClr val="accent2"/>
              </a:buClr>
              <a:buFont typeface="Wingdings" pitchFamily="2" charset="2"/>
              <a:buChar char="ü"/>
              <a:defRPr/>
            </a:pPr>
            <a:r>
              <a:rPr lang="zh-TW" altLang="en-US" sz="2400" dirty="0"/>
              <a:t>回復檔資料內容，以報表格式之</a:t>
            </a:r>
            <a:r>
              <a:rPr lang="en-US" altLang="zh-TW" sz="2400" dirty="0" err="1"/>
              <a:t>pdf</a:t>
            </a:r>
            <a:r>
              <a:rPr lang="zh-TW" altLang="en-US" sz="2400" dirty="0"/>
              <a:t>檔方式提供。</a:t>
            </a:r>
            <a:endParaRPr lang="en-US" altLang="zh-TW" sz="2400" dirty="0"/>
          </a:p>
          <a:p>
            <a:pPr marL="684000" lvl="1" indent="-347663">
              <a:lnSpc>
                <a:spcPts val="2600"/>
              </a:lnSpc>
              <a:spcBef>
                <a:spcPts val="600"/>
              </a:spcBef>
              <a:buClr>
                <a:schemeClr val="accent2"/>
              </a:buClr>
              <a:buFont typeface="Wingdings" pitchFamily="2" charset="2"/>
              <a:buChar char="ü"/>
              <a:defRPr/>
            </a:pPr>
            <a:r>
              <a:rPr lang="zh-TW" altLang="en-US" sz="2400" dirty="0"/>
              <a:t>光碟封面註明政風機構名稱、查詢人數、檔案名稱、檔案數及光碟製作日期。</a:t>
            </a:r>
            <a:endParaRPr lang="en-US" altLang="zh-TW" sz="2400" dirty="0"/>
          </a:p>
          <a:p>
            <a:pPr marL="684000" lvl="1" indent="-347663">
              <a:lnSpc>
                <a:spcPts val="2600"/>
              </a:lnSpc>
              <a:spcBef>
                <a:spcPts val="600"/>
              </a:spcBef>
              <a:buClr>
                <a:schemeClr val="accent2"/>
              </a:buClr>
              <a:buFont typeface="Wingdings" pitchFamily="2" charset="2"/>
              <a:buChar char="ü"/>
              <a:defRPr/>
            </a:pPr>
            <a:r>
              <a:rPr lang="zh-TW" altLang="en-US" sz="2400" dirty="0"/>
              <a:t>檢核回復資料光碟：</a:t>
            </a:r>
            <a:endParaRPr lang="en-US" altLang="zh-TW" sz="2400" dirty="0"/>
          </a:p>
          <a:p>
            <a:pPr marL="1141200" lvl="2" indent="-347663">
              <a:lnSpc>
                <a:spcPts val="2600"/>
              </a:lnSpc>
              <a:spcBef>
                <a:spcPts val="0"/>
              </a:spcBef>
              <a:buClr>
                <a:schemeClr val="accent2"/>
              </a:buClr>
              <a:defRPr/>
            </a:pPr>
            <a:r>
              <a:rPr lang="zh-TW" altLang="en-US" sz="2400" dirty="0">
                <a:sym typeface="Wingdings"/>
              </a:rPr>
              <a:t></a:t>
            </a:r>
            <a:r>
              <a:rPr lang="zh-TW" altLang="en-US" sz="2400" dirty="0"/>
              <a:t>回復檔與查詢檔人數是否相符。</a:t>
            </a:r>
            <a:endParaRPr lang="en-US" altLang="zh-TW" sz="2400" dirty="0"/>
          </a:p>
          <a:p>
            <a:pPr marL="1141200" lvl="2" indent="-347663">
              <a:lnSpc>
                <a:spcPts val="2600"/>
              </a:lnSpc>
              <a:spcBef>
                <a:spcPts val="0"/>
              </a:spcBef>
              <a:buClr>
                <a:schemeClr val="accent2"/>
              </a:buClr>
              <a:defRPr/>
            </a:pPr>
            <a:r>
              <a:rPr lang="zh-TW" altLang="en-US" sz="2400" dirty="0">
                <a:sym typeface="Wingdings"/>
              </a:rPr>
              <a:t></a:t>
            </a:r>
            <a:r>
              <a:rPr lang="zh-TW" altLang="en-US" sz="2400" dirty="0"/>
              <a:t>回復檔格式是否正確。</a:t>
            </a:r>
            <a:endParaRPr lang="en-US" altLang="zh-TW" sz="2400" dirty="0"/>
          </a:p>
          <a:p>
            <a:pPr marL="1141200" lvl="2" indent="-347663">
              <a:lnSpc>
                <a:spcPts val="2600"/>
              </a:lnSpc>
              <a:spcBef>
                <a:spcPts val="0"/>
              </a:spcBef>
              <a:buClr>
                <a:schemeClr val="accent2"/>
              </a:buClr>
              <a:defRPr/>
            </a:pPr>
            <a:r>
              <a:rPr lang="zh-TW" altLang="en-US" sz="2400" dirty="0">
                <a:sym typeface="Wingdings"/>
              </a:rPr>
              <a:t></a:t>
            </a:r>
            <a:r>
              <a:rPr lang="zh-TW" altLang="en-US" sz="2400" dirty="0"/>
              <a:t>資料內容是否有亂碼。</a:t>
            </a:r>
            <a:endParaRPr lang="en-US" altLang="zh-TW" sz="2400" dirty="0"/>
          </a:p>
          <a:p>
            <a:pPr marL="684000" lvl="1" indent="-347663">
              <a:lnSpc>
                <a:spcPts val="2600"/>
              </a:lnSpc>
              <a:spcBef>
                <a:spcPts val="600"/>
              </a:spcBef>
              <a:buClr>
                <a:schemeClr val="accent2"/>
              </a:buClr>
              <a:buFont typeface="Wingdings" pitchFamily="2" charset="2"/>
              <a:buChar char="ü"/>
              <a:defRPr/>
            </a:pPr>
            <a:r>
              <a:rPr lang="zh-TW" altLang="en-US" sz="2400" dirty="0"/>
              <a:t>檢核無誤後，光碟盒黏貼集保結算所稽核室專用易碎標籤，易碎標籤編號為唯一，對應查詢政風機構名稱，可供查考。</a:t>
            </a:r>
            <a:endParaRPr lang="en-US" altLang="zh-TW" sz="2400" dirty="0"/>
          </a:p>
          <a:p>
            <a:pPr marL="684000" lvl="1" indent="-347663">
              <a:lnSpc>
                <a:spcPts val="2600"/>
              </a:lnSpc>
              <a:spcBef>
                <a:spcPts val="600"/>
              </a:spcBef>
              <a:buClr>
                <a:schemeClr val="accent2"/>
              </a:buClr>
              <a:buFont typeface="Wingdings" pitchFamily="2" charset="2"/>
              <a:buChar char="ü"/>
              <a:defRPr/>
            </a:pPr>
            <a:r>
              <a:rPr lang="zh-TW" altLang="en-US" sz="2400" dirty="0"/>
              <a:t>以中華郵政快捷郵件，函復各主管機關政風機構。</a:t>
            </a:r>
            <a:endParaRPr lang="en-US" altLang="zh-TW" sz="2400" dirty="0"/>
          </a:p>
          <a:p>
            <a:pPr marL="1141200" lvl="2" indent="-347663">
              <a:lnSpc>
                <a:spcPct val="110000"/>
              </a:lnSpc>
              <a:spcBef>
                <a:spcPts val="300"/>
              </a:spcBef>
              <a:buClr>
                <a:schemeClr val="accent2"/>
              </a:buClr>
              <a:defRPr/>
            </a:pPr>
            <a:endParaRPr lang="en-US" altLang="zh-TW" sz="2400" dirty="0"/>
          </a:p>
          <a:p>
            <a:pPr marL="357188" indent="-357188">
              <a:lnSpc>
                <a:spcPct val="110000"/>
              </a:lnSpc>
              <a:spcBef>
                <a:spcPct val="20000"/>
              </a:spcBef>
              <a:buClr>
                <a:srgbClr val="FF0066"/>
              </a:buClr>
              <a:buFontTx/>
              <a:buBlip>
                <a:blip r:embed="rId3"/>
              </a:buBlip>
              <a:defRPr/>
            </a:pPr>
            <a:endParaRPr lang="zh-TW" altLang="en-US" sz="2800" b="1" dirty="0">
              <a:solidFill>
                <a:srgbClr val="3333CC"/>
              </a:solidFill>
            </a:endParaRPr>
          </a:p>
          <a:p>
            <a:pPr marL="711200" lvl="1" indent="-347663">
              <a:lnSpc>
                <a:spcPct val="110000"/>
              </a:lnSpc>
              <a:spcBef>
                <a:spcPct val="20000"/>
              </a:spcBef>
              <a:buClr>
                <a:schemeClr val="accent2"/>
              </a:buClr>
              <a:buFont typeface="Wingdings" pitchFamily="2" charset="2"/>
              <a:buChar char="ü"/>
              <a:defRPr/>
            </a:pPr>
            <a:endParaRPr lang="en-US" altLang="zh-TW" sz="2800" b="1" dirty="0">
              <a:solidFill>
                <a:schemeClr val="accent2"/>
              </a:solidFill>
            </a:endParaRPr>
          </a:p>
          <a:p>
            <a:pPr marL="711200" lvl="1" indent="-347663">
              <a:lnSpc>
                <a:spcPct val="110000"/>
              </a:lnSpc>
              <a:spcBef>
                <a:spcPct val="20000"/>
              </a:spcBef>
              <a:buClr>
                <a:schemeClr val="accent2"/>
              </a:buClr>
              <a:buFont typeface="Wingdings" pitchFamily="2" charset="2"/>
              <a:buChar char="ü"/>
              <a:defRPr/>
            </a:pPr>
            <a:endParaRPr lang="zh-TW" altLang="en-US" sz="2400" dirty="0">
              <a:solidFill>
                <a:schemeClr val="tx1"/>
              </a:solidFill>
            </a:endParaRPr>
          </a:p>
        </p:txBody>
      </p:sp>
      <p:sp>
        <p:nvSpPr>
          <p:cNvPr id="11268" name="投影片編號版面配置區 3"/>
          <p:cNvSpPr>
            <a:spLocks noGrp="1"/>
          </p:cNvSpPr>
          <p:nvPr>
            <p:ph type="sldNum" sz="quarter" idx="12"/>
          </p:nvPr>
        </p:nvSpPr>
        <p:spPr>
          <a:noFill/>
        </p:spPr>
        <p:txBody>
          <a:bodyPr/>
          <a:lstStyle/>
          <a:p>
            <a:fld id="{8BB8501C-4B57-4FF8-86A8-DC11B613F768}" type="slidenum">
              <a:rPr lang="en-US" altLang="zh-TW" smtClean="0">
                <a:ea typeface="新細明體" charset="-120"/>
              </a:rPr>
              <a:pPr/>
              <a:t>9</a:t>
            </a:fld>
            <a:endParaRPr lang="en-US" altLang="zh-TW" smtClean="0">
              <a:ea typeface="新細明體"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DCC_簡報母片-簡約21">
  <a:themeElements>
    <a:clrScheme name="TDCC_簡報母片-簡約2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DCC_簡報母片-簡約21">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FFFF00"/>
            </a:gs>
            <a:gs pos="0">
              <a:srgbClr val="FFFF00"/>
            </a:gs>
            <a:gs pos="50000">
              <a:srgbClr val="CCECFF"/>
            </a:gs>
            <a:gs pos="100000">
              <a:srgbClr val="CC99FF"/>
            </a:gs>
          </a:gsLst>
          <a:lin ang="5400000" scaled="1"/>
        </a:gradFill>
        <a:ln w="9525" algn="ctr">
          <a:solidFill>
            <a:srgbClr val="0000FF"/>
          </a:solidFill>
          <a:round/>
          <a:headEnd/>
          <a:tailEnd/>
        </a:ln>
        <a:effectLst/>
      </a:spPr>
      <a:bodyPr lIns="95787" tIns="47893" rIns="95787" bIns="47893"/>
      <a:lstStyle>
        <a:defPPr marL="479425" indent="-479425" algn="ctr" defTabSz="957263" eaLnBrk="0" hangingPunct="0">
          <a:defRPr kumimoji="0" sz="1700" b="1" dirty="0" smtClean="0">
            <a:latin typeface="標楷體" pitchFamily="65" charset="-120"/>
            <a:ea typeface="標楷體" pitchFamily="65" charset="-12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3600" b="0" i="0" u="none" strike="noStrike" cap="none" normalizeH="0" baseline="0" smtClean="0">
            <a:ln>
              <a:noFill/>
            </a:ln>
            <a:solidFill>
              <a:schemeClr val="tx2"/>
            </a:solidFill>
            <a:effectLst/>
            <a:latin typeface="Times New Roman" pitchFamily="18" charset="0"/>
            <a:ea typeface="標楷體" pitchFamily="65" charset="-120"/>
          </a:defRPr>
        </a:defPPr>
      </a:lstStyle>
    </a:lnDef>
  </a:objectDefaults>
  <a:extraClrSchemeLst>
    <a:extraClrScheme>
      <a:clrScheme name="TDCC_簡報母片-簡約2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DCC_簡報母片-簡約2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DCC_簡報母片-簡約2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DCC_簡報母片-簡約2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DCC_簡報母片-簡約2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DCC_簡報母片-簡約2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DCC_簡報母片-簡約2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29956</TotalTime>
  <Words>15421</Words>
  <Application>Microsoft Office PowerPoint</Application>
  <PresentationFormat>如螢幕大小 (4:3)</PresentationFormat>
  <Paragraphs>659</Paragraphs>
  <Slides>24</Slides>
  <Notes>23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24</vt:i4>
      </vt:variant>
    </vt:vector>
  </HeadingPairs>
  <TitlesOfParts>
    <vt:vector size="26" baseType="lpstr">
      <vt:lpstr>TDCC_簡報母片-簡約21</vt:lpstr>
      <vt:lpstr>Document</vt:lpstr>
      <vt:lpstr>公職人員財產申報 查詢窗口單一化及 無紙化作業規劃</vt:lpstr>
      <vt:lpstr>大　綱</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fannie</dc:creator>
  <cp:lastModifiedBy>aac2026</cp:lastModifiedBy>
  <cp:revision>2042</cp:revision>
  <dcterms:created xsi:type="dcterms:W3CDTF">2005-05-17T18:48:45Z</dcterms:created>
  <dcterms:modified xsi:type="dcterms:W3CDTF">2015-03-18T01:03:29Z</dcterms:modified>
</cp:coreProperties>
</file>