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53"/>
  </p:notesMasterIdLst>
  <p:handoutMasterIdLst>
    <p:handoutMasterId r:id="rId54"/>
  </p:handoutMasterIdLst>
  <p:sldIdLst>
    <p:sldId id="312" r:id="rId2"/>
    <p:sldId id="503" r:id="rId3"/>
    <p:sldId id="504" r:id="rId4"/>
    <p:sldId id="509" r:id="rId5"/>
    <p:sldId id="510" r:id="rId6"/>
    <p:sldId id="511" r:id="rId7"/>
    <p:sldId id="435" r:id="rId8"/>
    <p:sldId id="436" r:id="rId9"/>
    <p:sldId id="512" r:id="rId10"/>
    <p:sldId id="513" r:id="rId11"/>
    <p:sldId id="426" r:id="rId12"/>
    <p:sldId id="367" r:id="rId13"/>
    <p:sldId id="341" r:id="rId14"/>
    <p:sldId id="449" r:id="rId15"/>
    <p:sldId id="505" r:id="rId16"/>
    <p:sldId id="342" r:id="rId17"/>
    <p:sldId id="386" r:id="rId18"/>
    <p:sldId id="343" r:id="rId19"/>
    <p:sldId id="349" r:id="rId20"/>
    <p:sldId id="347" r:id="rId21"/>
    <p:sldId id="493" r:id="rId22"/>
    <p:sldId id="350" r:id="rId23"/>
    <p:sldId id="352" r:id="rId24"/>
    <p:sldId id="355" r:id="rId25"/>
    <p:sldId id="494" r:id="rId26"/>
    <p:sldId id="450" r:id="rId27"/>
    <p:sldId id="451" r:id="rId28"/>
    <p:sldId id="452" r:id="rId29"/>
    <p:sldId id="453" r:id="rId30"/>
    <p:sldId id="455" r:id="rId31"/>
    <p:sldId id="456" r:id="rId32"/>
    <p:sldId id="457" r:id="rId33"/>
    <p:sldId id="495" r:id="rId34"/>
    <p:sldId id="458" r:id="rId35"/>
    <p:sldId id="499" r:id="rId36"/>
    <p:sldId id="490" r:id="rId37"/>
    <p:sldId id="459" r:id="rId38"/>
    <p:sldId id="500" r:id="rId39"/>
    <p:sldId id="460" r:id="rId40"/>
    <p:sldId id="461" r:id="rId41"/>
    <p:sldId id="501" r:id="rId42"/>
    <p:sldId id="462" r:id="rId43"/>
    <p:sldId id="463" r:id="rId44"/>
    <p:sldId id="464" r:id="rId45"/>
    <p:sldId id="465" r:id="rId46"/>
    <p:sldId id="491" r:id="rId47"/>
    <p:sldId id="492" r:id="rId48"/>
    <p:sldId id="518" r:id="rId49"/>
    <p:sldId id="519" r:id="rId50"/>
    <p:sldId id="520" r:id="rId51"/>
    <p:sldId id="521" r:id="rId52"/>
  </p:sldIdLst>
  <p:sldSz cx="9144000" cy="6858000" type="screen4x3"/>
  <p:notesSz cx="6807200" cy="9939338"/>
  <p:defaultTextStyle>
    <a:defPPr>
      <a:defRPr lang="zh-TW"/>
    </a:defPPr>
    <a:lvl1pPr algn="l" rtl="0" fontAlgn="base">
      <a:spcBef>
        <a:spcPct val="0"/>
      </a:spcBef>
      <a:spcAft>
        <a:spcPct val="0"/>
      </a:spcAft>
      <a:defRPr kumimoji="1" sz="24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Arial" charset="0"/>
        <a:ea typeface="新細明體" pitchFamily="18" charset="-120"/>
        <a:cs typeface="+mn-cs"/>
      </a:defRPr>
    </a:lvl5pPr>
    <a:lvl6pPr marL="2286000" algn="l" defTabSz="914400" rtl="0" eaLnBrk="1" latinLnBrk="0" hangingPunct="1">
      <a:defRPr kumimoji="1" sz="2400" kern="1200">
        <a:solidFill>
          <a:schemeClr val="tx1"/>
        </a:solidFill>
        <a:latin typeface="Arial" charset="0"/>
        <a:ea typeface="新細明體" pitchFamily="18" charset="-120"/>
        <a:cs typeface="+mn-cs"/>
      </a:defRPr>
    </a:lvl6pPr>
    <a:lvl7pPr marL="2743200" algn="l" defTabSz="914400" rtl="0" eaLnBrk="1" latinLnBrk="0" hangingPunct="1">
      <a:defRPr kumimoji="1" sz="2400" kern="1200">
        <a:solidFill>
          <a:schemeClr val="tx1"/>
        </a:solidFill>
        <a:latin typeface="Arial" charset="0"/>
        <a:ea typeface="新細明體" pitchFamily="18" charset="-120"/>
        <a:cs typeface="+mn-cs"/>
      </a:defRPr>
    </a:lvl7pPr>
    <a:lvl8pPr marL="3200400" algn="l" defTabSz="914400" rtl="0" eaLnBrk="1" latinLnBrk="0" hangingPunct="1">
      <a:defRPr kumimoji="1" sz="2400" kern="1200">
        <a:solidFill>
          <a:schemeClr val="tx1"/>
        </a:solidFill>
        <a:latin typeface="Arial" charset="0"/>
        <a:ea typeface="新細明體" pitchFamily="18" charset="-120"/>
        <a:cs typeface="+mn-cs"/>
      </a:defRPr>
    </a:lvl8pPr>
    <a:lvl9pPr marL="3657600" algn="l" defTabSz="914400" rtl="0" eaLnBrk="1" latinLnBrk="0" hangingPunct="1">
      <a:defRPr kumimoji="1" sz="24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99"/>
    <a:srgbClr val="CC6600"/>
    <a:srgbClr val="0000FF"/>
    <a:srgbClr val="FFCC00"/>
    <a:srgbClr val="333300"/>
    <a:srgbClr val="008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31" autoAdjust="0"/>
    <p:restoredTop sz="97143" autoAdjust="0"/>
  </p:normalViewPr>
  <p:slideViewPr>
    <p:cSldViewPr>
      <p:cViewPr>
        <p:scale>
          <a:sx n="100" d="100"/>
          <a:sy n="100"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51163" cy="496888"/>
          </a:xfrm>
          <a:prstGeom prst="rect">
            <a:avLst/>
          </a:prstGeom>
          <a:noFill/>
          <a:ln w="9525">
            <a:noFill/>
            <a:miter lim="800000"/>
            <a:headEnd/>
            <a:tailEnd/>
          </a:ln>
        </p:spPr>
        <p:txBody>
          <a:bodyPr vert="horz" wrap="square" lIns="91548" tIns="45773" rIns="91548" bIns="45773" numCol="1" anchor="t" anchorCtr="0" compatLnSpc="1">
            <a:prstTxWarp prst="textNoShape">
              <a:avLst/>
            </a:prstTxWarp>
          </a:bodyPr>
          <a:lstStyle>
            <a:lvl1pPr defTabSz="915988">
              <a:defRPr sz="1200"/>
            </a:lvl1pPr>
          </a:lstStyle>
          <a:p>
            <a:endParaRPr lang="en-US" altLang="zh-TW"/>
          </a:p>
        </p:txBody>
      </p:sp>
      <p:sp>
        <p:nvSpPr>
          <p:cNvPr id="112643" name="Rectangle 3"/>
          <p:cNvSpPr>
            <a:spLocks noGrp="1" noChangeArrowheads="1"/>
          </p:cNvSpPr>
          <p:nvPr>
            <p:ph type="dt" sz="quarter" idx="1"/>
          </p:nvPr>
        </p:nvSpPr>
        <p:spPr bwMode="auto">
          <a:xfrm>
            <a:off x="3854450" y="0"/>
            <a:ext cx="2951163" cy="496888"/>
          </a:xfrm>
          <a:prstGeom prst="rect">
            <a:avLst/>
          </a:prstGeom>
          <a:noFill/>
          <a:ln w="9525">
            <a:noFill/>
            <a:miter lim="800000"/>
            <a:headEnd/>
            <a:tailEnd/>
          </a:ln>
        </p:spPr>
        <p:txBody>
          <a:bodyPr vert="horz" wrap="square" lIns="91548" tIns="45773" rIns="91548" bIns="45773" numCol="1" anchor="t" anchorCtr="0" compatLnSpc="1">
            <a:prstTxWarp prst="textNoShape">
              <a:avLst/>
            </a:prstTxWarp>
          </a:bodyPr>
          <a:lstStyle>
            <a:lvl1pPr algn="r" defTabSz="915988">
              <a:defRPr sz="1200"/>
            </a:lvl1pPr>
          </a:lstStyle>
          <a:p>
            <a:fld id="{72405FAE-9BCA-46AF-969F-1C1D9CC3C2DE}" type="datetimeFigureOut">
              <a:rPr lang="en-US" altLang="zh-TW"/>
              <a:pPr/>
              <a:t>3/17/2015</a:t>
            </a:fld>
            <a:endParaRPr lang="en-US" altLang="zh-TW"/>
          </a:p>
        </p:txBody>
      </p:sp>
      <p:sp>
        <p:nvSpPr>
          <p:cNvPr id="112644" name="Rectangle 4"/>
          <p:cNvSpPr>
            <a:spLocks noGrp="1" noChangeArrowheads="1"/>
          </p:cNvSpPr>
          <p:nvPr>
            <p:ph type="ftr" sz="quarter" idx="2"/>
          </p:nvPr>
        </p:nvSpPr>
        <p:spPr bwMode="auto">
          <a:xfrm>
            <a:off x="0" y="9440863"/>
            <a:ext cx="2951163" cy="496887"/>
          </a:xfrm>
          <a:prstGeom prst="rect">
            <a:avLst/>
          </a:prstGeom>
          <a:noFill/>
          <a:ln w="9525">
            <a:noFill/>
            <a:miter lim="800000"/>
            <a:headEnd/>
            <a:tailEnd/>
          </a:ln>
        </p:spPr>
        <p:txBody>
          <a:bodyPr vert="horz" wrap="square" lIns="91548" tIns="45773" rIns="91548" bIns="45773" numCol="1" anchor="b" anchorCtr="0" compatLnSpc="1">
            <a:prstTxWarp prst="textNoShape">
              <a:avLst/>
            </a:prstTxWarp>
          </a:bodyPr>
          <a:lstStyle>
            <a:lvl1pPr defTabSz="915988">
              <a:defRPr sz="1200"/>
            </a:lvl1pPr>
          </a:lstStyle>
          <a:p>
            <a:endParaRPr lang="en-US" altLang="zh-TW"/>
          </a:p>
        </p:txBody>
      </p:sp>
      <p:sp>
        <p:nvSpPr>
          <p:cNvPr id="112645" name="Rectangle 5"/>
          <p:cNvSpPr>
            <a:spLocks noGrp="1" noChangeArrowheads="1"/>
          </p:cNvSpPr>
          <p:nvPr>
            <p:ph type="sldNum" sz="quarter" idx="3"/>
          </p:nvPr>
        </p:nvSpPr>
        <p:spPr bwMode="auto">
          <a:xfrm>
            <a:off x="3854450" y="9440863"/>
            <a:ext cx="2951163" cy="496887"/>
          </a:xfrm>
          <a:prstGeom prst="rect">
            <a:avLst/>
          </a:prstGeom>
          <a:noFill/>
          <a:ln w="9525">
            <a:noFill/>
            <a:miter lim="800000"/>
            <a:headEnd/>
            <a:tailEnd/>
          </a:ln>
        </p:spPr>
        <p:txBody>
          <a:bodyPr vert="horz" wrap="square" lIns="91548" tIns="45773" rIns="91548" bIns="45773" numCol="1" anchor="b" anchorCtr="0" compatLnSpc="1">
            <a:prstTxWarp prst="textNoShape">
              <a:avLst/>
            </a:prstTxWarp>
          </a:bodyPr>
          <a:lstStyle>
            <a:lvl1pPr algn="r" defTabSz="915988">
              <a:defRPr sz="1200"/>
            </a:lvl1pPr>
          </a:lstStyle>
          <a:p>
            <a:fld id="{42A81093-0481-4E7A-97AD-EB0BC18D0FBD}"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51163" cy="496888"/>
          </a:xfrm>
          <a:prstGeom prst="rect">
            <a:avLst/>
          </a:prstGeom>
          <a:noFill/>
          <a:ln w="9525">
            <a:noFill/>
            <a:miter lim="800000"/>
            <a:headEnd/>
            <a:tailEnd/>
          </a:ln>
        </p:spPr>
        <p:txBody>
          <a:bodyPr vert="horz" wrap="square" lIns="91548" tIns="45773" rIns="91548" bIns="45773" numCol="1" anchor="t" anchorCtr="0" compatLnSpc="1">
            <a:prstTxWarp prst="textNoShape">
              <a:avLst/>
            </a:prstTxWarp>
          </a:bodyPr>
          <a:lstStyle>
            <a:lvl1pPr defTabSz="915988">
              <a:defRPr sz="1200"/>
            </a:lvl1pPr>
          </a:lstStyle>
          <a:p>
            <a:endParaRPr lang="en-US" altLang="zh-TW"/>
          </a:p>
        </p:txBody>
      </p:sp>
      <p:sp>
        <p:nvSpPr>
          <p:cNvPr id="122883" name="Rectangle 3"/>
          <p:cNvSpPr>
            <a:spLocks noGrp="1" noChangeArrowheads="1"/>
          </p:cNvSpPr>
          <p:nvPr>
            <p:ph type="dt" idx="1"/>
          </p:nvPr>
        </p:nvSpPr>
        <p:spPr bwMode="auto">
          <a:xfrm>
            <a:off x="3854450" y="0"/>
            <a:ext cx="2951163" cy="496888"/>
          </a:xfrm>
          <a:prstGeom prst="rect">
            <a:avLst/>
          </a:prstGeom>
          <a:noFill/>
          <a:ln w="9525">
            <a:noFill/>
            <a:miter lim="800000"/>
            <a:headEnd/>
            <a:tailEnd/>
          </a:ln>
        </p:spPr>
        <p:txBody>
          <a:bodyPr vert="horz" wrap="square" lIns="91548" tIns="45773" rIns="91548" bIns="45773" numCol="1" anchor="t" anchorCtr="0" compatLnSpc="1">
            <a:prstTxWarp prst="textNoShape">
              <a:avLst/>
            </a:prstTxWarp>
          </a:bodyPr>
          <a:lstStyle>
            <a:lvl1pPr algn="r" defTabSz="915988">
              <a:defRPr sz="1200"/>
            </a:lvl1pPr>
          </a:lstStyle>
          <a:p>
            <a:fld id="{54B93A6D-3B5C-4633-96D1-BC2644E7F7C2}" type="datetimeFigureOut">
              <a:rPr lang="en-US" altLang="zh-TW"/>
              <a:pPr/>
              <a:t>3/17/2015</a:t>
            </a:fld>
            <a:endParaRPr lang="en-US" altLang="zh-TW"/>
          </a:p>
        </p:txBody>
      </p:sp>
      <p:sp>
        <p:nvSpPr>
          <p:cNvPr id="67588" name="Rectangle 4"/>
          <p:cNvSpPr>
            <a:spLocks noRot="1" noChangeArrowheads="1" noTextEdit="1"/>
          </p:cNvSpPr>
          <p:nvPr>
            <p:ph type="sldImg" idx="2"/>
          </p:nvPr>
        </p:nvSpPr>
        <p:spPr bwMode="auto">
          <a:xfrm>
            <a:off x="922338" y="746125"/>
            <a:ext cx="4970462" cy="3727450"/>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548" tIns="45773" rIns="91548" bIns="4577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22886" name="Rectangle 6"/>
          <p:cNvSpPr>
            <a:spLocks noGrp="1" noChangeArrowheads="1"/>
          </p:cNvSpPr>
          <p:nvPr>
            <p:ph type="ftr" sz="quarter" idx="4"/>
          </p:nvPr>
        </p:nvSpPr>
        <p:spPr bwMode="auto">
          <a:xfrm>
            <a:off x="0" y="9440863"/>
            <a:ext cx="2951163" cy="496887"/>
          </a:xfrm>
          <a:prstGeom prst="rect">
            <a:avLst/>
          </a:prstGeom>
          <a:noFill/>
          <a:ln w="9525">
            <a:noFill/>
            <a:miter lim="800000"/>
            <a:headEnd/>
            <a:tailEnd/>
          </a:ln>
        </p:spPr>
        <p:txBody>
          <a:bodyPr vert="horz" wrap="square" lIns="91548" tIns="45773" rIns="91548" bIns="45773" numCol="1" anchor="b" anchorCtr="0" compatLnSpc="1">
            <a:prstTxWarp prst="textNoShape">
              <a:avLst/>
            </a:prstTxWarp>
          </a:bodyPr>
          <a:lstStyle>
            <a:lvl1pPr defTabSz="915988">
              <a:defRPr sz="1200"/>
            </a:lvl1pPr>
          </a:lstStyle>
          <a:p>
            <a:endParaRPr lang="en-US" altLang="zh-TW"/>
          </a:p>
        </p:txBody>
      </p:sp>
      <p:sp>
        <p:nvSpPr>
          <p:cNvPr id="122887" name="Rectangle 7"/>
          <p:cNvSpPr>
            <a:spLocks noGrp="1" noChangeArrowheads="1"/>
          </p:cNvSpPr>
          <p:nvPr>
            <p:ph type="sldNum" sz="quarter" idx="5"/>
          </p:nvPr>
        </p:nvSpPr>
        <p:spPr bwMode="auto">
          <a:xfrm>
            <a:off x="3854450" y="9440863"/>
            <a:ext cx="2951163" cy="496887"/>
          </a:xfrm>
          <a:prstGeom prst="rect">
            <a:avLst/>
          </a:prstGeom>
          <a:noFill/>
          <a:ln w="9525">
            <a:noFill/>
            <a:miter lim="800000"/>
            <a:headEnd/>
            <a:tailEnd/>
          </a:ln>
        </p:spPr>
        <p:txBody>
          <a:bodyPr vert="horz" wrap="square" lIns="91548" tIns="45773" rIns="91548" bIns="45773" numCol="1" anchor="b" anchorCtr="0" compatLnSpc="1">
            <a:prstTxWarp prst="textNoShape">
              <a:avLst/>
            </a:prstTxWarp>
          </a:bodyPr>
          <a:lstStyle>
            <a:lvl1pPr algn="r" defTabSz="915988">
              <a:defRPr sz="1200"/>
            </a:lvl1pPr>
          </a:lstStyle>
          <a:p>
            <a:fld id="{38E1663F-EC96-4525-8BE1-FE6084ABF41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zh.wikipedia.org/w/index.php?title=%E8%82%A1%E7%A5%A8&amp;variant=zh-tw"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E082F2-6C1A-4484-9F62-CAA4A04AF44A}" type="slidenum">
              <a:rPr lang="en-US" altLang="zh-TW"/>
              <a:pPr/>
              <a:t>14</a:t>
            </a:fld>
            <a:endParaRPr lang="en-US" altLang="zh-TW"/>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18501F4-DA35-4D48-BF7B-72526ADA397C}" type="slidenum">
              <a:rPr lang="en-US" altLang="zh-TW"/>
              <a:pPr/>
              <a:t>37</a:t>
            </a:fld>
            <a:endParaRPr lang="en-US" altLang="zh-TW"/>
          </a:p>
        </p:txBody>
      </p:sp>
      <p:sp>
        <p:nvSpPr>
          <p:cNvPr id="78850"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001BE0CF-FF52-4124-9DDE-71F9C8DC73BC}" type="slidenum">
              <a:rPr lang="en-US" altLang="zh-TW" sz="1200"/>
              <a:pPr algn="r" defTabSz="915988"/>
              <a:t>37</a:t>
            </a:fld>
            <a:endParaRPr lang="en-US" altLang="zh-TW" sz="12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p:txBody>
          <a:bodyPr/>
          <a:lstStyle/>
          <a:p>
            <a:pPr eaLnBrk="1" hangingPunct="1"/>
            <a:r>
              <a:rPr lang="en-US" altLang="zh-TW" u="sng" smtClean="0"/>
              <a:t>1.</a:t>
            </a:r>
            <a:r>
              <a:rPr lang="zh-TW" altLang="en-US" u="sng" smtClean="0"/>
              <a:t>「債權」指對他人有請求給付金錢之權利，包括儲蓄互助社之備轉金；</a:t>
            </a:r>
          </a:p>
          <a:p>
            <a:pPr eaLnBrk="1" hangingPunct="1"/>
            <a:r>
              <a:rPr lang="en-US" altLang="zh-TW" u="sng" smtClean="0"/>
              <a:t>2.</a:t>
            </a:r>
            <a:r>
              <a:rPr lang="zh-TW" altLang="en-US" u="sng" smtClean="0"/>
              <a:t>「債務」指應償還他人金錢之義務，包括房屋、信用、融資、融券及理財短期借款等貸款或私人債務。</a:t>
            </a:r>
          </a:p>
          <a:p>
            <a:pPr eaLnBrk="1" hangingPunct="1"/>
            <a:r>
              <a:rPr lang="en-US" altLang="zh-TW" u="sng" smtClean="0"/>
              <a:t>3.</a:t>
            </a:r>
            <a:r>
              <a:rPr lang="zh-TW" altLang="en-US" u="sng" smtClean="0"/>
              <a:t>申報人負有債務者，應依申報日實際債務餘額申報。</a:t>
            </a:r>
            <a:r>
              <a:rPr lang="zh-TW" alt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4240BA-FC0F-455E-B5C9-7B30476F2C5B}" type="slidenum">
              <a:rPr lang="en-US" altLang="zh-TW"/>
              <a:pPr/>
              <a:t>39</a:t>
            </a:fld>
            <a:endParaRPr lang="en-US" altLang="zh-TW"/>
          </a:p>
        </p:txBody>
      </p:sp>
      <p:sp>
        <p:nvSpPr>
          <p:cNvPr id="79874"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7DED2A24-43D2-4664-A84C-62D395FA5379}" type="slidenum">
              <a:rPr lang="en-US" altLang="zh-TW" sz="1200"/>
              <a:pPr algn="r" defTabSz="915988"/>
              <a:t>39</a:t>
            </a:fld>
            <a:endParaRPr lang="en-US" altLang="zh-TW"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p:txBody>
          <a:bodyPr/>
          <a:lstStyle/>
          <a:p>
            <a:pPr eaLnBrk="1" hangingPunct="1"/>
            <a:r>
              <a:rPr lang="en-US" altLang="zh-TW" smtClean="0"/>
              <a:t>1.</a:t>
            </a:r>
            <a:r>
              <a:rPr lang="zh-TW" altLang="en-US" smtClean="0"/>
              <a:t>「事業投資」指對於未發行股票或其他有價證券之各種公司、合夥、獨資等事業之投資</a:t>
            </a:r>
            <a:r>
              <a:rPr lang="zh-TW" altLang="en-US" u="sng" smtClean="0"/>
              <a:t>，包括儲蓄互助社之社員股金。</a:t>
            </a:r>
            <a:r>
              <a:rPr lang="zh-TW" altLang="en-US" smtClean="0"/>
              <a:t> </a:t>
            </a:r>
            <a:r>
              <a:rPr lang="zh-TW" altLang="en-US" b="1" smtClean="0"/>
              <a:t>   </a:t>
            </a:r>
            <a:r>
              <a:rPr lang="zh-TW" altLang="en-US" u="sng" smtClean="0"/>
              <a:t>事業投資以申報日實際投資金額申報。</a:t>
            </a:r>
            <a:r>
              <a:rPr lang="zh-TW" altLang="en-US" smtClean="0"/>
              <a:t> </a:t>
            </a:r>
          </a:p>
          <a:p>
            <a:pPr eaLnBrk="1" hangingPunct="1"/>
            <a:r>
              <a:rPr lang="en-US" altLang="zh-TW" smtClean="0"/>
              <a:t>2.</a:t>
            </a:r>
            <a:r>
              <a:rPr lang="zh-TW" altLang="en-US" smtClean="0"/>
              <a:t>申報人於申報財產時，對申報表各欄應填寫之事項有需補充說明者，如某項財產之取得時間及原因</a:t>
            </a:r>
            <a:r>
              <a:rPr lang="zh-TW" altLang="en-US" u="sng" smtClean="0"/>
              <a:t>，係他人借用申報人本人、配偶、未成年子女名義購置或存放之財產等，應</a:t>
            </a:r>
            <a:r>
              <a:rPr lang="zh-TW" altLang="en-US" smtClean="0"/>
              <a:t>於「備註欄」內按填寫事項之先後順序逐一說明。</a:t>
            </a:r>
            <a:endParaRPr lang="zh-TW" altLang="en-US" u="sng" smtClean="0"/>
          </a:p>
          <a:p>
            <a:pPr eaLnBrk="1" hangingPunct="1"/>
            <a:r>
              <a:rPr lang="zh-TW" altLang="en-US" u="sng" smtClean="0"/>
              <a:t>申報人確有無法申報配偶或未成年子女財產之正當理由</a:t>
            </a:r>
            <a:r>
              <a:rPr lang="zh-TW" altLang="en-US" b="1" u="sng" smtClean="0"/>
              <a:t>者</a:t>
            </a:r>
            <a:r>
              <a:rPr lang="zh-TW" altLang="en-US" u="sng" smtClean="0"/>
              <a:t>，應於備註欄中敘明其理由，並於受理申報機關（構）進行實質審核時，提出具體事證供審核。</a:t>
            </a:r>
            <a:r>
              <a:rPr lang="zh-TW" alt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858D96-DC1A-4291-AE1C-F4C27A6DC935}" type="slidenum">
              <a:rPr lang="en-US" altLang="zh-TW"/>
              <a:pPr/>
              <a:t>42</a:t>
            </a:fld>
            <a:endParaRPr lang="en-US" altLang="zh-TW"/>
          </a:p>
        </p:txBody>
      </p:sp>
      <p:sp>
        <p:nvSpPr>
          <p:cNvPr id="80898"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164506DE-C33D-41B6-882F-48ECB9FE550F}" type="slidenum">
              <a:rPr lang="en-US" altLang="zh-TW" sz="1200"/>
              <a:pPr algn="r" defTabSz="915988"/>
              <a:t>42</a:t>
            </a:fld>
            <a:endParaRPr lang="en-US" altLang="zh-TW" sz="120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p:txBody>
          <a:bodyPr/>
          <a:lstStyle/>
          <a:p>
            <a:pPr eaLnBrk="1" hangingPunct="1"/>
            <a:r>
              <a:rPr lang="en-US" altLang="zh-TW" smtClean="0"/>
              <a:t>1.</a:t>
            </a:r>
            <a:r>
              <a:rPr lang="zh-TW" altLang="en-US" smtClean="0"/>
              <a:t>「事業投資」指對於未發行股票或其他有價證券之各種公司、合夥、獨資等事業之投資</a:t>
            </a:r>
            <a:r>
              <a:rPr lang="zh-TW" altLang="en-US" u="sng" smtClean="0"/>
              <a:t>，包括儲蓄互助社之社員股金。</a:t>
            </a:r>
            <a:r>
              <a:rPr lang="zh-TW" altLang="en-US" smtClean="0"/>
              <a:t> </a:t>
            </a:r>
            <a:r>
              <a:rPr lang="zh-TW" altLang="en-US" b="1" smtClean="0"/>
              <a:t>   </a:t>
            </a:r>
            <a:r>
              <a:rPr lang="zh-TW" altLang="en-US" u="sng" smtClean="0"/>
              <a:t>事業投資以申報日實際投資金額申報。</a:t>
            </a:r>
            <a:r>
              <a:rPr lang="zh-TW" altLang="en-US" smtClean="0"/>
              <a:t> </a:t>
            </a:r>
          </a:p>
          <a:p>
            <a:pPr eaLnBrk="1" hangingPunct="1"/>
            <a:r>
              <a:rPr lang="en-US" altLang="zh-TW" smtClean="0"/>
              <a:t>2.</a:t>
            </a:r>
            <a:r>
              <a:rPr lang="zh-TW" altLang="en-US" smtClean="0"/>
              <a:t>申報人於申報財產時，對申報表各欄應填寫之事項有需補充說明者，如某項財產之取得時間及原因</a:t>
            </a:r>
            <a:r>
              <a:rPr lang="zh-TW" altLang="en-US" u="sng" smtClean="0"/>
              <a:t>，係他人借用申報人本人、配偶、未成年子女名義購置或存放之財產等，應</a:t>
            </a:r>
            <a:r>
              <a:rPr lang="zh-TW" altLang="en-US" smtClean="0"/>
              <a:t>於「備註欄」內按填寫事項之先後順序逐一說明。</a:t>
            </a:r>
            <a:endParaRPr lang="zh-TW" altLang="en-US" u="sng" smtClean="0"/>
          </a:p>
          <a:p>
            <a:pPr eaLnBrk="1" hangingPunct="1"/>
            <a:r>
              <a:rPr lang="zh-TW" altLang="en-US" u="sng" smtClean="0"/>
              <a:t>申報人確有無法申報配偶或未成年子女財產之正當理由</a:t>
            </a:r>
            <a:r>
              <a:rPr lang="zh-TW" altLang="en-US" b="1" u="sng" smtClean="0"/>
              <a:t>者</a:t>
            </a:r>
            <a:r>
              <a:rPr lang="zh-TW" altLang="en-US" u="sng" smtClean="0"/>
              <a:t>，應於備註欄中敘明其理由，並於受理申報機關（構）進行實質審核時，提出具體事證供審核。</a:t>
            </a:r>
            <a:r>
              <a:rPr lang="zh-TW" alt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06F34A-FA67-4CFC-86E3-33C8DC505D11}" type="slidenum">
              <a:rPr lang="en-US" altLang="zh-TW"/>
              <a:pPr/>
              <a:t>18</a:t>
            </a:fld>
            <a:endParaRPr lang="en-US" altLang="zh-TW"/>
          </a:p>
        </p:txBody>
      </p:sp>
      <p:sp>
        <p:nvSpPr>
          <p:cNvPr id="68610"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BC3B7119-ECDA-4CD7-8220-88A83D03AA6A}" type="slidenum">
              <a:rPr lang="en-US" altLang="zh-TW" sz="1200"/>
              <a:pPr algn="r" defTabSz="915988"/>
              <a:t>18</a:t>
            </a:fld>
            <a:endParaRPr lang="en-US" altLang="zh-TW" sz="120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p:txBody>
          <a:bodyPr/>
          <a:lstStyle/>
          <a:p>
            <a:pPr eaLnBrk="1" hangingPunct="1"/>
            <a:r>
              <a:rPr lang="zh-TW" altLang="en-US" sz="1600" smtClean="0"/>
              <a:t>「不動產」指</a:t>
            </a:r>
            <a:r>
              <a:rPr lang="zh-TW" altLang="en-US" sz="1600" u="sng" smtClean="0"/>
              <a:t>具所有權狀或稅籍資料之</a:t>
            </a:r>
            <a:r>
              <a:rPr lang="zh-TW" altLang="en-US" sz="1600" smtClean="0"/>
              <a:t>土地及</a:t>
            </a:r>
            <a:r>
              <a:rPr lang="zh-TW" altLang="en-US" sz="1600" u="sng" smtClean="0"/>
              <a:t>建物。</a:t>
            </a:r>
            <a:r>
              <a:rPr lang="zh-TW" altLang="en-US" sz="160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05823E-9935-4215-9148-BBEDFCC8355C}" type="slidenum">
              <a:rPr lang="en-US" altLang="zh-TW"/>
              <a:pPr/>
              <a:t>22</a:t>
            </a:fld>
            <a:endParaRPr lang="en-US" altLang="zh-TW"/>
          </a:p>
        </p:txBody>
      </p:sp>
      <p:sp>
        <p:nvSpPr>
          <p:cNvPr id="70658"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8C94F6C8-39A9-4CD1-989C-45B685EB5543}" type="slidenum">
              <a:rPr lang="en-US" altLang="zh-TW" sz="1200"/>
              <a:pPr algn="r" defTabSz="915988"/>
              <a:t>22</a:t>
            </a:fld>
            <a:endParaRPr lang="en-US" altLang="zh-TW" sz="120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p:txBody>
          <a:bodyPr/>
          <a:lstStyle/>
          <a:p>
            <a:pPr eaLnBrk="1" hangingPunct="1"/>
            <a:r>
              <a:rPr lang="zh-TW" altLang="en-US" sz="1600" smtClean="0"/>
              <a:t>「</a:t>
            </a:r>
            <a:r>
              <a:rPr lang="zh-TW" altLang="en-US" sz="1600" u="sng" smtClean="0"/>
              <a:t>建物」指房屋及具獨立所有權狀之停車位。</a:t>
            </a:r>
            <a:r>
              <a:rPr lang="zh-TW" altLang="en-US" sz="160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34D3BF0-703D-4D39-889B-1DB40D54761F}" type="slidenum">
              <a:rPr lang="en-US" altLang="zh-TW"/>
              <a:pPr/>
              <a:t>27</a:t>
            </a:fld>
            <a:endParaRPr lang="en-US" altLang="zh-TW"/>
          </a:p>
        </p:txBody>
      </p:sp>
      <p:sp>
        <p:nvSpPr>
          <p:cNvPr id="72706"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ABB31BA4-C10E-4208-A99E-0AD817ABA3E8}" type="slidenum">
              <a:rPr lang="en-US" altLang="zh-TW" sz="1200"/>
              <a:pPr algn="r" defTabSz="915988"/>
              <a:t>27</a:t>
            </a:fld>
            <a:endParaRPr lang="en-US" altLang="zh-TW"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p:txBody>
          <a:bodyPr/>
          <a:lstStyle/>
          <a:p>
            <a:pPr eaLnBrk="1" hangingPunct="1"/>
            <a:r>
              <a:rPr lang="en-US" altLang="zh-TW" sz="1600" smtClean="0"/>
              <a:t>1.</a:t>
            </a:r>
            <a:r>
              <a:rPr lang="zh-TW" altLang="en-US" sz="1600" smtClean="0"/>
              <a:t>「汽車」指在道路上以原動機行駛之車輛，如客車、貨車，</a:t>
            </a:r>
            <a:r>
              <a:rPr lang="zh-TW" altLang="en-US" sz="1600" u="sng" smtClean="0"/>
              <a:t>並包含汽缸總排氣量逾二百五十立方公分與電動馬達及控制器最大輸出馬力逾四十馬力之大型重型機器腳踏車</a:t>
            </a:r>
            <a:r>
              <a:rPr lang="zh-TW" altLang="en-US" sz="1600" smtClean="0"/>
              <a:t>，但</a:t>
            </a:r>
            <a:r>
              <a:rPr lang="zh-TW" altLang="en-US" sz="1600" u="sng" smtClean="0"/>
              <a:t>不包括其他機器腳踏車</a:t>
            </a:r>
            <a:r>
              <a:rPr lang="zh-TW" altLang="en-US" sz="1600" smtClean="0"/>
              <a:t>。</a:t>
            </a:r>
          </a:p>
          <a:p>
            <a:pPr eaLnBrk="1" hangingPunct="1"/>
            <a:r>
              <a:rPr lang="en-US" altLang="zh-TW" sz="1600" smtClean="0"/>
              <a:t>2.</a:t>
            </a:r>
            <a:r>
              <a:rPr lang="zh-TW" altLang="en-US" sz="1600" u="sng" smtClean="0"/>
              <a:t>「汽缸容量」應參閱汽車行車執照填載，「牌照號碼」得以引擎號碼或車身號碼代替。</a:t>
            </a:r>
            <a:r>
              <a:rPr lang="zh-TW" altLang="en-US" sz="160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7D72DCA-7EAD-4675-AFA8-906E292A7C27}" type="slidenum">
              <a:rPr lang="en-US" altLang="zh-TW"/>
              <a:pPr/>
              <a:t>28</a:t>
            </a:fld>
            <a:endParaRPr lang="en-US" altLang="zh-TW"/>
          </a:p>
        </p:txBody>
      </p:sp>
      <p:sp>
        <p:nvSpPr>
          <p:cNvPr id="73730"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02F928D6-8428-4A33-BF5E-98DAA931BC9B}" type="slidenum">
              <a:rPr lang="en-US" altLang="zh-TW" sz="1200"/>
              <a:pPr algn="r" defTabSz="915988"/>
              <a:t>28</a:t>
            </a:fld>
            <a:endParaRPr lang="en-US" altLang="zh-TW" sz="120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p:txBody>
          <a:bodyPr/>
          <a:lstStyle/>
          <a:p>
            <a:pPr eaLnBrk="1" hangingPunct="1"/>
            <a:r>
              <a:rPr lang="en-US" altLang="zh-TW" sz="1600" u="sng" smtClean="0"/>
              <a:t>1.</a:t>
            </a:r>
            <a:r>
              <a:rPr lang="zh-TW" altLang="en-US" sz="1600" u="sng" smtClean="0"/>
              <a:t>「現金」指申報日所持有之新臺幣、外幣之現金或旅行支票。</a:t>
            </a:r>
            <a:r>
              <a:rPr lang="zh-TW" altLang="en-US" smtClean="0"/>
              <a:t> </a:t>
            </a:r>
          </a:p>
          <a:p>
            <a:pPr eaLnBrk="1" hangingPunct="1"/>
            <a:r>
              <a:rPr lang="en-US" altLang="zh-TW" smtClean="0"/>
              <a:t>2. </a:t>
            </a:r>
            <a:r>
              <a:rPr lang="zh-TW" altLang="en-US" smtClean="0"/>
              <a:t>「其他</a:t>
            </a:r>
            <a:r>
              <a:rPr lang="zh-TW" altLang="en-US" u="sng" smtClean="0"/>
              <a:t>具有相當價值之</a:t>
            </a:r>
            <a:r>
              <a:rPr lang="zh-TW" altLang="en-US" smtClean="0"/>
              <a:t>財產」指礦業權、漁業權、專利權、商標專用權、著作權、黃金條塊、</a:t>
            </a:r>
            <a:r>
              <a:rPr lang="zh-TW" altLang="en-US" u="sng" smtClean="0"/>
              <a:t>黃金存摺、衍生性金融商品、高爾夫球證及會員證、植栽等可轉讓且具交易價值之</a:t>
            </a:r>
            <a:r>
              <a:rPr lang="zh-TW" altLang="en-US" smtClean="0"/>
              <a:t>權利或財物。</a:t>
            </a:r>
            <a:r>
              <a:rPr lang="zh-TW" altLang="en-US" u="sng" smtClean="0"/>
              <a:t>「衍生性金融商品」指期貨、選擇權等由利率、匯率、股價、指數、商品或其他利益及其組合等所衍生之交易契約。</a:t>
            </a:r>
            <a:endParaRPr lang="zh-TW" altLang="en-US" smtClean="0"/>
          </a:p>
          <a:p>
            <a:pPr eaLnBrk="1" hangingPunct="1"/>
            <a:r>
              <a:rPr lang="en-US" altLang="zh-TW" smtClean="0"/>
              <a:t>3.</a:t>
            </a:r>
            <a:r>
              <a:rPr lang="zh-TW" altLang="en-US" u="sng" smtClean="0"/>
              <a:t>珠寶、古董、字畫及其他具有相當價值財產之</a:t>
            </a:r>
            <a:r>
              <a:rPr lang="zh-TW" altLang="en-US" smtClean="0"/>
              <a:t>價額，有掛牌之市價者，以申報日掛牌市價計算，無市價者，以</a:t>
            </a:r>
            <a:r>
              <a:rPr lang="zh-TW" altLang="en-US" u="sng" smtClean="0"/>
              <a:t>已知</a:t>
            </a:r>
            <a:r>
              <a:rPr lang="zh-TW" altLang="en-US" smtClean="0"/>
              <a:t>該項財產之交易價額計算。</a:t>
            </a:r>
            <a:r>
              <a:rPr lang="zh-TW" altLang="en-US" u="sng" smtClean="0"/>
              <a:t>專利權及商標專用權應參照經濟部智慧財產局所核發該類證書記載內容填寫。</a:t>
            </a:r>
            <a:r>
              <a:rPr lang="zh-TW" altLang="en-US"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BECD453-71CC-417C-8F12-24EEEDB606C3}" type="slidenum">
              <a:rPr lang="en-US" altLang="zh-TW"/>
              <a:pPr/>
              <a:t>29</a:t>
            </a:fld>
            <a:endParaRPr lang="en-US" altLang="zh-TW"/>
          </a:p>
        </p:txBody>
      </p:sp>
      <p:sp>
        <p:nvSpPr>
          <p:cNvPr id="74754"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51FE518B-BB55-44BA-A9B0-F225FEEABAD3}" type="slidenum">
              <a:rPr lang="en-US" altLang="zh-TW" sz="1200"/>
              <a:pPr algn="r" defTabSz="915988"/>
              <a:t>29</a:t>
            </a:fld>
            <a:endParaRPr lang="en-US" altLang="zh-TW"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p:txBody>
          <a:bodyPr/>
          <a:lstStyle/>
          <a:p>
            <a:pPr eaLnBrk="1" hangingPunct="1"/>
            <a:r>
              <a:rPr lang="zh-TW" altLang="en-US" smtClean="0"/>
              <a:t>「</a:t>
            </a:r>
            <a:r>
              <a:rPr lang="zh-TW" altLang="en-US" sz="1600" smtClean="0"/>
              <a:t>存款」指存放於銀行、郵局、信用合作社、農、漁會信用部</a:t>
            </a:r>
            <a:r>
              <a:rPr lang="zh-TW" altLang="en-US" sz="1600" u="sng" smtClean="0"/>
              <a:t>、全國農業金庫</a:t>
            </a:r>
            <a:r>
              <a:rPr lang="zh-TW" altLang="en-US" sz="1600" smtClean="0"/>
              <a:t>等機構之支票存款、活期存款、定期存款、儲蓄存款</a:t>
            </a:r>
            <a:r>
              <a:rPr lang="zh-TW" altLang="en-US" sz="1600" u="sng" smtClean="0"/>
              <a:t>、優惠存款、綜合存款、可轉讓定期存單等金融事業主管機關（構）核定之各種存款</a:t>
            </a:r>
            <a:r>
              <a:rPr lang="zh-TW" altLang="en-US" sz="1600" smtClean="0"/>
              <a:t>及由公司確定用途之信託資金；包括新臺幣、外幣（匯）之存款在內。</a:t>
            </a:r>
            <a:r>
              <a:rPr lang="zh-TW" altLang="en-US" sz="1600" u="sng" smtClean="0"/>
              <a:t>例如：某甲有花旗銀行美金定期存款二萬元（依申報日美元收盤匯率為三十三，折合新臺幣六十六萬元）及郵局活期存款新台幣八十萬元，其配偶乙有合作金庫銀行綜合存款新台幣六十萬元及臺灣銀行優惠存款新台幣五十萬元，其未成年子女丙有郵局儲蓄存款新台幣十萬元及彰化商業銀行定期存款新台幣三十萬元。甲及配偶乙因各自名下之存款總額均已達新臺幣一百萬元之申報標準，故甲、乙名下所有之存款均須申報；未成年子女丙因其存款總額未達新臺幣一百萬元之申報標準，即不必合併申報。</a:t>
            </a:r>
            <a:r>
              <a:rPr lang="zh-TW" altLang="en-US" sz="16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298FFEB-4C10-46F0-BE15-1901D132D328}" type="slidenum">
              <a:rPr lang="en-US" altLang="zh-TW"/>
              <a:pPr/>
              <a:t>30</a:t>
            </a:fld>
            <a:endParaRPr lang="en-US" altLang="zh-TW"/>
          </a:p>
        </p:txBody>
      </p:sp>
      <p:sp>
        <p:nvSpPr>
          <p:cNvPr id="75778"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691162B9-DB96-4817-B7F2-FB3795759E35}" type="slidenum">
              <a:rPr lang="en-US" altLang="zh-TW" sz="1200"/>
              <a:pPr algn="r" defTabSz="915988"/>
              <a:t>30</a:t>
            </a:fld>
            <a:endParaRPr lang="en-US" altLang="zh-TW" sz="120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p:txBody>
          <a:bodyPr/>
          <a:lstStyle/>
          <a:p>
            <a:pPr eaLnBrk="1" hangingPunct="1"/>
            <a:r>
              <a:rPr lang="zh-TW" altLang="en-US" smtClean="0"/>
              <a:t>「</a:t>
            </a:r>
            <a:r>
              <a:rPr lang="zh-TW" altLang="en-US" sz="1600" smtClean="0"/>
              <a:t>存款」指存放於銀行、郵局、信用合作社、農、漁會信用部</a:t>
            </a:r>
            <a:r>
              <a:rPr lang="zh-TW" altLang="en-US" sz="1600" u="sng" smtClean="0"/>
              <a:t>、全國農業金庫</a:t>
            </a:r>
            <a:r>
              <a:rPr lang="zh-TW" altLang="en-US" sz="1600" smtClean="0"/>
              <a:t>等機構之支票存款、活期存款、定期存款、儲蓄存款</a:t>
            </a:r>
            <a:r>
              <a:rPr lang="zh-TW" altLang="en-US" sz="1600" u="sng" smtClean="0"/>
              <a:t>、優惠存款、綜合存款、可轉讓定期存單等金融事業主管機關（構）核定之各種存款</a:t>
            </a:r>
            <a:r>
              <a:rPr lang="zh-TW" altLang="en-US" sz="1600" smtClean="0"/>
              <a:t>及由公司確定用途之信託資金；包括新臺幣、外幣（匯）之存款在內。</a:t>
            </a:r>
            <a:r>
              <a:rPr lang="zh-TW" altLang="en-US" sz="1600" u="sng" smtClean="0"/>
              <a:t>例如：某甲有花旗銀行美金定期存款二萬元（依申報日美元收盤匯率為三十三，折合新臺幣六十六萬元）及郵局活期存款新台幣八十萬元，其配偶乙有合作金庫銀行綜合存款新台幣六十萬元及臺灣銀行優惠存款新台幣五十萬元，其未成年子女丙有郵局儲蓄存款新台幣十萬元及彰化商業銀行定期存款新台幣三十萬元。甲及配偶乙因各自名下之存款總額均已達新臺幣一百萬元之申報標準，故甲、乙名下所有之存款均須申報；未成年子女丙因其存款總額未達新臺幣一百萬元之申報標準，即不必合併申報。</a:t>
            </a:r>
            <a:r>
              <a:rPr lang="zh-TW" altLang="en-US" sz="16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7DA78B1-FA73-4F7D-81A1-DCC7505DD8D7}" type="slidenum">
              <a:rPr lang="en-US" altLang="zh-TW"/>
              <a:pPr/>
              <a:t>31</a:t>
            </a:fld>
            <a:endParaRPr lang="en-US" altLang="zh-TW"/>
          </a:p>
        </p:txBody>
      </p:sp>
      <p:sp>
        <p:nvSpPr>
          <p:cNvPr id="76802"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822B2036-73ED-4919-968E-6BCBAD92EB2C}" type="slidenum">
              <a:rPr lang="en-US" altLang="zh-TW" sz="1200"/>
              <a:pPr algn="r" defTabSz="915988"/>
              <a:t>31</a:t>
            </a:fld>
            <a:endParaRPr lang="en-US" altLang="zh-TW" sz="120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r>
              <a:rPr lang="en-US" altLang="zh-TW" sz="1600" u="sng" smtClean="0"/>
              <a:t>1.</a:t>
            </a:r>
            <a:r>
              <a:rPr lang="zh-TW" altLang="en-US" sz="1600" u="sng" smtClean="0"/>
              <a:t>「有價證券」指股票、存託憑證、認購（售 ）權證、受益證券及資產基礎證券、國庫券、債券、基金受益憑證、商業本票或匯票或其他具財產價值且得為交易客體之證券。例：某甲有「嘉裕」股票五萬股計新台幣五十萬元、「寶來一」債券一張計新台幣十萬元、保德信科技島基金一萬單位計新台幣二十五萬元、「福雷電」存託憑證一萬單位計新台幣十萬元、「群益</a:t>
            </a:r>
            <a:r>
              <a:rPr lang="en-US" altLang="zh-TW" sz="1600" u="sng" smtClean="0"/>
              <a:t>B2</a:t>
            </a:r>
            <a:r>
              <a:rPr lang="zh-TW" altLang="en-US" sz="1600" u="sng" smtClean="0"/>
              <a:t>」認購權證十萬單位計新台幣三萬元、「國泰</a:t>
            </a:r>
            <a:r>
              <a:rPr lang="en-US" altLang="zh-TW" sz="1600" u="sng" smtClean="0"/>
              <a:t>R1</a:t>
            </a:r>
            <a:r>
              <a:rPr lang="zh-TW" altLang="en-US" sz="1600" u="sng" smtClean="0"/>
              <a:t>」不動產投資信託受益證券一萬單位計新台幣十一萬元，合計其有價證券類總額為新台幣一百零九萬元，業達該類應申報之標準新台幣一百萬元，故某甲須就全部之有價證券為申報。</a:t>
            </a:r>
            <a:r>
              <a:rPr lang="zh-TW" altLang="en-US" sz="1600" smtClean="0"/>
              <a:t> </a:t>
            </a:r>
          </a:p>
          <a:p>
            <a:pPr eaLnBrk="1" hangingPunct="1"/>
            <a:r>
              <a:rPr lang="en-US" altLang="zh-TW" sz="1600" smtClean="0"/>
              <a:t>2. </a:t>
            </a:r>
            <a:r>
              <a:rPr lang="zh-TW" altLang="en-US" sz="1600" u="sng" smtClean="0"/>
              <a:t>「股票」包括上市（櫃）及其他未上市（櫃）之股票。股票之價額以其票面價額計算。</a:t>
            </a:r>
            <a:r>
              <a:rPr lang="zh-TW" altLang="en-US" sz="1600" smtClean="0"/>
              <a:t> </a:t>
            </a:r>
          </a:p>
          <a:p>
            <a:pPr eaLnBrk="1" hangingPunct="1"/>
            <a:r>
              <a:rPr lang="en-US" altLang="zh-TW" sz="1600" smtClean="0"/>
              <a:t>3. </a:t>
            </a:r>
            <a:r>
              <a:rPr lang="zh-TW" altLang="en-US" u="sng" smtClean="0"/>
              <a:t>「債券」指具有流通性、表彰債權之借款憑證，由發行人以直接或間接方式向投資大眾籌措建設經費或營運所需資金，並相對負擔債務所發行之有價證券。</a:t>
            </a:r>
            <a:r>
              <a:rPr lang="zh-TW" altLang="en-US" smtClean="0"/>
              <a:t>　　</a:t>
            </a:r>
            <a:r>
              <a:rPr lang="zh-TW" altLang="en-US" u="sng" smtClean="0"/>
              <a:t>國庫券、債券之價額以其票面價額計算。</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B5E6F50-7F7A-4749-96AD-4EE518C1BBFB}" type="slidenum">
              <a:rPr lang="en-US" altLang="zh-TW"/>
              <a:pPr/>
              <a:t>32</a:t>
            </a:fld>
            <a:endParaRPr lang="en-US" altLang="zh-TW"/>
          </a:p>
        </p:txBody>
      </p:sp>
      <p:sp>
        <p:nvSpPr>
          <p:cNvPr id="77826" name="Rectangle 7"/>
          <p:cNvSpPr txBox="1">
            <a:spLocks noGrp="1" noChangeArrowheads="1"/>
          </p:cNvSpPr>
          <p:nvPr/>
        </p:nvSpPr>
        <p:spPr bwMode="auto">
          <a:xfrm>
            <a:off x="3854450" y="9440863"/>
            <a:ext cx="2951163" cy="496887"/>
          </a:xfrm>
          <a:prstGeom prst="rect">
            <a:avLst/>
          </a:prstGeom>
          <a:noFill/>
          <a:ln w="9525">
            <a:noFill/>
            <a:miter lim="800000"/>
            <a:headEnd/>
            <a:tailEnd/>
          </a:ln>
        </p:spPr>
        <p:txBody>
          <a:bodyPr lIns="91548" tIns="45773" rIns="91548" bIns="45773" anchor="b"/>
          <a:lstStyle/>
          <a:p>
            <a:pPr algn="r" defTabSz="915988"/>
            <a:fld id="{778066B7-2D85-457A-993A-DC6E2ECE6D70}" type="slidenum">
              <a:rPr lang="en-US" altLang="zh-TW" sz="1200"/>
              <a:pPr algn="r" defTabSz="915988"/>
              <a:t>32</a:t>
            </a:fld>
            <a:endParaRPr lang="en-US" altLang="zh-TW" sz="120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p:txBody>
          <a:bodyPr/>
          <a:lstStyle/>
          <a:p>
            <a:pPr eaLnBrk="1" hangingPunct="1"/>
            <a:r>
              <a:rPr lang="en-US" altLang="zh-TW" sz="1400" smtClean="0"/>
              <a:t>1.</a:t>
            </a:r>
            <a:r>
              <a:rPr lang="en-US" altLang="zh-TW" sz="1000" u="sng" smtClean="0"/>
              <a:t> </a:t>
            </a:r>
            <a:r>
              <a:rPr lang="zh-TW" altLang="en-US" sz="1000" u="sng" smtClean="0"/>
              <a:t>「基金受益憑證」指集合投資人資金，交由投資信託公司管理投資，投資所得之盈虧分配予全體基金投資人之有價證券投資信託基金。</a:t>
            </a:r>
            <a:r>
              <a:rPr lang="zh-TW" altLang="en-US" sz="1000" smtClean="0"/>
              <a:t>　　</a:t>
            </a:r>
            <a:r>
              <a:rPr lang="zh-TW" altLang="en-US" sz="1000" u="sng" smtClean="0"/>
              <a:t>基金受益憑證之價額，以其票面價額計算，無票面價額者，以申報日之單位淨值計算，無單位淨值者，以原交易價額計算。</a:t>
            </a:r>
          </a:p>
          <a:p>
            <a:pPr eaLnBrk="1" hangingPunct="1"/>
            <a:r>
              <a:rPr lang="en-US" altLang="zh-TW" sz="1000" u="sng" smtClean="0"/>
              <a:t>2.</a:t>
            </a:r>
            <a:r>
              <a:rPr lang="zh-TW" altLang="en-US" sz="1000" u="sng" smtClean="0"/>
              <a:t>「存託憑證」指</a:t>
            </a:r>
            <a:r>
              <a:rPr lang="zh-TW" altLang="en-US" sz="1000" u="sng" smtClean="0">
                <a:hlinkClick r:id="rId3" tooltip="股票"/>
              </a:rPr>
              <a:t>股票</a:t>
            </a:r>
            <a:r>
              <a:rPr lang="zh-TW" altLang="en-US" sz="1000" u="sng" smtClean="0"/>
              <a:t>發行公司委託國內外存託機構在市場發行，表彰存放於保管機構所保管之有價證券。存託憑證之價額以其票面價額計算，無票面價額者，以申報日之收盤價或原交易價額計算。</a:t>
            </a:r>
            <a:endParaRPr lang="zh-TW" altLang="en-US" sz="1000" b="1" u="sng" smtClean="0"/>
          </a:p>
          <a:p>
            <a:pPr eaLnBrk="1" hangingPunct="1"/>
            <a:r>
              <a:rPr lang="en-US" altLang="zh-TW" sz="1000" u="sng" smtClean="0"/>
              <a:t>3.</a:t>
            </a:r>
            <a:r>
              <a:rPr lang="zh-TW" altLang="en-US" sz="1000" u="sng" smtClean="0"/>
              <a:t>「認購（售）權證」指投資人有權利在特定期間內，以約定履約價格向發行人購入（賣出）一定數量之特定股票，或以現金結算方式收取差價之有價證券。認購（售）權證之價額以申報日之收盤價或原交易價額計算。</a:t>
            </a:r>
            <a:endParaRPr lang="zh-TW" altLang="en-US" sz="1000" b="1" u="sng" smtClean="0"/>
          </a:p>
          <a:p>
            <a:pPr eaLnBrk="1" hangingPunct="1"/>
            <a:r>
              <a:rPr lang="en-US" altLang="zh-TW" sz="1000" u="sng" smtClean="0"/>
              <a:t>4.</a:t>
            </a:r>
            <a:r>
              <a:rPr lang="zh-TW" altLang="en-US" sz="1000" u="sng" smtClean="0"/>
              <a:t>受益證券可分為不動產證券化受益證券及金融資產證券化受益證券。所稱不動產證券化受益證券，指受託機構為不動產投資（資產）信託基金而發行或交付表彰受益人享有該信託財產及其所生利益、孳息及其他收益之受益權持分之權利憑證或證書；所稱金融資產證券化受益證券，指特殊目的信託之受託機構依資產信託證券化計畫所發行，以表彰受益人享有該信託財產本金或其所生利益、孳息及其他收益之受益權持分之權利憑證或證書。所稱資產基礎證券指特殊目的公司依資產證券化計劃所發行，以表彰持有人對該受讓資產所享權利之權利憑證或證書。</a:t>
            </a:r>
            <a:r>
              <a:rPr lang="zh-TW" altLang="en-US" sz="1000" smtClean="0"/>
              <a:t>　　</a:t>
            </a:r>
            <a:r>
              <a:rPr lang="zh-TW" altLang="en-US" sz="1000" u="sng" smtClean="0"/>
              <a:t>受益證券及資產基礎證券之價額以其票面價額計算</a:t>
            </a:r>
            <a:r>
              <a:rPr lang="zh-TW" altLang="en-US" sz="1000" smtClean="0"/>
              <a:t>，</a:t>
            </a:r>
            <a:r>
              <a:rPr lang="zh-TW" altLang="en-US" sz="1000" u="sng" smtClean="0"/>
              <a:t>無票面價額者，以申報日之收盤價、成交價、單位淨值或原交易價額計算。</a:t>
            </a:r>
          </a:p>
          <a:p>
            <a:pPr eaLnBrk="1" hangingPunct="1"/>
            <a:r>
              <a:rPr lang="en-US" altLang="zh-TW" sz="1000" b="1" u="sng" smtClean="0"/>
              <a:t>5.</a:t>
            </a:r>
            <a:r>
              <a:rPr lang="zh-TW" altLang="en-US" sz="1000" u="sng" smtClean="0"/>
              <a:t>「國庫券」指政府調節國庫收支及穩定金融發行未滿ㄧ年之短期債務證券，發售方式及期限，由財政部洽中央銀行衡酌發行時之實際狀況訂定。國庫券、債券之價額以其票面價額計算。</a:t>
            </a:r>
            <a:endParaRPr lang="zh-TW" altLang="en-US" sz="1000" b="1" u="sng" smtClean="0"/>
          </a:p>
          <a:p>
            <a:pPr eaLnBrk="1" hangingPunct="1"/>
            <a:r>
              <a:rPr lang="en-US" altLang="zh-TW" sz="1000" smtClean="0"/>
              <a:t>6.</a:t>
            </a:r>
            <a:r>
              <a:rPr lang="zh-TW" altLang="en-US" sz="1000" smtClean="0"/>
              <a:t>「其他</a:t>
            </a:r>
            <a:r>
              <a:rPr lang="zh-TW" altLang="en-US" sz="1000" u="sng" smtClean="0"/>
              <a:t>具財產價值且得為交易客體之證券</a:t>
            </a:r>
            <a:r>
              <a:rPr lang="zh-TW" altLang="en-US" sz="1000" smtClean="0"/>
              <a:t>」</a:t>
            </a:r>
            <a:r>
              <a:rPr lang="zh-TW" altLang="en-US" sz="1000" u="sng" smtClean="0"/>
              <a:t>指本說明貳、各別事項第十至十</a:t>
            </a:r>
            <a:r>
              <a:rPr lang="zh-TW" altLang="en-US" sz="1000" b="1" u="sng" smtClean="0"/>
              <a:t>五</a:t>
            </a:r>
            <a:r>
              <a:rPr lang="zh-TW" altLang="en-US" sz="1000" u="sng" smtClean="0"/>
              <a:t>點以外之有價證券。</a:t>
            </a:r>
            <a:r>
              <a:rPr lang="zh-TW" altLang="en-US" sz="1000" smtClean="0"/>
              <a:t>其他</a:t>
            </a:r>
            <a:r>
              <a:rPr lang="zh-TW" altLang="en-US" sz="1000" u="sng" smtClean="0"/>
              <a:t>具財產價值且得為交易客體之證券以其票面價額計算，無票面價額者，以申報日之收盤價、成交價、單位淨值或原交易價額計算。</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p:grpSpPr>
        <p:sp>
          <p:nvSpPr>
            <p:cNvPr id="5" name="Rectangle 3"/>
            <p:cNvSpPr>
              <a:spLocks noChangeArrowheads="1"/>
            </p:cNvSpPr>
            <p:nvPr userDrawn="1"/>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a:latin typeface="Times New Roman" pitchFamily="18" charset="0"/>
              </a:endParaRPr>
            </a:p>
          </p:txBody>
        </p:sp>
        <p:sp>
          <p:nvSpPr>
            <p:cNvPr id="6" name="Rectangle 4"/>
            <p:cNvSpPr>
              <a:spLocks noChangeArrowheads="1"/>
            </p:cNvSpPr>
            <p:nvPr userDrawn="1"/>
          </p:nvSpPr>
          <p:spPr bwMode="hidden">
            <a:xfrm>
              <a:off x="1081" y="1065"/>
              <a:ext cx="4679" cy="1596"/>
            </a:xfrm>
            <a:prstGeom prst="rect">
              <a:avLst/>
            </a:prstGeom>
            <a:solidFill>
              <a:srgbClr val="FFFF00"/>
            </a:solidFill>
            <a:ln w="9525">
              <a:noFill/>
              <a:miter lim="800000"/>
              <a:headEnd/>
              <a:tailEnd/>
            </a:ln>
          </p:spPr>
          <p:txBody>
            <a:bodyPr/>
            <a:lstStyle/>
            <a:p>
              <a:pPr>
                <a:defRPr/>
              </a:pPr>
              <a:endParaRPr kumimoji="0" lang="zh-TW" altLang="zh-TW">
                <a:latin typeface="Times New Roman" pitchFamily="18"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rgbClr val="CCFFCC"/>
              </a:solidFill>
              <a:ln w="9525">
                <a:noFill/>
                <a:miter lim="800000"/>
                <a:headEnd/>
                <a:tailEnd/>
              </a:ln>
            </p:spPr>
            <p:txBody>
              <a:bodyPr/>
              <a:lstStyle/>
              <a:p>
                <a:pPr>
                  <a:defRPr/>
                </a:pPr>
                <a:endParaRPr kumimoji="0" lang="zh-TW" altLang="zh-TW">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rgbClr val="FEFEB4"/>
              </a:solidFill>
              <a:ln w="9525">
                <a:noFill/>
                <a:miter lim="800000"/>
                <a:headEnd/>
                <a:tailEnd/>
              </a:ln>
            </p:spPr>
            <p:txBody>
              <a:bodyPr/>
              <a:lstStyle/>
              <a:p>
                <a:pPr>
                  <a:defRPr/>
                </a:pPr>
                <a:endParaRPr kumimoji="0" lang="zh-TW" altLang="zh-TW">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rgbClr val="FEFEB4"/>
              </a:solidFill>
              <a:ln w="9525">
                <a:noFill/>
                <a:miter lim="800000"/>
                <a:headEnd/>
                <a:tailEnd/>
              </a:ln>
            </p:spPr>
            <p:txBody>
              <a:bodyPr/>
              <a:lstStyle/>
              <a:p>
                <a:pPr>
                  <a:defRPr/>
                </a:pPr>
                <a:endParaRPr kumimoji="0" lang="zh-TW" altLang="zh-TW">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rgbClr val="FFFF00">
                  <a:alpha val="80000"/>
                </a:srgbClr>
              </a:solidFill>
              <a:ln w="9525">
                <a:noFill/>
                <a:miter lim="800000"/>
                <a:headEnd/>
                <a:tailEnd/>
              </a:ln>
            </p:spPr>
            <p:txBody>
              <a:bodyPr/>
              <a:lstStyle/>
              <a:p>
                <a:pPr>
                  <a:defRPr/>
                </a:pPr>
                <a:endParaRPr kumimoji="0" lang="zh-TW" altLang="zh-TW">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rgbClr val="CCFFCC"/>
              </a:solidFill>
              <a:ln w="9525">
                <a:noFill/>
                <a:miter lim="800000"/>
                <a:headEnd/>
                <a:tailEnd/>
              </a:ln>
            </p:spPr>
            <p:txBody>
              <a:bodyPr/>
              <a:lstStyle/>
              <a:p>
                <a:pPr>
                  <a:defRPr/>
                </a:pPr>
                <a:endParaRPr kumimoji="0" lang="zh-TW" altLang="zh-TW">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rgbClr val="FEFEB4"/>
              </a:solidFill>
              <a:ln w="9525">
                <a:noFill/>
                <a:miter lim="800000"/>
                <a:headEnd/>
                <a:tailEnd/>
              </a:ln>
            </p:spPr>
            <p:txBody>
              <a:bodyPr/>
              <a:lstStyle/>
              <a:p>
                <a:pPr>
                  <a:defRPr/>
                </a:pPr>
                <a:endParaRPr kumimoji="0" lang="zh-TW" altLang="zh-TW">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rgbClr val="FFFF00"/>
              </a:solidFill>
              <a:ln w="9525">
                <a:noFill/>
                <a:miter lim="800000"/>
                <a:headEnd/>
                <a:tailEnd/>
              </a:ln>
            </p:spPr>
            <p:txBody>
              <a:bodyPr/>
              <a:lstStyle/>
              <a:p>
                <a:pPr>
                  <a:defRPr/>
                </a:pPr>
                <a:endParaRPr kumimoji="0" lang="zh-TW" altLang="zh-TW">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rgbClr val="CCFFCC"/>
              </a:solidFill>
              <a:ln w="9525">
                <a:noFill/>
                <a:miter lim="800000"/>
                <a:headEnd/>
                <a:tailEnd/>
              </a:ln>
            </p:spPr>
            <p:txBody>
              <a:bodyPr/>
              <a:lstStyle/>
              <a:p>
                <a:pPr>
                  <a:defRPr/>
                </a:pPr>
                <a:endParaRPr kumimoji="0" lang="zh-TW" altLang="zh-TW">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rgbClr val="FEFEB4"/>
              </a:solidFill>
              <a:ln w="9525">
                <a:noFill/>
                <a:miter lim="800000"/>
                <a:headEnd/>
                <a:tailEnd/>
              </a:ln>
            </p:spPr>
            <p:txBody>
              <a:bodyPr/>
              <a:lstStyle/>
              <a:p>
                <a:pPr>
                  <a:defRPr/>
                </a:pPr>
                <a:endParaRPr kumimoji="0" lang="zh-TW" altLang="zh-TW">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rgbClr val="CCFFCC"/>
              </a:solidFill>
              <a:ln w="9525">
                <a:noFill/>
                <a:miter lim="800000"/>
                <a:headEnd/>
                <a:tailEnd/>
              </a:ln>
            </p:spPr>
            <p:txBody>
              <a:bodyPr/>
              <a:lstStyle/>
              <a:p>
                <a:pPr>
                  <a:defRPr/>
                </a:pPr>
                <a:endParaRPr kumimoji="0" lang="zh-TW" altLang="zh-TW">
                  <a:latin typeface="Times New Roman" pitchFamily="18" charset="0"/>
                </a:endParaRPr>
              </a:p>
            </p:txBody>
          </p:sp>
        </p:grpSp>
      </p:grpSp>
      <p:sp>
        <p:nvSpPr>
          <p:cNvPr id="901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8" name="Rectangle 16"/>
          <p:cNvSpPr>
            <a:spLocks noGrp="1" noChangeArrowheads="1"/>
          </p:cNvSpPr>
          <p:nvPr>
            <p:ph type="dt" sz="half" idx="10"/>
          </p:nvPr>
        </p:nvSpPr>
        <p:spPr>
          <a:xfrm>
            <a:off x="457200" y="6248400"/>
            <a:ext cx="2133600" cy="457200"/>
          </a:xfrm>
        </p:spPr>
        <p:txBody>
          <a:bodyPr/>
          <a:lstStyle>
            <a:lvl1pPr>
              <a:defRPr>
                <a:latin typeface="Arial" charset="0"/>
                <a:ea typeface="新細明體" pitchFamily="18" charset="-120"/>
              </a:defRPr>
            </a:lvl1pPr>
          </a:lstStyle>
          <a:p>
            <a:fld id="{D7172C31-6B22-4FCF-8B15-C61378A6F9CC}" type="datetime1">
              <a:rPr lang="zh-TW" altLang="en-US"/>
              <a:pPr/>
              <a:t>2015/3/17</a:t>
            </a:fld>
            <a:endParaRPr lang="en-US" altLang="zh-TW"/>
          </a:p>
        </p:txBody>
      </p:sp>
      <p:sp>
        <p:nvSpPr>
          <p:cNvPr id="19" name="Rectangle 17"/>
          <p:cNvSpPr>
            <a:spLocks noGrp="1" noChangeArrowheads="1"/>
          </p:cNvSpPr>
          <p:nvPr>
            <p:ph type="ftr" sz="quarter" idx="11"/>
          </p:nvPr>
        </p:nvSpPr>
        <p:spPr/>
        <p:txBody>
          <a:bodyPr/>
          <a:lstStyle>
            <a:lvl1pPr>
              <a:defRPr>
                <a:ea typeface="新細明體" pitchFamily="18" charset="-120"/>
              </a:defRPr>
            </a:lvl1pPr>
          </a:lstStyle>
          <a:p>
            <a:endParaRPr lang="en-US" altLang="zh-TW"/>
          </a:p>
        </p:txBody>
      </p:sp>
      <p:sp>
        <p:nvSpPr>
          <p:cNvPr id="20" name="Rectangle 18"/>
          <p:cNvSpPr>
            <a:spLocks noGrp="1" noChangeArrowheads="1"/>
          </p:cNvSpPr>
          <p:nvPr>
            <p:ph type="sldNum" sz="quarter" idx="12"/>
          </p:nvPr>
        </p:nvSpPr>
        <p:spPr/>
        <p:txBody>
          <a:bodyPr/>
          <a:lstStyle>
            <a:lvl1pPr>
              <a:defRPr>
                <a:latin typeface="Arial Black" pitchFamily="34" charset="0"/>
                <a:ea typeface="新細明體" pitchFamily="18" charset="-120"/>
              </a:defRPr>
            </a:lvl1pPr>
          </a:lstStyle>
          <a:p>
            <a:pPr>
              <a:defRPr/>
            </a:pPr>
            <a:fld id="{E6064752-2303-4661-8C84-7410A7EF1781}"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23EBBE6F-F743-41E1-9BFF-A1743A02B4C0}"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fld id="{0F2D5231-C657-4BBA-94C9-7BC395AED9A4}" type="datetime1">
              <a:rPr lang="zh-TW" altLang="en-US"/>
              <a:pPr/>
              <a:t>2015/3/17</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F67F4D2A-BD6A-42D9-A0B8-67ED59BF5E61}"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fld id="{8F97CF7E-2AE1-4D0D-A5F6-C88D5BFE44F6}" type="datetime1">
              <a:rPr lang="zh-TW" altLang="en-US"/>
              <a:pPr/>
              <a:t>2015/3/17</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E64CE621-9B4B-44E2-BB8B-50D64A6F9876}"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fld id="{34D1F0A7-96EA-4FC6-BD05-84D5B6666788}" type="datetime1">
              <a:rPr lang="zh-TW" altLang="en-US"/>
              <a:pPr/>
              <a:t>2015/3/17</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pPr lvl="0"/>
            <a:endParaRPr lang="zh-TW" altLang="en-US" noProof="0" smtClean="0"/>
          </a:p>
        </p:txBody>
      </p:sp>
      <p:sp>
        <p:nvSpPr>
          <p:cNvPr id="4" name="Rectangle 2"/>
          <p:cNvSpPr>
            <a:spLocks noGrp="1" noChangeArrowheads="1"/>
          </p:cNvSpPr>
          <p:nvPr>
            <p:ph type="ftr" sz="quarter" idx="10"/>
          </p:nvPr>
        </p:nvSpPr>
        <p:spPr>
          <a:ln/>
        </p:spPr>
        <p:txBody>
          <a:bodyPr/>
          <a:lstStyle>
            <a:lvl1pPr>
              <a:defRPr/>
            </a:lvl1pPr>
          </a:lstStyle>
          <a:p>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F617D49F-0BB4-44B4-97BD-7AEECB884482}"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fld id="{726ED96B-2485-4579-ADE5-B9F2ACA9BE75}" type="datetime1">
              <a:rPr lang="zh-TW" altLang="en-US"/>
              <a:pPr/>
              <a:t>2015/3/17</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57200"/>
            <a:ext cx="82296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2"/>
          <p:cNvSpPr>
            <a:spLocks noGrp="1" noChangeArrowheads="1"/>
          </p:cNvSpPr>
          <p:nvPr>
            <p:ph type="ftr" sz="quarter" idx="10"/>
          </p:nvPr>
        </p:nvSpPr>
        <p:spPr>
          <a:ln/>
        </p:spPr>
        <p:txBody>
          <a:bodyPr/>
          <a:lstStyle>
            <a:lvl1pPr>
              <a:defRPr/>
            </a:lvl1pPr>
          </a:lstStyle>
          <a:p>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5FDA976E-77A4-4E91-9047-CB2523FFEF35}" type="slidenum">
              <a:rPr lang="en-US" altLang="zh-TW"/>
              <a:pPr>
                <a:defRPr/>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fld id="{2444CF11-411C-432D-8E3C-6DA652D88FD9}" type="datetime1">
              <a:rPr lang="zh-TW" altLang="en-US"/>
              <a:pPr/>
              <a:t>2015/3/17</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E815C1B3-1F53-4C0B-B16D-28596E0B705D}"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fld id="{E3D79714-335E-4B87-993A-2B4F3EFAECA5}" type="datetime1">
              <a:rPr lang="zh-TW" altLang="en-US"/>
              <a:pPr/>
              <a:t>2015/3/17</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0F95AA7A-7CF4-4EB6-A52C-460BAF75156A}"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fld id="{A376F922-5D6A-4AB0-9C50-71B2AEC4C603}" type="datetime1">
              <a:rPr lang="zh-TW" altLang="en-US"/>
              <a:pPr/>
              <a:t>2015/3/17</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23D59BA-C7FA-4A6D-8CDA-029A71185ED9}"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fld id="{B074425A-A9EC-4002-A00E-33053A41C294}" type="datetime1">
              <a:rPr lang="zh-TW" altLang="en-US"/>
              <a:pPr/>
              <a:t>2015/3/17</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53F59C29-F230-4865-98E1-2A8E79C35AFD}" type="slidenum">
              <a:rPr lang="en-US" altLang="zh-TW"/>
              <a:pPr>
                <a:defRPr/>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fld id="{F77033AF-267E-4966-862A-9D75BEFE4655}" type="datetime1">
              <a:rPr lang="zh-TW" altLang="en-US"/>
              <a:pPr/>
              <a:t>2015/3/17</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14F0D685-3C49-4CBC-9103-5EA3083ADC18}" type="slidenum">
              <a:rPr lang="en-US" altLang="zh-TW"/>
              <a:pPr>
                <a:defRPr/>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fld id="{144BE9E9-485F-4492-843F-78FB2D148DFF}" type="datetime1">
              <a:rPr lang="zh-TW" altLang="en-US"/>
              <a:pPr/>
              <a:t>2015/3/17</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ltLang="zh-TW"/>
          </a:p>
        </p:txBody>
      </p:sp>
      <p:sp>
        <p:nvSpPr>
          <p:cNvPr id="3" name="Rectangle 3"/>
          <p:cNvSpPr>
            <a:spLocks noGrp="1" noChangeArrowheads="1"/>
          </p:cNvSpPr>
          <p:nvPr>
            <p:ph type="sldNum" sz="quarter" idx="11"/>
          </p:nvPr>
        </p:nvSpPr>
        <p:spPr>
          <a:ln/>
        </p:spPr>
        <p:txBody>
          <a:bodyPr/>
          <a:lstStyle>
            <a:lvl1pPr>
              <a:defRPr/>
            </a:lvl1pPr>
          </a:lstStyle>
          <a:p>
            <a:pPr>
              <a:defRPr/>
            </a:pPr>
            <a:fld id="{786BC354-2942-43CE-84A3-36F122D29E69}" type="slidenum">
              <a:rPr lang="en-US" altLang="zh-TW"/>
              <a:pPr>
                <a:defRPr/>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fld id="{228AE4DB-89AB-41EE-B7E3-7C54B127B485}" type="datetime1">
              <a:rPr lang="zh-TW" altLang="en-US"/>
              <a:pPr/>
              <a:t>2015/3/17</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C1F5033E-7BBC-4EA9-8A96-3D363E751ADA}"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fld id="{EF3B2EAD-AE88-4B0F-844C-01B0DDC775E1}" type="datetime1">
              <a:rPr lang="zh-TW" altLang="en-US"/>
              <a:pPr/>
              <a:t>2015/3/17</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75FD3DC2-A688-4AC8-97A4-396881858CE7}"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fld id="{A5192556-9240-4E05-88A6-5AEDEB78B429}" type="datetime1">
              <a:rPr lang="zh-TW" altLang="en-US"/>
              <a:pPr/>
              <a:t>2015/3/17</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a typeface="標楷體" pitchFamily="65" charset="-120"/>
              </a:defRPr>
            </a:lvl1pPr>
          </a:lstStyle>
          <a:p>
            <a:endParaRPr lang="en-US" altLang="zh-TW"/>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ea"/>
                <a:ea typeface="+mn-ea"/>
              </a:defRPr>
            </a:lvl1pPr>
          </a:lstStyle>
          <a:p>
            <a:pPr>
              <a:defRPr/>
            </a:pPr>
            <a:fld id="{4C86BEFC-FBE9-4671-836B-59518A778DA9}" type="slidenum">
              <a:rPr lang="en-US" altLang="zh-TW"/>
              <a:pPr>
                <a:defRPr/>
              </a:pPr>
              <a:t>‹#›</a:t>
            </a:fld>
            <a:endParaRPr lang="en-US" altLang="zh-TW"/>
          </a:p>
        </p:txBody>
      </p:sp>
      <p:grpSp>
        <p:nvGrpSpPr>
          <p:cNvPr id="1028"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rgbClr val="FFFF66"/>
                </a:gs>
                <a:gs pos="100000">
                  <a:schemeClr val="bg1"/>
                </a:gs>
              </a:gsLst>
              <a:lin ang="0" scaled="1"/>
            </a:gradFill>
            <a:ln w="9525">
              <a:noFill/>
              <a:miter lim="800000"/>
              <a:headEnd/>
              <a:tailEnd/>
            </a:ln>
          </p:spPr>
          <p:txBody>
            <a:bodyPr/>
            <a:lstStyle/>
            <a:p>
              <a:pPr>
                <a:defRPr/>
              </a:pPr>
              <a:endParaRPr kumimoji="0" lang="zh-TW" altLang="zh-TW">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kumimoji="0" lang="zh-TW" altLang="zh-TW" sz="1800">
                <a:solidFill>
                  <a:schemeClr val="hlink"/>
                </a:solidFill>
              </a:endParaRPr>
            </a:p>
          </p:txBody>
        </p:sp>
        <p:sp>
          <p:nvSpPr>
            <p:cNvPr id="890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kumimoji="0" lang="zh-TW" altLang="zh-TW" sz="1800">
                <a:solidFill>
                  <a:schemeClr val="hlink"/>
                </a:solidFill>
              </a:endParaRPr>
            </a:p>
          </p:txBody>
        </p:sp>
        <p:sp>
          <p:nvSpPr>
            <p:cNvPr id="890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kumimoji="0" lang="zh-TW" altLang="zh-TW" sz="1800">
                <a:solidFill>
                  <a:schemeClr val="accent2"/>
                </a:solidFill>
              </a:endParaRPr>
            </a:p>
          </p:txBody>
        </p:sp>
        <p:sp>
          <p:nvSpPr>
            <p:cNvPr id="890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kumimoji="0" lang="zh-TW" altLang="zh-TW" sz="1800">
                <a:solidFill>
                  <a:schemeClr val="hlink"/>
                </a:solidFill>
              </a:endParaRPr>
            </a:p>
          </p:txBody>
        </p:sp>
        <p:sp>
          <p:nvSpPr>
            <p:cNvPr id="890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kumimoji="0" lang="zh-TW" altLang="zh-TW">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kumimoji="0" lang="zh-TW" altLang="zh-TW" sz="1800">
                <a:solidFill>
                  <a:schemeClr val="accent2"/>
                </a:solidFill>
              </a:endParaRPr>
            </a:p>
          </p:txBody>
        </p:sp>
        <p:sp>
          <p:nvSpPr>
            <p:cNvPr id="891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kumimoji="0" lang="zh-TW" altLang="zh-TW"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標楷體" pitchFamily="65" charset="-120"/>
                <a:ea typeface="標楷體" pitchFamily="65" charset="-120"/>
              </a:defRPr>
            </a:lvl1pPr>
          </a:lstStyle>
          <a:p>
            <a:fld id="{24BB1BE2-D798-4AF0-8D29-783DE980E430}" type="datetime1">
              <a:rPr lang="zh-TW" altLang="en-US"/>
              <a:pPr/>
              <a:t>2015/3/17</a:t>
            </a:fld>
            <a:endParaRPr lang="en-US" altLang="zh-TW"/>
          </a:p>
        </p:txBody>
      </p:sp>
    </p:spTree>
  </p:cSld>
  <p:clrMap bg1="lt1" tx1="dk1" bg2="lt2" tx2="dk2" accent1="accent1" accent2="accent2" accent3="accent3" accent4="accent4" accent5="accent5" accent6="accent6" hlink="hlink" folHlink="folHlink"/>
  <p:sldLayoutIdLst>
    <p:sldLayoutId id="2147483849"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ftr="0" dt="0"/>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ea typeface="標楷體" pitchFamily="65" charset="-120"/>
        </a:defRPr>
      </a:lvl2pPr>
      <a:lvl3pPr algn="l" rtl="0" eaLnBrk="0" fontAlgn="base" hangingPunct="0">
        <a:spcBef>
          <a:spcPct val="0"/>
        </a:spcBef>
        <a:spcAft>
          <a:spcPct val="0"/>
        </a:spcAft>
        <a:defRPr kumimoji="1" sz="4400" b="1">
          <a:solidFill>
            <a:schemeClr val="tx1"/>
          </a:solidFill>
          <a:latin typeface="Arial" charset="0"/>
          <a:ea typeface="標楷體" pitchFamily="65" charset="-120"/>
        </a:defRPr>
      </a:lvl3pPr>
      <a:lvl4pPr algn="l" rtl="0" eaLnBrk="0" fontAlgn="base" hangingPunct="0">
        <a:spcBef>
          <a:spcPct val="0"/>
        </a:spcBef>
        <a:spcAft>
          <a:spcPct val="0"/>
        </a:spcAft>
        <a:defRPr kumimoji="1" sz="4400" b="1">
          <a:solidFill>
            <a:schemeClr val="tx1"/>
          </a:solidFill>
          <a:latin typeface="Arial" charset="0"/>
          <a:ea typeface="標楷體" pitchFamily="65" charset="-120"/>
        </a:defRPr>
      </a:lvl4pPr>
      <a:lvl5pPr algn="l" rtl="0" eaLnBrk="0" fontAlgn="base" hangingPunct="0">
        <a:spcBef>
          <a:spcPct val="0"/>
        </a:spcBef>
        <a:spcAft>
          <a:spcPct val="0"/>
        </a:spcAft>
        <a:defRPr kumimoji="1" sz="4400" b="1">
          <a:solidFill>
            <a:schemeClr val="tx1"/>
          </a:solidFill>
          <a:latin typeface="Arial" charset="0"/>
          <a:ea typeface="標楷體" pitchFamily="65" charset="-120"/>
        </a:defRPr>
      </a:lvl5pPr>
      <a:lvl6pPr marL="457200" algn="l" rtl="0" fontAlgn="base">
        <a:spcBef>
          <a:spcPct val="0"/>
        </a:spcBef>
        <a:spcAft>
          <a:spcPct val="0"/>
        </a:spcAft>
        <a:defRPr kumimoji="1" sz="4400" b="1">
          <a:solidFill>
            <a:schemeClr val="tx1"/>
          </a:solidFill>
          <a:latin typeface="Arial" charset="0"/>
          <a:ea typeface="標楷體" pitchFamily="65" charset="-120"/>
        </a:defRPr>
      </a:lvl6pPr>
      <a:lvl7pPr marL="914400" algn="l" rtl="0" fontAlgn="base">
        <a:spcBef>
          <a:spcPct val="0"/>
        </a:spcBef>
        <a:spcAft>
          <a:spcPct val="0"/>
        </a:spcAft>
        <a:defRPr kumimoji="1" sz="4400" b="1">
          <a:solidFill>
            <a:schemeClr val="tx1"/>
          </a:solidFill>
          <a:latin typeface="Arial" charset="0"/>
          <a:ea typeface="標楷體" pitchFamily="65" charset="-120"/>
        </a:defRPr>
      </a:lvl7pPr>
      <a:lvl8pPr marL="1371600" algn="l" rtl="0" fontAlgn="base">
        <a:spcBef>
          <a:spcPct val="0"/>
        </a:spcBef>
        <a:spcAft>
          <a:spcPct val="0"/>
        </a:spcAft>
        <a:defRPr kumimoji="1" sz="4400" b="1">
          <a:solidFill>
            <a:schemeClr val="tx1"/>
          </a:solidFill>
          <a:latin typeface="Arial" charset="0"/>
          <a:ea typeface="標楷體" pitchFamily="65" charset="-120"/>
        </a:defRPr>
      </a:lvl8pPr>
      <a:lvl9pPr marL="1828800" algn="l" rtl="0" fontAlgn="base">
        <a:spcBef>
          <a:spcPct val="0"/>
        </a:spcBef>
        <a:spcAft>
          <a:spcPct val="0"/>
        </a:spcAft>
        <a:defRPr kumimoji="1" sz="4400" b="1">
          <a:solidFill>
            <a:schemeClr val="tx1"/>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b="1">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b="1">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b="1">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b="1">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ocallaw.moj/LawContentDetails.aspx?id=FL010661" TargetMode="External"/><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KmzYSp6l_wk&amp;feature=related" TargetMode="External"/><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zh-TW" altLang="en-US" smtClean="0">
                <a:solidFill>
                  <a:schemeClr val="tx1"/>
                </a:solidFill>
              </a:rPr>
              <a:t>公職人員財產申報填表說明及注意事項</a:t>
            </a:r>
          </a:p>
        </p:txBody>
      </p:sp>
      <p:sp>
        <p:nvSpPr>
          <p:cNvPr id="3075" name="Rectangle 5"/>
          <p:cNvSpPr>
            <a:spLocks noGrp="1" noChangeArrowheads="1"/>
          </p:cNvSpPr>
          <p:nvPr>
            <p:ph type="subTitle" idx="1"/>
          </p:nvPr>
        </p:nvSpPr>
        <p:spPr>
          <a:xfrm>
            <a:off x="2916238" y="5013325"/>
            <a:ext cx="6019800" cy="1439863"/>
          </a:xfrm>
        </p:spPr>
        <p:txBody>
          <a:bodyPr/>
          <a:lstStyle/>
          <a:p>
            <a:pPr marL="1524000" indent="-1524000" eaLnBrk="1" hangingPunct="1">
              <a:lnSpc>
                <a:spcPct val="90000"/>
              </a:lnSpc>
            </a:pPr>
            <a:endParaRPr lang="en-US" altLang="zh-TW" sz="5400" smtClean="0"/>
          </a:p>
          <a:p>
            <a:pPr marL="1524000" indent="-1524000" eaLnBrk="1" hangingPunct="1">
              <a:lnSpc>
                <a:spcPct val="90000"/>
              </a:lnSpc>
            </a:pPr>
            <a:r>
              <a:rPr lang="zh-TW" altLang="en-US" sz="3200" smtClean="0"/>
              <a:t>法務部廉政署防貪組廉政規範科</a:t>
            </a:r>
            <a:endParaRPr lang="zh-TW" altLang="en-US" sz="4000" smtClean="0"/>
          </a:p>
        </p:txBody>
      </p:sp>
      <p:pic>
        <p:nvPicPr>
          <p:cNvPr id="3076" name="Picture 6" descr="bs01144_"/>
          <p:cNvPicPr>
            <a:picLocks noChangeAspect="1" noChangeArrowheads="1"/>
          </p:cNvPicPr>
          <p:nvPr/>
        </p:nvPicPr>
        <p:blipFill>
          <a:blip r:embed="rId2"/>
          <a:srcRect/>
          <a:stretch>
            <a:fillRect/>
          </a:stretch>
        </p:blipFill>
        <p:spPr bwMode="auto">
          <a:xfrm>
            <a:off x="0" y="3429000"/>
            <a:ext cx="2576513"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05842256-6DB9-4A32-9DD2-B24B639645E5}" type="slidenum">
              <a:rPr lang="en-US" altLang="zh-TW"/>
              <a:pPr>
                <a:defRPr/>
              </a:pPr>
              <a:t>10</a:t>
            </a:fld>
            <a:endParaRPr lang="en-US" altLang="zh-TW"/>
          </a:p>
        </p:txBody>
      </p:sp>
      <p:sp>
        <p:nvSpPr>
          <p:cNvPr id="144386" name="Rectangle 2"/>
          <p:cNvSpPr>
            <a:spLocks noGrp="1" noChangeArrowheads="1"/>
          </p:cNvSpPr>
          <p:nvPr>
            <p:ph type="body" idx="1"/>
          </p:nvPr>
        </p:nvSpPr>
        <p:spPr>
          <a:xfrm>
            <a:off x="457200" y="1981200"/>
            <a:ext cx="8362950" cy="3886200"/>
          </a:xfrm>
        </p:spPr>
        <p:txBody>
          <a:bodyPr/>
          <a:lstStyle/>
          <a:p>
            <a:pPr eaLnBrk="1" hangingPunct="1"/>
            <a:r>
              <a:rPr lang="zh-TW" altLang="en-US" smtClean="0">
                <a:solidFill>
                  <a:srgbClr val="0000FF"/>
                </a:solidFill>
                <a:latin typeface="微軟正黑體" pitchFamily="34" charset="-120"/>
                <a:ea typeface="微軟正黑體" pitchFamily="34" charset="-120"/>
              </a:rPr>
              <a:t>申報人抱怨繳交申報表後，為何受理申報單位不替其注意有無申報錯誤，害其受罰？</a:t>
            </a:r>
          </a:p>
          <a:p>
            <a:pPr eaLnBrk="1" hangingPunct="1">
              <a:buFontTx/>
              <a:buNone/>
            </a:pPr>
            <a:r>
              <a:rPr lang="zh-TW" altLang="en-US" smtClean="0"/>
              <a:t>    </a:t>
            </a:r>
            <a:r>
              <a:rPr lang="zh-TW" altLang="en-US" smtClean="0">
                <a:latin typeface="標楷體" pitchFamily="65" charset="-120"/>
              </a:rPr>
              <a:t>依公職人員財產申報資料審核及查閱辦法第</a:t>
            </a:r>
            <a:r>
              <a:rPr lang="en-US" altLang="zh-TW" smtClean="0">
                <a:latin typeface="標楷體" pitchFamily="65" charset="-120"/>
              </a:rPr>
              <a:t>5</a:t>
            </a:r>
            <a:r>
              <a:rPr lang="zh-TW" altLang="en-US" smtClean="0">
                <a:latin typeface="標楷體" pitchFamily="65" charset="-120"/>
              </a:rPr>
              <a:t>條規定，</a:t>
            </a:r>
            <a:r>
              <a:rPr lang="zh-TW" altLang="en-US" smtClean="0">
                <a:solidFill>
                  <a:srgbClr val="FF3300"/>
                </a:solidFill>
                <a:latin typeface="標楷體" pitchFamily="65" charset="-120"/>
              </a:rPr>
              <a:t>受理申報單位受理申報後僅作形式上審查</a:t>
            </a:r>
            <a:r>
              <a:rPr lang="zh-TW" altLang="en-US" smtClean="0">
                <a:latin typeface="標楷體" pitchFamily="65" charset="-120"/>
              </a:rPr>
              <a:t>，未經法定程序不得隨意查閱申報人財產申報資料。</a:t>
            </a:r>
          </a:p>
        </p:txBody>
      </p:sp>
      <p:sp>
        <p:nvSpPr>
          <p:cNvPr id="202754" name="Rectangle 2"/>
          <p:cNvSpPr>
            <a:spLocks noGrp="1" noChangeArrowheads="1"/>
          </p:cNvSpPr>
          <p:nvPr>
            <p:ph type="title"/>
          </p:nvPr>
        </p:nvSpPr>
        <p:spPr>
          <a:xfrm>
            <a:off x="457200" y="457200"/>
            <a:ext cx="8229600" cy="1171575"/>
          </a:xfrm>
          <a:ln/>
        </p:spPr>
        <p:txBody>
          <a:bodyPr/>
          <a:lstStyle/>
          <a:p>
            <a:pPr eaLnBrk="1" hangingPunct="1"/>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四</a:t>
            </a:r>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問題探討</a:t>
            </a:r>
            <a:r>
              <a:rPr lang="zh-TW" altLang="en-US" smtClean="0"/>
              <a:t>  </a:t>
            </a:r>
            <a:endParaRPr lang="en-US" altLang="zh-TW"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730E9715-517E-4501-B763-CDDD4B3C9754}" type="slidenum">
              <a:rPr lang="en-US" altLang="zh-TW"/>
              <a:pPr>
                <a:defRPr/>
              </a:pPr>
              <a:t>11</a:t>
            </a:fld>
            <a:endParaRPr lang="en-US" altLang="zh-TW"/>
          </a:p>
        </p:txBody>
      </p:sp>
      <p:sp>
        <p:nvSpPr>
          <p:cNvPr id="2" name="標題 1"/>
          <p:cNvSpPr>
            <a:spLocks noGrp="1"/>
          </p:cNvSpPr>
          <p:nvPr>
            <p:ph type="title"/>
          </p:nvPr>
        </p:nvSpPr>
        <p:spPr/>
        <p:txBody>
          <a:bodyPr/>
          <a:lstStyle/>
          <a:p>
            <a:pPr algn="ctr" eaLnBrk="1" hangingPunct="1"/>
            <a:r>
              <a:rPr lang="zh-TW" altLang="en-US" b="0" smtClean="0">
                <a:solidFill>
                  <a:srgbClr val="0000FF"/>
                </a:solidFill>
                <a:effectLst>
                  <a:outerShdw blurRad="38100" dist="38100" dir="2700000" algn="tl">
                    <a:srgbClr val="C0C0C0"/>
                  </a:outerShdw>
                </a:effectLst>
                <a:latin typeface="標楷體" pitchFamily="65" charset="-120"/>
              </a:rPr>
              <a:t>財產申報</a:t>
            </a:r>
            <a:r>
              <a:rPr lang="zh-TW" altLang="en-US" b="0" smtClean="0">
                <a:solidFill>
                  <a:srgbClr val="0000FF"/>
                </a:solidFill>
                <a:effectLst>
                  <a:outerShdw blurRad="38100" dist="38100" dir="2700000" algn="tl">
                    <a:srgbClr val="C0C0C0"/>
                  </a:outerShdw>
                </a:effectLst>
                <a:latin typeface="標楷體" pitchFamily="65" charset="-120"/>
                <a:ea typeface="Arial Unicode MS" pitchFamily="34" charset="-120"/>
                <a:cs typeface="Arial Unicode MS" pitchFamily="34" charset="-120"/>
              </a:rPr>
              <a:t>應有之態度</a:t>
            </a:r>
            <a:endParaRPr lang="zh-TW" altLang="en-US" b="0" smtClean="0">
              <a:solidFill>
                <a:srgbClr val="0000FF"/>
              </a:solidFill>
              <a:latin typeface="標楷體" pitchFamily="65" charset="-120"/>
            </a:endParaRPr>
          </a:p>
        </p:txBody>
      </p:sp>
      <p:sp>
        <p:nvSpPr>
          <p:cNvPr id="13315" name="內容版面配置區 2"/>
          <p:cNvSpPr>
            <a:spLocks noGrp="1"/>
          </p:cNvSpPr>
          <p:nvPr>
            <p:ph idx="1"/>
          </p:nvPr>
        </p:nvSpPr>
        <p:spPr>
          <a:xfrm>
            <a:off x="468313" y="1989138"/>
            <a:ext cx="8229600" cy="3886200"/>
          </a:xfrm>
        </p:spPr>
        <p:txBody>
          <a:bodyPr/>
          <a:lstStyle/>
          <a:p>
            <a:pPr eaLnBrk="1" hangingPunct="1"/>
            <a:r>
              <a:rPr lang="zh-TW" altLang="en-US" smtClean="0"/>
              <a:t>重視財產申報義務，謹慎查詢核對財產狀況，確保申報資料正確性</a:t>
            </a:r>
          </a:p>
          <a:p>
            <a:pPr eaLnBrk="1" hangingPunct="1"/>
            <a:r>
              <a:rPr lang="zh-TW" altLang="en-US" smtClean="0"/>
              <a:t>如有疑義應儘速向受理申報機構詢明</a:t>
            </a:r>
          </a:p>
          <a:p>
            <a:pPr eaLnBrk="1" hangingPunct="1"/>
            <a:r>
              <a:rPr lang="zh-TW" altLang="en-US" smtClean="0"/>
              <a:t>提早準備從容申報，避免偶突發事件而</a:t>
            </a:r>
          </a:p>
          <a:p>
            <a:pPr eaLnBrk="1" hangingPunct="1">
              <a:buFont typeface="Wingdings" pitchFamily="2" charset="2"/>
              <a:buNone/>
            </a:pPr>
            <a:r>
              <a:rPr lang="zh-TW" altLang="en-US" smtClean="0"/>
              <a:t>   逾期申報</a:t>
            </a:r>
          </a:p>
          <a:p>
            <a:pPr eaLnBrk="1" hangingPunct="1"/>
            <a:endParaRPr lang="zh-TW" altLang="en-US" smtClean="0"/>
          </a:p>
        </p:txBody>
      </p:sp>
      <p:sp>
        <p:nvSpPr>
          <p:cNvPr id="4" name="投影片編號版面配置區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92586F9-13B3-4C0C-9E48-91AD733FFF46}" type="slidenum">
              <a:rPr kumimoji="0" lang="en-US" altLang="zh-TW" sz="1200">
                <a:latin typeface="+mn-ea"/>
                <a:ea typeface="+mn-ea"/>
              </a:rPr>
              <a:pPr algn="r">
                <a:defRPr/>
              </a:pPr>
              <a:t>11</a:t>
            </a:fld>
            <a:endParaRPr kumimoji="0" lang="en-US" altLang="zh-TW" sz="1200">
              <a:latin typeface="+mn-ea"/>
              <a:ea typeface="+mn-ea"/>
            </a:endParaRPr>
          </a:p>
        </p:txBody>
      </p:sp>
      <p:pic>
        <p:nvPicPr>
          <p:cNvPr id="13317" name="Picture 15" descr="j0291976"/>
          <p:cNvPicPr>
            <a:picLocks noChangeAspect="1" noChangeArrowheads="1"/>
          </p:cNvPicPr>
          <p:nvPr/>
        </p:nvPicPr>
        <p:blipFill>
          <a:blip r:embed="rId2"/>
          <a:srcRect/>
          <a:stretch>
            <a:fillRect/>
          </a:stretch>
        </p:blipFill>
        <p:spPr bwMode="auto">
          <a:xfrm>
            <a:off x="6372225" y="4221163"/>
            <a:ext cx="19097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93CF7965-1BAD-4264-8080-0E9F2033D371}" type="slidenum">
              <a:rPr lang="en-US" altLang="zh-TW"/>
              <a:pPr>
                <a:defRPr/>
              </a:pPr>
              <a:t>12</a:t>
            </a:fld>
            <a:endParaRPr lang="en-US" altLang="zh-TW"/>
          </a:p>
        </p:txBody>
      </p:sp>
      <p:sp>
        <p:nvSpPr>
          <p:cNvPr id="5" name="投影片編號版面配置區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A02A6DD-C57D-4A48-8C42-08578A3CF179}" type="slidenum">
              <a:rPr kumimoji="0" lang="en-US" altLang="zh-TW" sz="1200">
                <a:latin typeface="+mn-ea"/>
                <a:ea typeface="+mn-ea"/>
              </a:rPr>
              <a:pPr algn="r">
                <a:defRPr/>
              </a:pPr>
              <a:t>12</a:t>
            </a:fld>
            <a:endParaRPr kumimoji="0" lang="en-US" altLang="zh-TW" sz="1200">
              <a:latin typeface="+mn-ea"/>
              <a:ea typeface="+mn-ea"/>
            </a:endParaRPr>
          </a:p>
        </p:txBody>
      </p:sp>
      <p:sp>
        <p:nvSpPr>
          <p:cNvPr id="14339" name="Rectangle 2"/>
          <p:cNvSpPr>
            <a:spLocks noGrp="1" noChangeArrowheads="1"/>
          </p:cNvSpPr>
          <p:nvPr>
            <p:ph type="title"/>
          </p:nvPr>
        </p:nvSpPr>
        <p:spPr>
          <a:xfrm>
            <a:off x="3563938" y="2060575"/>
            <a:ext cx="4251325" cy="2663825"/>
          </a:xfrm>
        </p:spPr>
        <p:txBody>
          <a:bodyPr/>
          <a:lstStyle/>
          <a:p>
            <a:pPr algn="dist" eaLnBrk="1" hangingPunct="1"/>
            <a:r>
              <a:rPr lang="zh-TW" altLang="en-US" smtClean="0"/>
              <a:t>填表說明</a:t>
            </a:r>
            <a:br>
              <a:rPr lang="zh-TW" altLang="en-US" smtClean="0"/>
            </a:br>
            <a:r>
              <a:rPr lang="zh-TW" altLang="en-US" smtClean="0"/>
              <a:t>及</a:t>
            </a:r>
            <a:br>
              <a:rPr lang="zh-TW" altLang="en-US" smtClean="0"/>
            </a:br>
            <a:r>
              <a:rPr lang="zh-TW" altLang="en-US" smtClean="0"/>
              <a:t>申報應注意事項</a:t>
            </a:r>
          </a:p>
        </p:txBody>
      </p:sp>
      <p:pic>
        <p:nvPicPr>
          <p:cNvPr id="14340" name="Picture 46" descr="MMj02829890000[1]"/>
          <p:cNvPicPr>
            <a:picLocks noGrp="1" noChangeAspect="1" noChangeArrowheads="1" noCrop="1"/>
          </p:cNvPicPr>
          <p:nvPr>
            <p:ph sz="half" idx="2"/>
          </p:nvPr>
        </p:nvPicPr>
        <p:blipFill>
          <a:blip r:embed="rId2"/>
          <a:srcRect/>
          <a:stretch>
            <a:fillRect/>
          </a:stretch>
        </p:blipFill>
        <p:spPr>
          <a:xfrm>
            <a:off x="900113" y="2133600"/>
            <a:ext cx="2692400" cy="2690813"/>
          </a:xfrm>
        </p:spPr>
      </p:pic>
      <p:sp>
        <p:nvSpPr>
          <p:cNvPr id="14341" name="Rectangle 7"/>
          <p:cNvSpPr>
            <a:spLocks noChangeArrowheads="1"/>
          </p:cNvSpPr>
          <p:nvPr/>
        </p:nvSpPr>
        <p:spPr bwMode="auto">
          <a:xfrm>
            <a:off x="1403350" y="5445125"/>
            <a:ext cx="6192838" cy="701675"/>
          </a:xfrm>
          <a:prstGeom prst="rect">
            <a:avLst/>
          </a:prstGeom>
          <a:noFill/>
          <a:ln w="9525">
            <a:noFill/>
            <a:miter lim="800000"/>
            <a:headEnd/>
            <a:tailEnd/>
          </a:ln>
        </p:spPr>
        <p:txBody>
          <a:bodyPr>
            <a:spAutoFit/>
          </a:bodyPr>
          <a:lstStyle/>
          <a:p>
            <a:r>
              <a:rPr lang="en-US" altLang="zh-TW" sz="2000"/>
              <a:t>※</a:t>
            </a:r>
            <a:r>
              <a:rPr lang="zh-TW" altLang="en-US" sz="2000">
                <a:ea typeface="標楷體" pitchFamily="65" charset="-120"/>
              </a:rPr>
              <a:t>「公職人員財產申報表填表說明」線上查閱網址：</a:t>
            </a:r>
          </a:p>
          <a:p>
            <a:r>
              <a:rPr lang="en-US" altLang="zh-TW" sz="2000">
                <a:latin typeface="Times New Roman" pitchFamily="18" charset="0"/>
                <a:hlinkClick r:id="rId3"/>
              </a:rPr>
              <a:t>http://locallaw.moj/LawContentDetails.aspx?id=FL010661</a:t>
            </a:r>
            <a:r>
              <a:rPr lang="en-US" altLang="zh-TW" sz="18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1ED35E12-1DF3-4D2E-AF59-C4BCB9F425F9}" type="slidenum">
              <a:rPr lang="en-US" altLang="zh-TW"/>
              <a:pPr>
                <a:defRPr/>
              </a:pPr>
              <a:t>13</a:t>
            </a:fld>
            <a:endParaRPr lang="en-US" altLang="zh-TW"/>
          </a:p>
        </p:txBody>
      </p:sp>
      <p:sp>
        <p:nvSpPr>
          <p:cNvPr id="46" name="投影片編號版面配置區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D601B11-E8BA-4B29-81DE-A2BF31C3BE8F}" type="slidenum">
              <a:rPr kumimoji="0" lang="en-US" altLang="zh-TW" sz="1200">
                <a:latin typeface="+mn-ea"/>
                <a:ea typeface="+mn-ea"/>
              </a:rPr>
              <a:pPr algn="r">
                <a:defRPr/>
              </a:pPr>
              <a:t>13</a:t>
            </a:fld>
            <a:endParaRPr kumimoji="0" lang="en-US" altLang="zh-TW" sz="1200">
              <a:latin typeface="+mn-ea"/>
              <a:ea typeface="+mn-ea"/>
            </a:endParaRPr>
          </a:p>
        </p:txBody>
      </p:sp>
      <p:sp>
        <p:nvSpPr>
          <p:cNvPr id="15363" name="Rectangle 2"/>
          <p:cNvSpPr>
            <a:spLocks noGrp="1" noChangeArrowheads="1"/>
          </p:cNvSpPr>
          <p:nvPr>
            <p:ph type="title"/>
          </p:nvPr>
        </p:nvSpPr>
        <p:spPr>
          <a:xfrm>
            <a:off x="357188" y="214313"/>
            <a:ext cx="8229600" cy="523875"/>
          </a:xfrm>
        </p:spPr>
        <p:txBody>
          <a:bodyPr/>
          <a:lstStyle/>
          <a:p>
            <a:pPr eaLnBrk="1" hangingPunct="1"/>
            <a:r>
              <a:rPr lang="zh-TW" altLang="en-US" sz="3600" smtClean="0"/>
              <a:t>申報財產項目與填表說明</a:t>
            </a:r>
            <a:r>
              <a:rPr lang="en-US" altLang="zh-TW" sz="3600" smtClean="0"/>
              <a:t>-1</a:t>
            </a:r>
          </a:p>
        </p:txBody>
      </p:sp>
      <p:sp>
        <p:nvSpPr>
          <p:cNvPr id="15364" name="Rectangle 5"/>
          <p:cNvSpPr>
            <a:spLocks noGrp="1" noChangeArrowheads="1"/>
          </p:cNvSpPr>
          <p:nvPr>
            <p:ph type="body" sz="half" idx="1"/>
          </p:nvPr>
        </p:nvSpPr>
        <p:spPr>
          <a:xfrm>
            <a:off x="323850" y="981075"/>
            <a:ext cx="7920038" cy="503238"/>
          </a:xfrm>
          <a:noFill/>
        </p:spPr>
        <p:txBody>
          <a:bodyPr/>
          <a:lstStyle/>
          <a:p>
            <a:pPr eaLnBrk="1" hangingPunct="1"/>
            <a:r>
              <a:rPr lang="zh-TW" altLang="en-US" sz="2400" b="0" smtClean="0"/>
              <a:t>申報人</a:t>
            </a:r>
            <a:r>
              <a:rPr lang="zh-TW" altLang="en-US" sz="2400" smtClean="0">
                <a:solidFill>
                  <a:srgbClr val="CC3300"/>
                </a:solidFill>
              </a:rPr>
              <a:t>本人、配偶、未成年子女</a:t>
            </a:r>
            <a:r>
              <a:rPr lang="zh-TW" altLang="en-US" sz="2400" b="0" smtClean="0"/>
              <a:t>所持有之</a:t>
            </a:r>
            <a:endParaRPr lang="zh-TW" altLang="en-US" sz="2400" smtClean="0"/>
          </a:p>
        </p:txBody>
      </p:sp>
      <p:graphicFrame>
        <p:nvGraphicFramePr>
          <p:cNvPr id="15414" name="Group 54"/>
          <p:cNvGraphicFramePr>
            <a:graphicFrameLocks noGrp="1"/>
          </p:cNvGraphicFramePr>
          <p:nvPr>
            <p:ph sz="half" idx="2"/>
          </p:nvPr>
        </p:nvGraphicFramePr>
        <p:xfrm>
          <a:off x="395288" y="1700213"/>
          <a:ext cx="8280400" cy="4681537"/>
        </p:xfrm>
        <a:graphic>
          <a:graphicData uri="http://schemas.openxmlformats.org/drawingml/2006/table">
            <a:tbl>
              <a:tblPr/>
              <a:tblGrid>
                <a:gridCol w="3671887"/>
                <a:gridCol w="1655763"/>
                <a:gridCol w="2952750"/>
              </a:tblGrid>
              <a:tr h="350838">
                <a:tc>
                  <a:txBody>
                    <a:bodyPr/>
                    <a:lstStyle/>
                    <a:p>
                      <a:pPr marL="0" marR="0" lvl="0" indent="0" algn="ctr"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財產項目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申報標準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申報內容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不動產</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一</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土地、</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二</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建物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c rowSpan="4">
                  <a:txBody>
                    <a:bodyPr/>
                    <a:lstStyle/>
                    <a:p>
                      <a:pPr marL="0" marR="0" lvl="0" indent="0" algn="l" defTabSz="914400" rtl="0" eaLnBrk="1" fontAlgn="ctr" latinLnBrk="0" hangingPunct="1">
                        <a:lnSpc>
                          <a:spcPct val="100000"/>
                        </a:lnSpc>
                        <a:spcBef>
                          <a:spcPct val="30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8000"/>
                          </a:solidFill>
                          <a:effectLst/>
                          <a:latin typeface="Times New Roman" pitchFamily="18" charset="0"/>
                          <a:ea typeface="標楷體" pitchFamily="65" charset="-120"/>
                        </a:rPr>
                        <a:t>全部</a:t>
                      </a:r>
                      <a:r>
                        <a:rPr kumimoji="1" lang="en-US" altLang="zh-TW" sz="24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8000"/>
                          </a:solidFill>
                          <a:effectLst/>
                          <a:latin typeface="Times New Roman" pitchFamily="18" charset="0"/>
                          <a:ea typeface="標楷體" pitchFamily="65" charset="-120"/>
                        </a:rPr>
                        <a:t>逐筆申報</a:t>
                      </a:r>
                      <a:r>
                        <a:rPr kumimoji="1" lang="en-US" altLang="zh-TW" sz="2400" b="1" i="0" u="none" strike="noStrike" cap="none" normalizeH="0" baseline="0" smtClean="0">
                          <a:ln>
                            <a:noFill/>
                          </a:ln>
                          <a:solidFill>
                            <a:srgbClr val="008000"/>
                          </a:solidFill>
                          <a:effectLst/>
                          <a:latin typeface="Times New Roman" pitchFamily="18"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c rowSpan="4">
                  <a:txBody>
                    <a:bodyPr/>
                    <a:lstStyle/>
                    <a:p>
                      <a:pPr marL="0" marR="0" lvl="0" indent="0" algn="l" defTabSz="914400" rtl="0" eaLnBrk="1" fontAlgn="ctr" latinLnBrk="0" hangingPunct="1">
                        <a:lnSpc>
                          <a:spcPct val="20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8000"/>
                          </a:solidFill>
                          <a:effectLst/>
                          <a:latin typeface="Times New Roman" pitchFamily="18" charset="0"/>
                          <a:ea typeface="標楷體" pitchFamily="65" charset="-120"/>
                        </a:rPr>
                        <a:t>登記時間＋登記原因</a:t>
                      </a:r>
                    </a:p>
                    <a:p>
                      <a:pPr marL="0" marR="0" lvl="0" indent="0" algn="l" defTabSz="914400" rtl="0" eaLnBrk="1" fontAlgn="ctr" latinLnBrk="0" hangingPunct="1">
                        <a:lnSpc>
                          <a:spcPct val="8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8000"/>
                          </a:solidFill>
                          <a:effectLst/>
                          <a:latin typeface="Times New Roman" pitchFamily="18" charset="0"/>
                          <a:ea typeface="標楷體" pitchFamily="65" charset="-120"/>
                        </a:rPr>
                        <a:t>（如係申報日前</a:t>
                      </a:r>
                      <a:r>
                        <a:rPr kumimoji="1" lang="en-US" altLang="zh-TW" sz="2400" b="1" i="0" u="none" strike="noStrike" cap="none" normalizeH="0" baseline="0" smtClean="0">
                          <a:ln>
                            <a:noFill/>
                          </a:ln>
                          <a:solidFill>
                            <a:srgbClr val="008000"/>
                          </a:solidFill>
                          <a:effectLst/>
                          <a:latin typeface="Times New Roman" pitchFamily="18" charset="0"/>
                          <a:ea typeface="標楷體" pitchFamily="65" charset="-120"/>
                        </a:rPr>
                        <a:t>5</a:t>
                      </a:r>
                      <a:r>
                        <a:rPr kumimoji="1" lang="zh-TW" altLang="en-US" sz="2400" b="1" i="0" u="none" strike="noStrike" cap="none" normalizeH="0" baseline="0" smtClean="0">
                          <a:ln>
                            <a:noFill/>
                          </a:ln>
                          <a:solidFill>
                            <a:srgbClr val="008000"/>
                          </a:solidFill>
                          <a:effectLst/>
                          <a:latin typeface="Times New Roman" pitchFamily="18" charset="0"/>
                          <a:ea typeface="標楷體" pitchFamily="65" charset="-120"/>
                        </a:rPr>
                        <a:t>年內取得者，應申報取得價額）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r>
              <a:tr h="446088">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三</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船舶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c vMerge="1">
                  <a:txBody>
                    <a:bodyPr/>
                    <a:lstStyle/>
                    <a:p>
                      <a:endParaRPr lang="zh-TW" altLang="en-US"/>
                    </a:p>
                  </a:txBody>
                  <a:tcPr/>
                </a:tc>
                <a:tc vMerge="1">
                  <a:txBody>
                    <a:bodyPr/>
                    <a:lstStyle/>
                    <a:p>
                      <a:endParaRPr lang="zh-TW" altLang="en-US"/>
                    </a:p>
                  </a:txBody>
                  <a:tcPr/>
                </a:tc>
              </a:tr>
              <a:tr h="461963">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四</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汽車（含</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250cc</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機車）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c vMerge="1">
                  <a:txBody>
                    <a:bodyPr/>
                    <a:lstStyle/>
                    <a:p>
                      <a:endParaRPr lang="zh-TW" altLang="en-US"/>
                    </a:p>
                  </a:txBody>
                  <a:tcPr/>
                </a:tc>
                <a:tc vMerge="1">
                  <a:txBody>
                    <a:bodyPr/>
                    <a:lstStyle/>
                    <a:p>
                      <a:endParaRPr lang="zh-TW" altLang="en-US"/>
                    </a:p>
                  </a:txBody>
                  <a:tcPr/>
                </a:tc>
              </a:tr>
              <a:tr h="447675">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五</a:t>
                      </a:r>
                      <a:r>
                        <a:rPr kumimoji="1" lang="en-US" altLang="zh-TW" sz="2000" b="1" i="0" u="none" strike="noStrike" cap="none" normalizeH="0" baseline="0" smtClean="0">
                          <a:ln>
                            <a:noFill/>
                          </a:ln>
                          <a:solidFill>
                            <a:srgbClr val="0080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008000"/>
                          </a:solidFill>
                          <a:effectLst/>
                          <a:latin typeface="Times New Roman" pitchFamily="18" charset="0"/>
                          <a:ea typeface="標楷體" pitchFamily="65" charset="-120"/>
                        </a:rPr>
                        <a:t>航空器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alpha val="50195"/>
                      </a:srgbClr>
                    </a:solidFill>
                  </a:tcPr>
                </a:tc>
                <a:tc vMerge="1">
                  <a:txBody>
                    <a:bodyPr/>
                    <a:lstStyle/>
                    <a:p>
                      <a:endParaRPr lang="zh-TW" altLang="en-US"/>
                    </a:p>
                  </a:txBody>
                  <a:tcPr/>
                </a:tc>
                <a:tc vMerge="1">
                  <a:txBody>
                    <a:bodyPr/>
                    <a:lstStyle/>
                    <a:p>
                      <a:endParaRPr lang="zh-TW" altLang="en-US"/>
                    </a:p>
                  </a:txBody>
                  <a:tcPr/>
                </a:tc>
              </a:tr>
              <a:tr h="446088">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六</a:t>
                      </a: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現金（新臺幣、外幣）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rowSpan="3">
                  <a:txBody>
                    <a:bodyPr/>
                    <a:lstStyle/>
                    <a:p>
                      <a:pPr marL="0" marR="0" lvl="0" indent="0" algn="l" defTabSz="914400" rtl="0" eaLnBrk="1" fontAlgn="ctr" latinLnBrk="0" hangingPunct="1">
                        <a:lnSpc>
                          <a:spcPct val="155000"/>
                        </a:lnSpc>
                        <a:spcBef>
                          <a:spcPct val="0"/>
                        </a:spcBef>
                        <a:spcAft>
                          <a:spcPct val="0"/>
                        </a:spcAft>
                        <a:buClr>
                          <a:schemeClr val="bg2"/>
                        </a:buClr>
                        <a:buSzPct val="75000"/>
                        <a:buFont typeface="Wingdings" pitchFamily="2" charset="2"/>
                        <a:buNone/>
                        <a:tabLst/>
                      </a:pPr>
                      <a:r>
                        <a:rPr kumimoji="1" lang="zh-TW" altLang="en-US" sz="2200" b="1" i="0" u="none" strike="noStrike" cap="none" normalizeH="0" baseline="0" smtClean="0">
                          <a:ln>
                            <a:noFill/>
                          </a:ln>
                          <a:solidFill>
                            <a:srgbClr val="CC6600"/>
                          </a:solidFill>
                          <a:effectLst/>
                          <a:latin typeface="Times New Roman" pitchFamily="18" charset="0"/>
                          <a:ea typeface="標楷體" pitchFamily="65" charset="-120"/>
                        </a:rPr>
                        <a:t>分別每人、</a:t>
                      </a:r>
                    </a:p>
                    <a:p>
                      <a:pPr marL="0" marR="0" lvl="0" indent="0" algn="l" defTabSz="914400" rtl="0" eaLnBrk="1" fontAlgn="ctr" latinLnBrk="0" hangingPunct="1">
                        <a:lnSpc>
                          <a:spcPts val="2000"/>
                        </a:lnSpc>
                        <a:spcBef>
                          <a:spcPct val="0"/>
                        </a:spcBef>
                        <a:spcAft>
                          <a:spcPct val="0"/>
                        </a:spcAft>
                        <a:buClr>
                          <a:schemeClr val="bg2"/>
                        </a:buClr>
                        <a:buSzPct val="75000"/>
                        <a:buFont typeface="Wingdings" pitchFamily="2" charset="2"/>
                        <a:buNone/>
                        <a:tabLst/>
                      </a:pPr>
                      <a:r>
                        <a:rPr kumimoji="1" lang="zh-TW" altLang="en-US" sz="2200" b="1" i="0" u="none" strike="noStrike" cap="none" normalizeH="0" baseline="0" smtClean="0">
                          <a:ln>
                            <a:noFill/>
                          </a:ln>
                          <a:solidFill>
                            <a:srgbClr val="CC6600"/>
                          </a:solidFill>
                          <a:effectLst/>
                          <a:latin typeface="Times New Roman" pitchFamily="18" charset="0"/>
                          <a:ea typeface="標楷體" pitchFamily="65" charset="-120"/>
                        </a:rPr>
                        <a:t>每項</a:t>
                      </a:r>
                      <a:r>
                        <a:rPr kumimoji="0" lang="zh-TW" altLang="en-US" sz="2200" b="1" i="0" u="none" strike="noStrike" cap="none" normalizeH="0" baseline="0" smtClean="0">
                          <a:ln>
                            <a:noFill/>
                          </a:ln>
                          <a:solidFill>
                            <a:srgbClr val="CC6600"/>
                          </a:solidFill>
                          <a:effectLst/>
                          <a:latin typeface="Times New Roman" pitchFamily="18" charset="0"/>
                          <a:ea typeface="標楷體" pitchFamily="65" charset="-120"/>
                        </a:rPr>
                        <a:t>累計達（含）</a:t>
                      </a:r>
                      <a:r>
                        <a:rPr kumimoji="0" lang="en-US" altLang="zh-TW" sz="2200" b="1" i="0" u="none" strike="noStrike" cap="none" normalizeH="0" baseline="0" smtClean="0">
                          <a:ln>
                            <a:noFill/>
                          </a:ln>
                          <a:solidFill>
                            <a:srgbClr val="CC6600"/>
                          </a:solidFill>
                          <a:effectLst/>
                          <a:latin typeface="Times New Roman" pitchFamily="18" charset="0"/>
                          <a:ea typeface="標楷體" pitchFamily="65" charset="-120"/>
                        </a:rPr>
                        <a:t>100</a:t>
                      </a:r>
                      <a:r>
                        <a:rPr kumimoji="0" lang="zh-TW" altLang="en-US" sz="2200" b="1" i="0" u="none" strike="noStrike" cap="none" normalizeH="0" baseline="0" smtClean="0">
                          <a:ln>
                            <a:noFill/>
                          </a:ln>
                          <a:solidFill>
                            <a:srgbClr val="CC6600"/>
                          </a:solidFill>
                          <a:effectLst/>
                          <a:latin typeface="Times New Roman" pitchFamily="18" charset="0"/>
                          <a:ea typeface="標楷體" pitchFamily="65" charset="-120"/>
                        </a:rPr>
                        <a:t>萬元時，即應逐筆申報</a:t>
                      </a:r>
                      <a:endParaRPr kumimoji="1" lang="zh-TW" altLang="en-US" sz="2200" b="1" i="0" u="none" strike="noStrike" cap="none" normalizeH="0" baseline="0" smtClean="0">
                        <a:ln>
                          <a:noFill/>
                        </a:ln>
                        <a:solidFill>
                          <a:srgbClr val="CC6600"/>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rowSpan="3">
                  <a:txBody>
                    <a:bodyPr/>
                    <a:lstStyle/>
                    <a:p>
                      <a:pPr marL="0" marR="0" lvl="0" indent="0" algn="l" defTabSz="914400" rtl="0" eaLnBrk="1" fontAlgn="ctr" latinLnBrk="0" hangingPunct="1">
                        <a:lnSpc>
                          <a:spcPct val="25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CC6600"/>
                          </a:solidFill>
                          <a:effectLst/>
                          <a:latin typeface="Times New Roman" pitchFamily="18" charset="0"/>
                          <a:ea typeface="標楷體" pitchFamily="65" charset="-120"/>
                        </a:rPr>
                        <a:t>申報日當日實際餘額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419100">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七</a:t>
                      </a: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存款（新臺幣、外幣）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vMerge="1">
                  <a:txBody>
                    <a:bodyPr/>
                    <a:lstStyle/>
                    <a:p>
                      <a:endParaRPr lang="zh-TW" altLang="en-US"/>
                    </a:p>
                  </a:txBody>
                  <a:tcPr/>
                </a:tc>
                <a:tc vMerge="1">
                  <a:txBody>
                    <a:bodyPr/>
                    <a:lstStyle/>
                    <a:p>
                      <a:endParaRPr lang="zh-TW" altLang="en-US"/>
                    </a:p>
                  </a:txBody>
                  <a:tcPr/>
                </a:tc>
              </a:tr>
              <a:tr h="838200">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八</a:t>
                      </a: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有價證券（含股票、債券、基金、其他有價證券</a:t>
                      </a:r>
                      <a:r>
                        <a:rPr kumimoji="1" lang="en-US" altLang="zh-TW" sz="2000" b="1" i="0" u="none" strike="noStrike" cap="none" normalizeH="0" baseline="0" smtClean="0">
                          <a:ln>
                            <a:noFill/>
                          </a:ln>
                          <a:solidFill>
                            <a:srgbClr val="CC66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CC6600"/>
                          </a:solidFill>
                          <a:effectLst/>
                          <a:latin typeface="Times New Roman" pitchFamily="18" charset="0"/>
                          <a:ea typeface="標楷體" pitchFamily="65" charset="-120"/>
                        </a:rPr>
                        <a:t>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vMerge="1">
                  <a:txBody>
                    <a:bodyPr/>
                    <a:lstStyle/>
                    <a:p>
                      <a:endParaRPr lang="zh-TW" altLang="en-US"/>
                    </a:p>
                  </a:txBody>
                  <a:tcPr/>
                </a:tc>
                <a:tc vMerge="1">
                  <a:txBody>
                    <a:bodyPr/>
                    <a:lstStyle/>
                    <a:p>
                      <a:endParaRPr lang="zh-TW" altLang="en-US"/>
                    </a:p>
                  </a:txBody>
                  <a:tcPr/>
                </a:tc>
              </a:tr>
              <a:tr h="606425">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rPr>
                        <a:t>九</a:t>
                      </a:r>
                      <a:r>
                        <a:rPr kumimoji="1" lang="en-US" altLang="zh-TW" sz="2000" b="1" i="0" u="none" strike="noStrike" cap="none" normalizeH="0" baseline="0" smtClean="0">
                          <a:ln>
                            <a:noFill/>
                          </a:ln>
                          <a:solidFill>
                            <a:schemeClr val="tx1"/>
                          </a:solidFill>
                          <a:effectLst/>
                          <a:latin typeface="Times New Roman" pitchFamily="18" charset="0"/>
                          <a:ea typeface="標楷體" pitchFamily="65" charset="-120"/>
                        </a:rPr>
                        <a:t>)1. </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rPr>
                        <a:t>珠寶、古董、</a:t>
                      </a: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結構型商品</a:t>
                      </a:r>
                      <a:r>
                        <a:rPr kumimoji="1" lang="en-US" altLang="zh-TW" sz="2000" b="1" i="0" u="none" strike="noStrike" cap="none" normalizeH="0" baseline="0" smtClean="0">
                          <a:ln>
                            <a:noFill/>
                          </a:ln>
                          <a:solidFill>
                            <a:srgbClr val="FF33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包含連動債</a:t>
                      </a:r>
                      <a:r>
                        <a:rPr kumimoji="1" lang="en-US" altLang="zh-TW" sz="2000" b="1" i="0" u="none" strike="noStrike" cap="none" normalizeH="0" baseline="0" smtClean="0">
                          <a:ln>
                            <a:noFill/>
                          </a:ln>
                          <a:solidFill>
                            <a:srgbClr val="FF33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rPr>
                        <a:t>、其他具有相當價值之財產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alpha val="50195"/>
                      </a:srgbClr>
                    </a:solidFill>
                  </a:tcPr>
                </a:tc>
                <a:tc>
                  <a:txBody>
                    <a:bodyPr/>
                    <a:lstStyle/>
                    <a:p>
                      <a:pPr marL="0" marR="0" lvl="0" indent="0" algn="l" defTabSz="914400" rtl="0" eaLnBrk="1" fontAlgn="ctr" latinLnBrk="0" hangingPunct="1">
                        <a:lnSpc>
                          <a:spcPct val="8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每件</a:t>
                      </a: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20</a:t>
                      </a: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alpha val="50195"/>
                      </a:srgbClr>
                    </a:solidFill>
                  </a:tcPr>
                </a:tc>
                <a:tc>
                  <a:txBody>
                    <a:bodyPr/>
                    <a:lstStyle/>
                    <a:p>
                      <a:pPr marL="0" marR="0" lvl="0" indent="0" algn="l" defTabSz="914400" rtl="0" eaLnBrk="1" fontAlgn="ctr" latinLnBrk="0" hangingPunct="1">
                        <a:lnSpc>
                          <a:spcPct val="80000"/>
                        </a:lnSpc>
                        <a:spcBef>
                          <a:spcPct val="0"/>
                        </a:spcBef>
                        <a:spcAft>
                          <a:spcPct val="0"/>
                        </a:spcAft>
                        <a:buClr>
                          <a:schemeClr val="bg2"/>
                        </a:buClr>
                        <a:buSzPct val="75000"/>
                        <a:buFont typeface="Wingdings" pitchFamily="2" charset="2"/>
                        <a:buNone/>
                        <a:tabLst/>
                      </a:pP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結構型商品</a:t>
                      </a:r>
                      <a:r>
                        <a:rPr kumimoji="1" lang="en-US" altLang="zh-TW" sz="2000" b="1" i="0" u="none" strike="noStrike" cap="none" normalizeH="0" baseline="0" smtClean="0">
                          <a:ln>
                            <a:noFill/>
                          </a:ln>
                          <a:solidFill>
                            <a:srgbClr val="FF33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包含連動債</a:t>
                      </a:r>
                      <a:r>
                        <a:rPr kumimoji="1" lang="en-US" altLang="zh-TW" sz="2000" b="1" i="0" u="none" strike="noStrike" cap="none" normalizeH="0" baseline="0" smtClean="0">
                          <a:ln>
                            <a:noFill/>
                          </a:ln>
                          <a:solidFill>
                            <a:srgbClr val="FF3300"/>
                          </a:solidFill>
                          <a:effectLst/>
                          <a:latin typeface="Times New Roman" pitchFamily="18" charset="0"/>
                          <a:ea typeface="標楷體" pitchFamily="65" charset="-120"/>
                        </a:rPr>
                        <a:t>)</a:t>
                      </a: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應予申報，</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rPr>
                        <a:t>以</a:t>
                      </a:r>
                      <a:r>
                        <a:rPr kumimoji="1" lang="zh-TW" altLang="en-US" sz="2000" b="1" i="0" u="none" strike="noStrike" cap="none" normalizeH="0" baseline="0" smtClean="0">
                          <a:ln>
                            <a:noFill/>
                          </a:ln>
                          <a:solidFill>
                            <a:srgbClr val="FF3300"/>
                          </a:solidFill>
                          <a:effectLst/>
                          <a:latin typeface="Times New Roman" pitchFamily="18" charset="0"/>
                          <a:ea typeface="標楷體" pitchFamily="65" charset="-120"/>
                        </a:rPr>
                        <a:t>投資金額</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rPr>
                        <a:t>作為申報標準</a:t>
                      </a:r>
                      <a:endParaRPr kumimoji="1" lang="en-US" altLang="zh-TW" sz="20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alpha val="50195"/>
                      </a:srgb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BB465FCF-EAB3-439D-B9B7-6633640C2770}" type="slidenum">
              <a:rPr lang="en-US" altLang="zh-TW"/>
              <a:pPr>
                <a:defRPr/>
              </a:pPr>
              <a:t>14</a:t>
            </a:fld>
            <a:endParaRPr lang="en-US" altLang="zh-TW"/>
          </a:p>
        </p:txBody>
      </p:sp>
      <p:sp>
        <p:nvSpPr>
          <p:cNvPr id="16386" name="Rectangle 2"/>
          <p:cNvSpPr>
            <a:spLocks noGrp="1" noChangeArrowheads="1"/>
          </p:cNvSpPr>
          <p:nvPr>
            <p:ph type="title"/>
          </p:nvPr>
        </p:nvSpPr>
        <p:spPr>
          <a:xfrm>
            <a:off x="468313" y="260350"/>
            <a:ext cx="8229600" cy="720725"/>
          </a:xfrm>
        </p:spPr>
        <p:txBody>
          <a:bodyPr/>
          <a:lstStyle/>
          <a:p>
            <a:r>
              <a:rPr lang="zh-TW" altLang="en-US" sz="3600" smtClean="0"/>
              <a:t>申報財產項目與填表說明</a:t>
            </a:r>
            <a:r>
              <a:rPr lang="en-US" altLang="zh-TW" sz="3600" smtClean="0"/>
              <a:t>-2</a:t>
            </a:r>
            <a:endParaRPr lang="zh-TW" altLang="en-US" sz="3600" smtClean="0"/>
          </a:p>
        </p:txBody>
      </p:sp>
      <p:graphicFrame>
        <p:nvGraphicFramePr>
          <p:cNvPr id="16445" name="Group 61"/>
          <p:cNvGraphicFramePr>
            <a:graphicFrameLocks noGrp="1"/>
          </p:cNvGraphicFramePr>
          <p:nvPr>
            <p:ph idx="1"/>
          </p:nvPr>
        </p:nvGraphicFramePr>
        <p:xfrm>
          <a:off x="468313" y="1557338"/>
          <a:ext cx="8229600" cy="2619375"/>
        </p:xfrm>
        <a:graphic>
          <a:graphicData uri="http://schemas.openxmlformats.org/drawingml/2006/table">
            <a:tbl>
              <a:tblPr/>
              <a:tblGrid>
                <a:gridCol w="2743200"/>
                <a:gridCol w="2740025"/>
                <a:gridCol w="2746375"/>
              </a:tblGrid>
              <a:tr h="322263">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rPr>
                        <a:t>財產項目</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rPr>
                        <a:t>申報標準</a:t>
                      </a:r>
                      <a:endParaRPr kumimoji="1" lang="zh-TW" altLang="en-US"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rPr>
                        <a:t>申報內容</a:t>
                      </a:r>
                      <a:endParaRPr kumimoji="1" lang="zh-TW" altLang="en-US"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endParaRPr kumimoji="1" lang="en-US" altLang="zh-TW" sz="2000" b="1" i="0" u="none" strike="noStrike" cap="none" normalizeH="0" baseline="0" smtClean="0">
                        <a:ln>
                          <a:noFill/>
                        </a:ln>
                        <a:solidFill>
                          <a:schemeClr val="bg2"/>
                        </a:solidFill>
                        <a:effectLst/>
                        <a:latin typeface="標楷體" pitchFamily="65" charset="-120"/>
                        <a:ea typeface="標楷體" pitchFamily="65" charset="-120"/>
                      </a:endParaRPr>
                    </a:p>
                    <a:p>
                      <a:pPr marL="342900" marR="0" lvl="0" indent="-342900" algn="l" defTabSz="914400" rtl="0" eaLnBrk="0" fontAlgn="t" latinLnBrk="0" hangingPunct="0">
                        <a:lnSpc>
                          <a:spcPct val="100000"/>
                        </a:lnSpc>
                        <a:spcBef>
                          <a:spcPct val="0"/>
                        </a:spcBef>
                        <a:spcAft>
                          <a:spcPct val="0"/>
                        </a:spcAft>
                        <a:buClrTx/>
                        <a:buSzTx/>
                        <a:buFontTx/>
                        <a:buNone/>
                        <a:tabLst/>
                      </a:pPr>
                      <a:endParaRPr kumimoji="1" lang="en-US" altLang="zh-TW" sz="2000" b="1" i="0" u="none" strike="noStrike" cap="none" normalizeH="0" baseline="0" smtClean="0">
                        <a:ln>
                          <a:noFill/>
                        </a:ln>
                        <a:solidFill>
                          <a:schemeClr val="bg2"/>
                        </a:solidFill>
                        <a:effectLst/>
                        <a:latin typeface="標楷體" pitchFamily="65" charset="-120"/>
                        <a:ea typeface="標楷體" pitchFamily="65" charset="-120"/>
                      </a:endParaRPr>
                    </a:p>
                    <a:p>
                      <a:pPr marL="342900" marR="0" lvl="0" indent="-342900" algn="l" defTabSz="914400" rtl="0" eaLnBrk="0" fontAlgn="t" latinLnBrk="0" hangingPunct="0">
                        <a:lnSpc>
                          <a:spcPct val="100000"/>
                        </a:lnSpc>
                        <a:spcBef>
                          <a:spcPct val="0"/>
                        </a:spcBef>
                        <a:spcAft>
                          <a:spcPct val="0"/>
                        </a:spcAft>
                        <a:buClrTx/>
                        <a:buSzTx/>
                        <a:buFontTx/>
                        <a:buNone/>
                        <a:tabLst/>
                      </a:pPr>
                      <a:endParaRPr kumimoji="1" lang="en-US" altLang="zh-TW" sz="2000" b="1" i="0" u="none" strike="noStrike" cap="none" normalizeH="0" baseline="0" smtClean="0">
                        <a:ln>
                          <a:noFill/>
                        </a:ln>
                        <a:solidFill>
                          <a:schemeClr val="bg2"/>
                        </a:solidFill>
                        <a:effectLst/>
                        <a:latin typeface="標楷體" pitchFamily="65" charset="-120"/>
                        <a:ea typeface="標楷體" pitchFamily="65" charset="-120"/>
                      </a:endParaRPr>
                    </a:p>
                    <a:p>
                      <a:pPr marL="342900" marR="0" lvl="0" indent="-342900" algn="l" defTabSz="914400" rtl="0" eaLnBrk="0" fontAlgn="t"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2"/>
                          </a:solidFill>
                          <a:effectLst/>
                          <a:latin typeface="標楷體" pitchFamily="65" charset="-120"/>
                          <a:ea typeface="標楷體" pitchFamily="65" charset="-120"/>
                        </a:rPr>
                        <a:t>(</a:t>
                      </a:r>
                      <a:r>
                        <a:rPr kumimoji="1" lang="zh-TW" altLang="en-US" sz="2000" b="1" i="0" u="none" strike="noStrike" cap="none" normalizeH="0" baseline="0" smtClean="0">
                          <a:ln>
                            <a:noFill/>
                          </a:ln>
                          <a:solidFill>
                            <a:schemeClr val="bg2"/>
                          </a:solidFill>
                          <a:effectLst/>
                          <a:latin typeface="標楷體" pitchFamily="65" charset="-120"/>
                          <a:ea typeface="標楷體" pitchFamily="65" charset="-120"/>
                        </a:rPr>
                        <a:t>九</a:t>
                      </a:r>
                      <a:r>
                        <a:rPr kumimoji="1" lang="en-US" altLang="zh-TW" sz="2000" b="1" i="0" u="none" strike="noStrike" cap="none" normalizeH="0" baseline="0" smtClean="0">
                          <a:ln>
                            <a:noFill/>
                          </a:ln>
                          <a:solidFill>
                            <a:schemeClr val="bg2"/>
                          </a:solidFill>
                          <a:effectLst/>
                          <a:latin typeface="標楷體" pitchFamily="65" charset="-120"/>
                          <a:ea typeface="標楷體" pitchFamily="65" charset="-120"/>
                        </a:rPr>
                        <a:t>)2.</a:t>
                      </a:r>
                      <a:r>
                        <a:rPr kumimoji="1" lang="zh-TW" altLang="en-US" sz="2000" b="1" i="0" u="none" strike="noStrike" cap="none" normalizeH="0" baseline="0" smtClean="0">
                          <a:ln>
                            <a:noFill/>
                          </a:ln>
                          <a:solidFill>
                            <a:schemeClr val="bg2"/>
                          </a:solidFill>
                          <a:effectLst/>
                          <a:latin typeface="標楷體" pitchFamily="65" charset="-120"/>
                          <a:ea typeface="標楷體" pitchFamily="65" charset="-120"/>
                        </a:rPr>
                        <a:t>保險</a:t>
                      </a:r>
                      <a:endParaRPr kumimoji="1" lang="en-US" altLang="zh-TW" sz="2800" b="0" i="0" u="none" strike="noStrike" cap="none" normalizeH="0" baseline="0" smtClean="0">
                        <a:ln>
                          <a:noFill/>
                        </a:ln>
                        <a:solidFill>
                          <a:schemeClr val="bg2"/>
                        </a:solidFill>
                        <a:effectLst/>
                        <a:latin typeface="標楷體" pitchFamily="65" charset="-120"/>
                        <a:ea typeface="標楷體" pitchFamily="65" charset="-12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bg2"/>
                          </a:solidFill>
                          <a:effectLst/>
                          <a:latin typeface="標楷體" pitchFamily="65" charset="-120"/>
                          <a:ea typeface="標楷體" pitchFamily="65" charset="-120"/>
                        </a:rPr>
                        <a:t>凡屬</a:t>
                      </a:r>
                      <a:r>
                        <a:rPr kumimoji="1" lang="zh-TW" altLang="en-US" sz="2000" b="1" i="0" u="none" strike="noStrike" cap="none" normalizeH="0" baseline="0" smtClean="0">
                          <a:ln>
                            <a:noFill/>
                          </a:ln>
                          <a:solidFill>
                            <a:srgbClr val="FF3300"/>
                          </a:solidFill>
                          <a:effectLst/>
                          <a:latin typeface="標楷體" pitchFamily="65" charset="-120"/>
                          <a:ea typeface="標楷體" pitchFamily="65" charset="-120"/>
                        </a:rPr>
                        <a:t>「儲蓄型壽險」、「投資型壽險」及「年金型保險」</a:t>
                      </a:r>
                      <a:r>
                        <a:rPr kumimoji="1" lang="zh-TW" altLang="en-US" sz="2000" b="0" i="0" u="none" strike="noStrike" cap="none" normalizeH="0" baseline="0" smtClean="0">
                          <a:ln>
                            <a:noFill/>
                          </a:ln>
                          <a:solidFill>
                            <a:schemeClr val="bg2"/>
                          </a:solidFill>
                          <a:effectLst/>
                          <a:latin typeface="標楷體" pitchFamily="65" charset="-120"/>
                          <a:ea typeface="標楷體" pitchFamily="65" charset="-120"/>
                        </a:rPr>
                        <a:t>之保險契約類型，且</a:t>
                      </a:r>
                      <a:r>
                        <a:rPr kumimoji="1" lang="zh-TW" altLang="en-US" sz="2000" b="1" i="0" u="none" strike="noStrike" cap="none" normalizeH="0" baseline="0" smtClean="0">
                          <a:ln>
                            <a:noFill/>
                          </a:ln>
                          <a:solidFill>
                            <a:srgbClr val="FF3300"/>
                          </a:solidFill>
                          <a:effectLst/>
                          <a:latin typeface="標楷體" pitchFamily="65" charset="-120"/>
                          <a:ea typeface="標楷體" pitchFamily="65" charset="-120"/>
                        </a:rPr>
                        <a:t>要保人</a:t>
                      </a:r>
                      <a:r>
                        <a:rPr kumimoji="1" lang="zh-TW" altLang="en-US" sz="2000" b="0" i="0" u="none" strike="noStrike" cap="none" normalizeH="0" baseline="0" smtClean="0">
                          <a:ln>
                            <a:noFill/>
                          </a:ln>
                          <a:solidFill>
                            <a:schemeClr val="bg2"/>
                          </a:solidFill>
                          <a:effectLst/>
                          <a:latin typeface="標楷體" pitchFamily="65" charset="-120"/>
                          <a:ea typeface="標楷體" pitchFamily="65" charset="-120"/>
                        </a:rPr>
                        <a:t>為申報人本人、配偶及未成年子女者，則</a:t>
                      </a:r>
                      <a:r>
                        <a:rPr kumimoji="1" lang="zh-TW" altLang="en-US" sz="2000" b="1" i="0" u="none" strike="noStrike" cap="none" normalizeH="0" baseline="0" smtClean="0">
                          <a:ln>
                            <a:noFill/>
                          </a:ln>
                          <a:solidFill>
                            <a:srgbClr val="FF3300"/>
                          </a:solidFill>
                          <a:effectLst/>
                          <a:latin typeface="標楷體" pitchFamily="65" charset="-120"/>
                          <a:ea typeface="標楷體" pitchFamily="65" charset="-120"/>
                        </a:rPr>
                        <a:t>不論已繳保費多寡</a:t>
                      </a:r>
                      <a:r>
                        <a:rPr kumimoji="1" lang="zh-TW" altLang="en-US" sz="2000" b="0" i="0" u="none" strike="noStrike" cap="none" normalizeH="0" baseline="0" smtClean="0">
                          <a:ln>
                            <a:noFill/>
                          </a:ln>
                          <a:solidFill>
                            <a:schemeClr val="bg2"/>
                          </a:solidFill>
                          <a:effectLst/>
                          <a:latin typeface="標楷體" pitchFamily="65" charset="-120"/>
                          <a:ea typeface="標楷體" pitchFamily="65" charset="-120"/>
                        </a:rPr>
                        <a:t>，均應申報</a:t>
                      </a:r>
                      <a:r>
                        <a:rPr kumimoji="1" lang="zh-TW" altLang="en-US" sz="2000" b="1" i="0" u="none" strike="noStrike" cap="none" normalizeH="0" baseline="0" smtClean="0">
                          <a:ln>
                            <a:noFill/>
                          </a:ln>
                          <a:solidFill>
                            <a:schemeClr val="bg2"/>
                          </a:solidFill>
                          <a:effectLst/>
                          <a:latin typeface="標楷體" pitchFamily="65" charset="-120"/>
                          <a:ea typeface="標楷體" pitchFamily="65" charset="-120"/>
                        </a:rPr>
                        <a:t>。</a:t>
                      </a:r>
                      <a:endParaRPr kumimoji="1" lang="zh-TW" altLang="en-US" sz="2000" b="0" i="0" u="none" strike="noStrike" cap="none" normalizeH="0" baseline="0" smtClean="0">
                        <a:ln>
                          <a:noFill/>
                        </a:ln>
                        <a:solidFill>
                          <a:srgbClr val="008000"/>
                        </a:solidFill>
                        <a:effectLst/>
                        <a:latin typeface="標楷體" pitchFamily="65" charset="-12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just" defTabSz="914400" rtl="0" eaLnBrk="0" fontAlgn="t" latinLnBrk="0" hangingPunct="0">
                        <a:lnSpc>
                          <a:spcPct val="150000"/>
                        </a:lnSpc>
                        <a:spcBef>
                          <a:spcPct val="0"/>
                        </a:spcBef>
                        <a:spcAft>
                          <a:spcPct val="0"/>
                        </a:spcAft>
                        <a:buClrTx/>
                        <a:buSzTx/>
                        <a:buFontTx/>
                        <a:buNone/>
                        <a:tabLst/>
                      </a:pPr>
                      <a:endParaRPr kumimoji="1" lang="zh-TW" altLang="en-US" sz="2000" b="1" i="0" u="none" strike="noStrike" cap="none" normalizeH="0" baseline="0" smtClean="0">
                        <a:ln>
                          <a:noFill/>
                        </a:ln>
                        <a:solidFill>
                          <a:schemeClr val="tx1"/>
                        </a:solidFill>
                        <a:effectLst/>
                        <a:latin typeface="Arial" charset="0"/>
                        <a:ea typeface="標楷體" pitchFamily="65" charset="-120"/>
                      </a:endParaRPr>
                    </a:p>
                    <a:p>
                      <a:pPr marL="0" marR="0" lvl="0" indent="0" algn="just" defTabSz="914400" rtl="0" eaLnBrk="0" fontAlgn="t" latinLnBrk="0" hangingPunct="0">
                        <a:lnSpc>
                          <a:spcPct val="15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敘明保險契約名稱、保險公司、要保人</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16480" name="Group 96"/>
          <p:cNvGraphicFramePr>
            <a:graphicFrameLocks noGrp="1"/>
          </p:cNvGraphicFramePr>
          <p:nvPr/>
        </p:nvGraphicFramePr>
        <p:xfrm>
          <a:off x="468313" y="4149725"/>
          <a:ext cx="8229600" cy="2014538"/>
        </p:xfrm>
        <a:graphic>
          <a:graphicData uri="http://schemas.openxmlformats.org/drawingml/2006/table">
            <a:tbl>
              <a:tblPr/>
              <a:tblGrid>
                <a:gridCol w="2735262"/>
                <a:gridCol w="2736850"/>
                <a:gridCol w="2757488"/>
              </a:tblGrid>
              <a:tr h="488950">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十</a:t>
                      </a: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債權</a:t>
                      </a:r>
                    </a:p>
                  </a:txBody>
                  <a:tcPr marL="90000" marR="10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rowSpan="2">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每人、毎項</a:t>
                      </a:r>
                      <a:r>
                        <a:rPr kumimoji="0" lang="zh-TW" altLang="en-US" sz="2000" b="1" i="0" u="none" strike="noStrike" cap="none" normalizeH="0" baseline="0" smtClean="0">
                          <a:ln>
                            <a:noFill/>
                          </a:ln>
                          <a:solidFill>
                            <a:srgbClr val="CC6600"/>
                          </a:solidFill>
                          <a:effectLst/>
                          <a:latin typeface="標楷體" pitchFamily="65" charset="-120"/>
                          <a:ea typeface="標楷體" pitchFamily="65" charset="-120"/>
                        </a:rPr>
                        <a:t>累計達（含）</a:t>
                      </a:r>
                      <a:r>
                        <a:rPr kumimoji="0" lang="en-US" altLang="zh-TW" sz="2000" b="1" i="0" u="none" strike="noStrike" cap="none" normalizeH="0" baseline="0" smtClean="0">
                          <a:ln>
                            <a:noFill/>
                          </a:ln>
                          <a:solidFill>
                            <a:srgbClr val="CC6600"/>
                          </a:solidFill>
                          <a:effectLst/>
                          <a:latin typeface="標楷體" pitchFamily="65" charset="-120"/>
                          <a:ea typeface="標楷體" pitchFamily="65" charset="-120"/>
                        </a:rPr>
                        <a:t>100</a:t>
                      </a:r>
                      <a:r>
                        <a:rPr kumimoji="0" lang="zh-TW" altLang="en-US" sz="2000" b="1" i="0" u="none" strike="noStrike" cap="none" normalizeH="0" baseline="0" smtClean="0">
                          <a:ln>
                            <a:noFill/>
                          </a:ln>
                          <a:solidFill>
                            <a:srgbClr val="CC6600"/>
                          </a:solidFill>
                          <a:effectLst/>
                          <a:latin typeface="標楷體" pitchFamily="65" charset="-120"/>
                          <a:ea typeface="標楷體" pitchFamily="65" charset="-120"/>
                        </a:rPr>
                        <a:t>萬元時，即應逐筆申報</a:t>
                      </a:r>
                    </a:p>
                  </a:txBody>
                  <a:tcPr marL="90000" marR="10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rowSpan="2">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債權</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務</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人</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取得</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發生</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時間＋取得</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發生</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原因</a:t>
                      </a:r>
                      <a:r>
                        <a:rPr kumimoji="1" lang="en-US" altLang="zh-TW" sz="18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1800" b="1" i="0" u="none" strike="noStrike" cap="none" normalizeH="0" baseline="0" smtClean="0">
                          <a:ln>
                            <a:noFill/>
                          </a:ln>
                          <a:solidFill>
                            <a:srgbClr val="000099"/>
                          </a:solidFill>
                          <a:effectLst/>
                          <a:latin typeface="標楷體" pitchFamily="65" charset="-120"/>
                          <a:ea typeface="標楷體" pitchFamily="65" charset="-120"/>
                        </a:rPr>
                        <a:t>申報日當日實際餘額</a:t>
                      </a:r>
                      <a:endParaRPr kumimoji="1" lang="en-US" altLang="zh-TW" sz="1800" b="1" i="0" u="none" strike="noStrike" cap="none" normalizeH="0" baseline="0" smtClean="0">
                        <a:ln>
                          <a:noFill/>
                        </a:ln>
                        <a:solidFill>
                          <a:srgbClr val="000099"/>
                        </a:solidFill>
                        <a:effectLst/>
                        <a:latin typeface="標楷體" pitchFamily="65" charset="-120"/>
                        <a:ea typeface="標楷體" pitchFamily="65" charset="-120"/>
                      </a:endParaRPr>
                    </a:p>
                  </a:txBody>
                  <a:tcPr marL="90000" marR="10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r>
              <a:tr h="519113">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十一</a:t>
                      </a: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債務</a:t>
                      </a:r>
                    </a:p>
                  </a:txBody>
                  <a:tcPr marL="90000" marR="10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vMerge="1">
                  <a:txBody>
                    <a:bodyPr/>
                    <a:lstStyle/>
                    <a:p>
                      <a:endParaRPr lang="zh-TW" altLang="en-US"/>
                    </a:p>
                  </a:txBody>
                  <a:tcPr/>
                </a:tc>
                <a:tc vMerge="1">
                  <a:txBody>
                    <a:bodyPr/>
                    <a:lstStyle/>
                    <a:p>
                      <a:endParaRPr lang="zh-TW" altLang="en-US"/>
                    </a:p>
                  </a:txBody>
                  <a:tcPr/>
                </a:tc>
              </a:tr>
              <a:tr h="750888">
                <a:tc>
                  <a:txBody>
                    <a:bodyPr/>
                    <a:lstStyle/>
                    <a:p>
                      <a:pPr marL="0" marR="0" lvl="0" indent="0" algn="l" defTabSz="914400" rtl="0" eaLnBrk="1" fontAlgn="base" latinLnBrk="0" hangingPunct="1">
                        <a:lnSpc>
                          <a:spcPct val="80000"/>
                        </a:lnSpc>
                        <a:spcBef>
                          <a:spcPct val="0"/>
                        </a:spcBef>
                        <a:spcAft>
                          <a:spcPct val="0"/>
                        </a:spcAft>
                        <a:buClr>
                          <a:schemeClr val="bg2"/>
                        </a:buClr>
                        <a:buSzPct val="75000"/>
                        <a:buFont typeface="Wingdings" pitchFamily="2" charset="2"/>
                        <a:buNone/>
                        <a:tabLst/>
                      </a:pP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十二</a:t>
                      </a:r>
                      <a:r>
                        <a:rPr kumimoji="1" lang="en-US" altLang="zh-TW" sz="2000" b="1" i="0" u="none" strike="noStrike" cap="none" normalizeH="0" baseline="0" smtClean="0">
                          <a:ln>
                            <a:noFill/>
                          </a:ln>
                          <a:solidFill>
                            <a:srgbClr val="000099"/>
                          </a:solidFill>
                          <a:effectLst/>
                          <a:latin typeface="標楷體" pitchFamily="65" charset="-120"/>
                          <a:ea typeface="標楷體" pitchFamily="65" charset="-120"/>
                        </a:rPr>
                        <a:t>)</a:t>
                      </a: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事業投資</a:t>
                      </a:r>
                    </a:p>
                  </a:txBody>
                  <a:tcPr marL="90000" marR="10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zh-TW" altLang="en-US" sz="2000" b="1" i="0" u="none" strike="noStrike" cap="none" normalizeH="0" baseline="0" smtClean="0">
                          <a:ln>
                            <a:noFill/>
                          </a:ln>
                          <a:solidFill>
                            <a:srgbClr val="000099"/>
                          </a:solidFill>
                          <a:effectLst/>
                          <a:latin typeface="標楷體" pitchFamily="65" charset="-120"/>
                          <a:ea typeface="標楷體" pitchFamily="65" charset="-120"/>
                        </a:rPr>
                        <a:t>每人、毎項</a:t>
                      </a:r>
                      <a:r>
                        <a:rPr kumimoji="0" lang="zh-TW" altLang="en-US" sz="2000" b="1" i="0" u="none" strike="noStrike" cap="none" normalizeH="0" baseline="0" smtClean="0">
                          <a:ln>
                            <a:noFill/>
                          </a:ln>
                          <a:solidFill>
                            <a:srgbClr val="CC6600"/>
                          </a:solidFill>
                          <a:effectLst/>
                          <a:latin typeface="標楷體" pitchFamily="65" charset="-120"/>
                          <a:ea typeface="標楷體" pitchFamily="65" charset="-120"/>
                        </a:rPr>
                        <a:t>累計達（含）</a:t>
                      </a:r>
                      <a:r>
                        <a:rPr kumimoji="0" lang="en-US" altLang="zh-TW" sz="2000" b="1" i="0" u="none" strike="noStrike" cap="none" normalizeH="0" baseline="0" smtClean="0">
                          <a:ln>
                            <a:noFill/>
                          </a:ln>
                          <a:solidFill>
                            <a:srgbClr val="CC6600"/>
                          </a:solidFill>
                          <a:effectLst/>
                          <a:latin typeface="標楷體" pitchFamily="65" charset="-120"/>
                          <a:ea typeface="標楷體" pitchFamily="65" charset="-120"/>
                        </a:rPr>
                        <a:t>100</a:t>
                      </a:r>
                      <a:r>
                        <a:rPr kumimoji="0" lang="zh-TW" altLang="en-US" sz="2000" b="1" i="0" u="none" strike="noStrike" cap="none" normalizeH="0" baseline="0" smtClean="0">
                          <a:ln>
                            <a:noFill/>
                          </a:ln>
                          <a:solidFill>
                            <a:srgbClr val="CC6600"/>
                          </a:solidFill>
                          <a:effectLst/>
                          <a:latin typeface="標楷體" pitchFamily="65" charset="-120"/>
                          <a:ea typeface="標楷體" pitchFamily="65" charset="-120"/>
                        </a:rPr>
                        <a:t>萬元時，即應逐筆申報</a:t>
                      </a:r>
                    </a:p>
                  </a:txBody>
                  <a:tcPr marL="90000" marR="10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投資人</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投資事業名稱</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申報日當日實際投資金額</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取得時間＋取得原因</a:t>
                      </a:r>
                      <a:endParaRPr kumimoji="1" lang="en-US" altLang="zh-TW" sz="1800" b="1" i="0" u="none" strike="noStrike" cap="none" normalizeH="0" baseline="0" smtClean="0">
                        <a:ln>
                          <a:noFill/>
                        </a:ln>
                        <a:solidFill>
                          <a:schemeClr val="tx1"/>
                        </a:solidFill>
                        <a:effectLst/>
                        <a:latin typeface="標楷體" pitchFamily="65" charset="-120"/>
                        <a:ea typeface="標楷體" pitchFamily="65" charset="-120"/>
                      </a:endParaRPr>
                    </a:p>
                  </a:txBody>
                  <a:tcPr marL="90000" marR="10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r>
            </a:tbl>
          </a:graphicData>
        </a:graphic>
      </p:graphicFrame>
      <p:sp>
        <p:nvSpPr>
          <p:cNvPr id="16429" name="Rectangle 5"/>
          <p:cNvSpPr>
            <a:spLocks noChangeArrowheads="1"/>
          </p:cNvSpPr>
          <p:nvPr/>
        </p:nvSpPr>
        <p:spPr bwMode="auto">
          <a:xfrm>
            <a:off x="323850" y="981075"/>
            <a:ext cx="7920038" cy="503238"/>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zh-TW" altLang="en-US">
                <a:ea typeface="標楷體" pitchFamily="65" charset="-120"/>
              </a:rPr>
              <a:t>申報人</a:t>
            </a:r>
            <a:r>
              <a:rPr lang="zh-TW" altLang="en-US" b="1">
                <a:solidFill>
                  <a:srgbClr val="CC3300"/>
                </a:solidFill>
                <a:ea typeface="標楷體" pitchFamily="65" charset="-120"/>
              </a:rPr>
              <a:t>本人、配偶、未成年子女</a:t>
            </a:r>
            <a:r>
              <a:rPr lang="zh-TW" altLang="en-US">
                <a:ea typeface="標楷體" pitchFamily="65" charset="-120"/>
              </a:rPr>
              <a:t>所持有之</a:t>
            </a:r>
            <a:endParaRPr lang="zh-TW" altLang="en-US" b="1">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75C69A7B-9872-42D3-A58B-FF0BA0BDAA18}" type="slidenum">
              <a:rPr lang="en-US" altLang="zh-TW"/>
              <a:pPr>
                <a:defRPr/>
              </a:pPr>
              <a:t>15</a:t>
            </a:fld>
            <a:endParaRPr lang="en-US" altLang="zh-TW"/>
          </a:p>
        </p:txBody>
      </p:sp>
      <p:sp>
        <p:nvSpPr>
          <p:cNvPr id="133124" name="Rectangle 4"/>
          <p:cNvSpPr>
            <a:spLocks noGrp="1" noChangeArrowheads="1"/>
          </p:cNvSpPr>
          <p:nvPr>
            <p:ph type="title"/>
          </p:nvPr>
        </p:nvSpPr>
        <p:spPr>
          <a:xfrm>
            <a:off x="468313" y="188913"/>
            <a:ext cx="8229600" cy="668337"/>
          </a:xfrm>
        </p:spPr>
        <p:txBody>
          <a:bodyPr/>
          <a:lstStyle/>
          <a:p>
            <a:pPr algn="ctr"/>
            <a:r>
              <a:rPr lang="zh-TW" altLang="en-US" sz="3000" smtClean="0">
                <a:latin typeface="標楷體" pitchFamily="65" charset="-120"/>
              </a:rPr>
              <a:t>申報不實財產項目統計</a:t>
            </a:r>
            <a:r>
              <a:rPr lang="en-US" altLang="zh-TW" sz="3000" smtClean="0">
                <a:latin typeface="標楷體" pitchFamily="65" charset="-120"/>
              </a:rPr>
              <a:t>(100</a:t>
            </a:r>
            <a:r>
              <a:rPr lang="zh-TW" altLang="en-US" sz="3000" smtClean="0">
                <a:latin typeface="標楷體" pitchFamily="65" charset="-120"/>
              </a:rPr>
              <a:t>年</a:t>
            </a:r>
            <a:r>
              <a:rPr lang="en-US" altLang="zh-TW" sz="3000" smtClean="0">
                <a:latin typeface="標楷體" pitchFamily="65" charset="-120"/>
              </a:rPr>
              <a:t>~101</a:t>
            </a:r>
            <a:r>
              <a:rPr lang="zh-TW" altLang="en-US" sz="3000" smtClean="0">
                <a:latin typeface="標楷體" pitchFamily="65" charset="-120"/>
              </a:rPr>
              <a:t>年受裁罰案</a:t>
            </a:r>
            <a:r>
              <a:rPr lang="en-US" altLang="zh-TW" sz="3000" smtClean="0">
                <a:latin typeface="標楷體" pitchFamily="65" charset="-120"/>
              </a:rPr>
              <a:t>)</a:t>
            </a:r>
          </a:p>
        </p:txBody>
      </p:sp>
      <p:graphicFrame>
        <p:nvGraphicFramePr>
          <p:cNvPr id="133125" name="Object 5"/>
          <p:cNvGraphicFramePr>
            <a:graphicFrameLocks noChangeAspect="1"/>
          </p:cNvGraphicFramePr>
          <p:nvPr>
            <p:ph idx="1"/>
          </p:nvPr>
        </p:nvGraphicFramePr>
        <p:xfrm>
          <a:off x="250825" y="981075"/>
          <a:ext cx="8470900" cy="5695950"/>
        </p:xfrm>
        <a:graphic>
          <a:graphicData uri="http://schemas.openxmlformats.org/presentationml/2006/ole">
            <p:oleObj spid="_x0000_s133125" name="圖表" r:id="rId3" imgW="8229600" imgH="5534115" progId="MSGraph.Chart.8">
              <p:embed followColorScheme="full"/>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1"/>
          </p:nvPr>
        </p:nvSpPr>
        <p:spPr>
          <a:ln/>
        </p:spPr>
        <p:txBody>
          <a:bodyPr/>
          <a:lstStyle/>
          <a:p>
            <a:pPr>
              <a:defRPr/>
            </a:pPr>
            <a:fld id="{6F90D26F-22AA-4A07-800D-726E0D657969}" type="slidenum">
              <a:rPr lang="en-US" altLang="zh-TW"/>
              <a:pPr>
                <a:defRPr/>
              </a:pPr>
              <a:t>16</a:t>
            </a:fld>
            <a:endParaRPr lang="en-US" altLang="zh-TW"/>
          </a:p>
        </p:txBody>
      </p:sp>
      <p:sp>
        <p:nvSpPr>
          <p:cNvPr id="252"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D11D75F-777B-471A-88CF-6B324A08C4B0}" type="slidenum">
              <a:rPr kumimoji="0" lang="en-US" altLang="zh-TW" sz="1200">
                <a:latin typeface="+mn-ea"/>
                <a:ea typeface="+mn-ea"/>
              </a:rPr>
              <a:pPr algn="r">
                <a:defRPr/>
              </a:pPr>
              <a:t>16</a:t>
            </a:fld>
            <a:endParaRPr kumimoji="0" lang="en-US" altLang="zh-TW" sz="1200">
              <a:latin typeface="+mn-ea"/>
              <a:ea typeface="+mn-ea"/>
            </a:endParaRPr>
          </a:p>
        </p:txBody>
      </p:sp>
      <p:sp>
        <p:nvSpPr>
          <p:cNvPr id="17411" name="Rectangle 66"/>
          <p:cNvSpPr>
            <a:spLocks noChangeArrowheads="1"/>
          </p:cNvSpPr>
          <p:nvPr/>
        </p:nvSpPr>
        <p:spPr bwMode="auto">
          <a:xfrm>
            <a:off x="395288" y="476250"/>
            <a:ext cx="8748712" cy="482600"/>
          </a:xfrm>
          <a:prstGeom prst="rect">
            <a:avLst/>
          </a:prstGeom>
          <a:noFill/>
          <a:ln w="9525">
            <a:noFill/>
            <a:miter lim="800000"/>
            <a:headEnd/>
            <a:tailEnd/>
          </a:ln>
        </p:spPr>
        <p:txBody>
          <a:bodyPr anchor="ctr">
            <a:spAutoFit/>
          </a:bodyPr>
          <a:lstStyle/>
          <a:p>
            <a:pPr>
              <a:lnSpc>
                <a:spcPct val="80000"/>
              </a:lnSpc>
              <a:tabLst>
                <a:tab pos="269875" algn="l"/>
              </a:tabLst>
            </a:pPr>
            <a:r>
              <a:rPr lang="zh-TW" altLang="en-US" sz="2000">
                <a:latin typeface="標楷體" pitchFamily="65" charset="-120"/>
                <a:ea typeface="標楷體" pitchFamily="65" charset="-120"/>
                <a:cs typeface="Times New Roman" pitchFamily="18" charset="0"/>
              </a:rPr>
              <a:t>公 職 人 員 財 產 申 報 表                                 </a:t>
            </a:r>
            <a:r>
              <a:rPr lang="en-US" altLang="zh-TW" sz="1200">
                <a:latin typeface="標楷體" pitchFamily="65" charset="-120"/>
                <a:ea typeface="標楷體" pitchFamily="65" charset="-120"/>
                <a:cs typeface="Times New Roman" pitchFamily="18" charset="0"/>
              </a:rPr>
              <a:t>(</a:t>
            </a:r>
            <a:r>
              <a:rPr lang="zh-TW" altLang="en-US" sz="1200">
                <a:latin typeface="標楷體" pitchFamily="65" charset="-120"/>
                <a:ea typeface="標楷體" pitchFamily="65" charset="-120"/>
                <a:cs typeface="Times New Roman" pitchFamily="18" charset="0"/>
              </a:rPr>
              <a:t>民國</a:t>
            </a:r>
            <a:r>
              <a:rPr lang="en-US" altLang="zh-TW" sz="1200">
                <a:latin typeface="標楷體" pitchFamily="65" charset="-120"/>
                <a:ea typeface="標楷體" pitchFamily="65" charset="-120"/>
                <a:cs typeface="Times New Roman" pitchFamily="18" charset="0"/>
              </a:rPr>
              <a:t>101</a:t>
            </a:r>
            <a:r>
              <a:rPr lang="zh-TW" altLang="en-US" sz="1200">
                <a:latin typeface="標楷體" pitchFamily="65" charset="-120"/>
                <a:ea typeface="標楷體" pitchFamily="65" charset="-120"/>
                <a:cs typeface="Times New Roman" pitchFamily="18" charset="0"/>
              </a:rPr>
              <a:t>年申報</a:t>
            </a:r>
            <a:r>
              <a:rPr lang="en-US" altLang="zh-TW" sz="1200">
                <a:latin typeface="標楷體" pitchFamily="65" charset="-120"/>
                <a:ea typeface="標楷體" pitchFamily="65" charset="-120"/>
                <a:cs typeface="Times New Roman" pitchFamily="18" charset="0"/>
              </a:rPr>
              <a:t>)</a:t>
            </a:r>
            <a:endParaRPr lang="en-US" altLang="zh-TW" sz="900">
              <a:ea typeface="標楷體" pitchFamily="65" charset="-120"/>
              <a:cs typeface="Times New Roman" pitchFamily="18" charset="0"/>
            </a:endParaRPr>
          </a:p>
          <a:p>
            <a:pPr eaLnBrk="0" hangingPunct="0">
              <a:lnSpc>
                <a:spcPct val="80000"/>
              </a:lnSpc>
              <a:tabLst>
                <a:tab pos="269875" algn="l"/>
              </a:tabLst>
            </a:pPr>
            <a:r>
              <a:rPr lang="zh-TW" altLang="en-US" sz="1200">
                <a:latin typeface="標楷體" pitchFamily="65" charset="-120"/>
                <a:ea typeface="標楷體" pitchFamily="65" charset="-120"/>
                <a:cs typeface="Times New Roman" pitchFamily="18" charset="0"/>
              </a:rPr>
              <a:t>（一）基本資料</a:t>
            </a:r>
            <a:endParaRPr lang="zh-TW" altLang="en-US" sz="1800">
              <a:ea typeface="標楷體" pitchFamily="65" charset="-120"/>
              <a:cs typeface="Times New Roman" pitchFamily="18" charset="0"/>
            </a:endParaRPr>
          </a:p>
        </p:txBody>
      </p:sp>
      <p:sp>
        <p:nvSpPr>
          <p:cNvPr id="17412" name="Line 406"/>
          <p:cNvSpPr>
            <a:spLocks noChangeShapeType="1"/>
          </p:cNvSpPr>
          <p:nvPr/>
        </p:nvSpPr>
        <p:spPr bwMode="auto">
          <a:xfrm>
            <a:off x="2779713" y="-220663"/>
            <a:ext cx="0" cy="0"/>
          </a:xfrm>
          <a:prstGeom prst="line">
            <a:avLst/>
          </a:prstGeom>
          <a:noFill/>
          <a:ln w="12700" cap="rnd">
            <a:solidFill>
              <a:srgbClr val="000000"/>
            </a:solidFill>
            <a:round/>
            <a:headEnd/>
            <a:tailEnd/>
          </a:ln>
        </p:spPr>
        <p:txBody>
          <a:bodyPr/>
          <a:lstStyle/>
          <a:p>
            <a:endParaRPr lang="zh-TW" altLang="en-US"/>
          </a:p>
        </p:txBody>
      </p:sp>
      <p:sp>
        <p:nvSpPr>
          <p:cNvPr id="17413" name="Line 407"/>
          <p:cNvSpPr>
            <a:spLocks noChangeShapeType="1"/>
          </p:cNvSpPr>
          <p:nvPr/>
        </p:nvSpPr>
        <p:spPr bwMode="auto">
          <a:xfrm>
            <a:off x="2779713" y="90488"/>
            <a:ext cx="0" cy="0"/>
          </a:xfrm>
          <a:prstGeom prst="line">
            <a:avLst/>
          </a:prstGeom>
          <a:noFill/>
          <a:ln w="25400" cap="rnd">
            <a:solidFill>
              <a:srgbClr val="000000"/>
            </a:solidFill>
            <a:round/>
            <a:headEnd/>
            <a:tailEnd/>
          </a:ln>
        </p:spPr>
        <p:txBody>
          <a:bodyPr/>
          <a:lstStyle/>
          <a:p>
            <a:endParaRPr lang="zh-TW" altLang="en-US"/>
          </a:p>
        </p:txBody>
      </p:sp>
      <p:sp>
        <p:nvSpPr>
          <p:cNvPr id="17414" name="Line 419"/>
          <p:cNvSpPr>
            <a:spLocks noChangeShapeType="1"/>
          </p:cNvSpPr>
          <p:nvPr/>
        </p:nvSpPr>
        <p:spPr bwMode="auto">
          <a:xfrm>
            <a:off x="6621463" y="90488"/>
            <a:ext cx="0" cy="0"/>
          </a:xfrm>
          <a:prstGeom prst="line">
            <a:avLst/>
          </a:prstGeom>
          <a:noFill/>
          <a:ln w="12700" cap="rnd">
            <a:solidFill>
              <a:srgbClr val="000000"/>
            </a:solidFill>
            <a:round/>
            <a:headEnd/>
            <a:tailEnd/>
          </a:ln>
        </p:spPr>
        <p:txBody>
          <a:bodyPr/>
          <a:lstStyle/>
          <a:p>
            <a:endParaRPr lang="zh-TW" altLang="en-US"/>
          </a:p>
        </p:txBody>
      </p:sp>
      <p:sp>
        <p:nvSpPr>
          <p:cNvPr id="17415" name="Line 423"/>
          <p:cNvSpPr>
            <a:spLocks noChangeShapeType="1"/>
          </p:cNvSpPr>
          <p:nvPr/>
        </p:nvSpPr>
        <p:spPr bwMode="auto">
          <a:xfrm>
            <a:off x="3468688" y="-220663"/>
            <a:ext cx="0" cy="0"/>
          </a:xfrm>
          <a:prstGeom prst="line">
            <a:avLst/>
          </a:prstGeom>
          <a:noFill/>
          <a:ln w="12700" cap="rnd">
            <a:solidFill>
              <a:srgbClr val="000000"/>
            </a:solidFill>
            <a:round/>
            <a:headEnd/>
            <a:tailEnd/>
          </a:ln>
        </p:spPr>
        <p:txBody>
          <a:bodyPr/>
          <a:lstStyle/>
          <a:p>
            <a:endParaRPr lang="zh-TW" altLang="en-US"/>
          </a:p>
        </p:txBody>
      </p:sp>
      <p:sp>
        <p:nvSpPr>
          <p:cNvPr id="17416" name="Line 424"/>
          <p:cNvSpPr>
            <a:spLocks noChangeShapeType="1"/>
          </p:cNvSpPr>
          <p:nvPr/>
        </p:nvSpPr>
        <p:spPr bwMode="auto">
          <a:xfrm>
            <a:off x="3468688" y="90488"/>
            <a:ext cx="0" cy="0"/>
          </a:xfrm>
          <a:prstGeom prst="line">
            <a:avLst/>
          </a:prstGeom>
          <a:noFill/>
          <a:ln w="12700" cap="rnd">
            <a:solidFill>
              <a:srgbClr val="000000"/>
            </a:solidFill>
            <a:round/>
            <a:headEnd/>
            <a:tailEnd/>
          </a:ln>
        </p:spPr>
        <p:txBody>
          <a:bodyPr/>
          <a:lstStyle/>
          <a:p>
            <a:endParaRPr lang="zh-TW" altLang="en-US"/>
          </a:p>
        </p:txBody>
      </p:sp>
      <p:sp>
        <p:nvSpPr>
          <p:cNvPr id="17417" name="Line 425"/>
          <p:cNvSpPr>
            <a:spLocks noChangeShapeType="1"/>
          </p:cNvSpPr>
          <p:nvPr/>
        </p:nvSpPr>
        <p:spPr bwMode="auto">
          <a:xfrm>
            <a:off x="4676775" y="90488"/>
            <a:ext cx="0" cy="0"/>
          </a:xfrm>
          <a:prstGeom prst="line">
            <a:avLst/>
          </a:prstGeom>
          <a:noFill/>
          <a:ln w="12700" cap="rnd">
            <a:solidFill>
              <a:srgbClr val="000000"/>
            </a:solidFill>
            <a:round/>
            <a:headEnd/>
            <a:tailEnd/>
          </a:ln>
        </p:spPr>
        <p:txBody>
          <a:bodyPr/>
          <a:lstStyle/>
          <a:p>
            <a:endParaRPr lang="zh-TW" altLang="en-US"/>
          </a:p>
        </p:txBody>
      </p:sp>
      <p:sp>
        <p:nvSpPr>
          <p:cNvPr id="17418" name="Line 667"/>
          <p:cNvSpPr>
            <a:spLocks noChangeShapeType="1"/>
          </p:cNvSpPr>
          <p:nvPr/>
        </p:nvSpPr>
        <p:spPr bwMode="auto">
          <a:xfrm>
            <a:off x="2779713" y="1020763"/>
            <a:ext cx="0" cy="0"/>
          </a:xfrm>
          <a:prstGeom prst="line">
            <a:avLst/>
          </a:prstGeom>
          <a:noFill/>
          <a:ln w="12700" cap="rnd">
            <a:solidFill>
              <a:srgbClr val="000000"/>
            </a:solidFill>
            <a:round/>
            <a:headEnd/>
            <a:tailEnd/>
          </a:ln>
        </p:spPr>
        <p:txBody>
          <a:bodyPr/>
          <a:lstStyle/>
          <a:p>
            <a:endParaRPr lang="zh-TW" altLang="en-US"/>
          </a:p>
        </p:txBody>
      </p:sp>
      <p:sp>
        <p:nvSpPr>
          <p:cNvPr id="17419" name="Line 668"/>
          <p:cNvSpPr>
            <a:spLocks noChangeShapeType="1"/>
          </p:cNvSpPr>
          <p:nvPr/>
        </p:nvSpPr>
        <p:spPr bwMode="auto">
          <a:xfrm>
            <a:off x="2779713" y="1303338"/>
            <a:ext cx="0" cy="0"/>
          </a:xfrm>
          <a:prstGeom prst="line">
            <a:avLst/>
          </a:prstGeom>
          <a:noFill/>
          <a:ln w="25400" cap="rnd">
            <a:solidFill>
              <a:srgbClr val="000000"/>
            </a:solidFill>
            <a:round/>
            <a:headEnd/>
            <a:tailEnd/>
          </a:ln>
        </p:spPr>
        <p:txBody>
          <a:bodyPr/>
          <a:lstStyle/>
          <a:p>
            <a:endParaRPr lang="zh-TW" altLang="en-US"/>
          </a:p>
        </p:txBody>
      </p:sp>
      <p:sp>
        <p:nvSpPr>
          <p:cNvPr id="17420" name="Line 669"/>
          <p:cNvSpPr>
            <a:spLocks noChangeShapeType="1"/>
          </p:cNvSpPr>
          <p:nvPr/>
        </p:nvSpPr>
        <p:spPr bwMode="auto">
          <a:xfrm>
            <a:off x="2849563" y="1303338"/>
            <a:ext cx="0" cy="0"/>
          </a:xfrm>
          <a:prstGeom prst="line">
            <a:avLst/>
          </a:prstGeom>
          <a:noFill/>
          <a:ln w="12700" cap="rnd">
            <a:solidFill>
              <a:srgbClr val="000000"/>
            </a:solidFill>
            <a:round/>
            <a:headEnd/>
            <a:tailEnd/>
          </a:ln>
        </p:spPr>
        <p:txBody>
          <a:bodyPr/>
          <a:lstStyle/>
          <a:p>
            <a:endParaRPr lang="zh-TW" altLang="en-US"/>
          </a:p>
        </p:txBody>
      </p:sp>
      <p:sp>
        <p:nvSpPr>
          <p:cNvPr id="17421" name="Line 685"/>
          <p:cNvSpPr>
            <a:spLocks noChangeShapeType="1"/>
          </p:cNvSpPr>
          <p:nvPr/>
        </p:nvSpPr>
        <p:spPr bwMode="auto">
          <a:xfrm>
            <a:off x="4676775" y="1020763"/>
            <a:ext cx="0" cy="0"/>
          </a:xfrm>
          <a:prstGeom prst="line">
            <a:avLst/>
          </a:prstGeom>
          <a:noFill/>
          <a:ln w="12700" cap="rnd">
            <a:solidFill>
              <a:srgbClr val="000000"/>
            </a:solidFill>
            <a:round/>
            <a:headEnd/>
            <a:tailEnd/>
          </a:ln>
        </p:spPr>
        <p:txBody>
          <a:bodyPr/>
          <a:lstStyle/>
          <a:p>
            <a:endParaRPr lang="zh-TW" altLang="en-US"/>
          </a:p>
        </p:txBody>
      </p:sp>
      <p:sp>
        <p:nvSpPr>
          <p:cNvPr id="17422" name="Line 686"/>
          <p:cNvSpPr>
            <a:spLocks noChangeShapeType="1"/>
          </p:cNvSpPr>
          <p:nvPr/>
        </p:nvSpPr>
        <p:spPr bwMode="auto">
          <a:xfrm>
            <a:off x="4676775" y="1303338"/>
            <a:ext cx="0" cy="0"/>
          </a:xfrm>
          <a:prstGeom prst="line">
            <a:avLst/>
          </a:prstGeom>
          <a:noFill/>
          <a:ln w="12700" cap="rnd">
            <a:solidFill>
              <a:srgbClr val="000000"/>
            </a:solidFill>
            <a:round/>
            <a:headEnd/>
            <a:tailEnd/>
          </a:ln>
        </p:spPr>
        <p:txBody>
          <a:bodyPr/>
          <a:lstStyle/>
          <a:p>
            <a:endParaRPr lang="zh-TW" altLang="en-US"/>
          </a:p>
        </p:txBody>
      </p:sp>
      <p:sp>
        <p:nvSpPr>
          <p:cNvPr id="17423" name="Line 687"/>
          <p:cNvSpPr>
            <a:spLocks noChangeShapeType="1"/>
          </p:cNvSpPr>
          <p:nvPr/>
        </p:nvSpPr>
        <p:spPr bwMode="auto">
          <a:xfrm>
            <a:off x="5475288" y="1303338"/>
            <a:ext cx="0" cy="0"/>
          </a:xfrm>
          <a:prstGeom prst="line">
            <a:avLst/>
          </a:prstGeom>
          <a:noFill/>
          <a:ln w="12700" cap="rnd">
            <a:solidFill>
              <a:srgbClr val="000000"/>
            </a:solidFill>
            <a:round/>
            <a:headEnd/>
            <a:tailEnd/>
          </a:ln>
        </p:spPr>
        <p:txBody>
          <a:bodyPr/>
          <a:lstStyle/>
          <a:p>
            <a:endParaRPr lang="zh-TW" altLang="en-US"/>
          </a:p>
        </p:txBody>
      </p:sp>
      <p:sp>
        <p:nvSpPr>
          <p:cNvPr id="17424" name="Line 704"/>
          <p:cNvSpPr>
            <a:spLocks noChangeShapeType="1"/>
          </p:cNvSpPr>
          <p:nvPr/>
        </p:nvSpPr>
        <p:spPr bwMode="auto">
          <a:xfrm>
            <a:off x="6621463" y="1020763"/>
            <a:ext cx="0" cy="0"/>
          </a:xfrm>
          <a:prstGeom prst="line">
            <a:avLst/>
          </a:prstGeom>
          <a:noFill/>
          <a:ln w="12700" cap="rnd">
            <a:solidFill>
              <a:srgbClr val="000000"/>
            </a:solidFill>
            <a:round/>
            <a:headEnd/>
            <a:tailEnd/>
          </a:ln>
        </p:spPr>
        <p:txBody>
          <a:bodyPr/>
          <a:lstStyle/>
          <a:p>
            <a:endParaRPr lang="zh-TW" altLang="en-US"/>
          </a:p>
        </p:txBody>
      </p:sp>
      <p:sp>
        <p:nvSpPr>
          <p:cNvPr id="17425" name="Line 705"/>
          <p:cNvSpPr>
            <a:spLocks noChangeShapeType="1"/>
          </p:cNvSpPr>
          <p:nvPr/>
        </p:nvSpPr>
        <p:spPr bwMode="auto">
          <a:xfrm>
            <a:off x="6621463" y="1303338"/>
            <a:ext cx="0" cy="0"/>
          </a:xfrm>
          <a:prstGeom prst="line">
            <a:avLst/>
          </a:prstGeom>
          <a:noFill/>
          <a:ln w="12700" cap="rnd">
            <a:solidFill>
              <a:srgbClr val="000000"/>
            </a:solidFill>
            <a:round/>
            <a:headEnd/>
            <a:tailEnd/>
          </a:ln>
        </p:spPr>
        <p:txBody>
          <a:bodyPr/>
          <a:lstStyle/>
          <a:p>
            <a:endParaRPr lang="zh-TW" altLang="en-US"/>
          </a:p>
        </p:txBody>
      </p:sp>
      <p:sp>
        <p:nvSpPr>
          <p:cNvPr id="17426" name="Line 706"/>
          <p:cNvSpPr>
            <a:spLocks noChangeShapeType="1"/>
          </p:cNvSpPr>
          <p:nvPr/>
        </p:nvSpPr>
        <p:spPr bwMode="auto">
          <a:xfrm>
            <a:off x="6967538" y="1303338"/>
            <a:ext cx="0" cy="0"/>
          </a:xfrm>
          <a:prstGeom prst="line">
            <a:avLst/>
          </a:prstGeom>
          <a:noFill/>
          <a:ln w="12700" cap="rnd">
            <a:solidFill>
              <a:srgbClr val="000000"/>
            </a:solidFill>
            <a:round/>
            <a:headEnd/>
            <a:tailEnd/>
          </a:ln>
        </p:spPr>
        <p:txBody>
          <a:bodyPr/>
          <a:lstStyle/>
          <a:p>
            <a:endParaRPr lang="zh-TW" altLang="en-US"/>
          </a:p>
        </p:txBody>
      </p:sp>
      <p:graphicFrame>
        <p:nvGraphicFramePr>
          <p:cNvPr id="97313" name="Group 1057"/>
          <p:cNvGraphicFramePr>
            <a:graphicFrameLocks noGrp="1"/>
          </p:cNvGraphicFramePr>
          <p:nvPr/>
        </p:nvGraphicFramePr>
        <p:xfrm>
          <a:off x="179388" y="981075"/>
          <a:ext cx="8750300" cy="2695575"/>
        </p:xfrm>
        <a:graphic>
          <a:graphicData uri="http://schemas.openxmlformats.org/drawingml/2006/table">
            <a:tbl>
              <a:tblPr/>
              <a:tblGrid>
                <a:gridCol w="839787"/>
                <a:gridCol w="1031875"/>
                <a:gridCol w="504825"/>
                <a:gridCol w="182563"/>
                <a:gridCol w="307975"/>
                <a:gridCol w="269875"/>
                <a:gridCol w="1255712"/>
                <a:gridCol w="182563"/>
                <a:gridCol w="825500"/>
                <a:gridCol w="182562"/>
                <a:gridCol w="346075"/>
                <a:gridCol w="354013"/>
                <a:gridCol w="208280"/>
                <a:gridCol w="223838"/>
                <a:gridCol w="254000"/>
                <a:gridCol w="280987"/>
                <a:gridCol w="276225"/>
                <a:gridCol w="276225"/>
                <a:gridCol w="347663"/>
                <a:gridCol w="208280"/>
                <a:gridCol w="182563"/>
                <a:gridCol w="209550"/>
              </a:tblGrid>
              <a:tr h="180975">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申報人姓名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楊光明</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hMerge="1">
                  <a:txBody>
                    <a:bodyPr/>
                    <a:lstStyle/>
                    <a:p>
                      <a:endParaRPr lang="zh-TW" altLang="en-US"/>
                    </a:p>
                  </a:txBody>
                  <a:tcPr/>
                </a:tc>
                <a:tc rowSpan="3" gridSpan="2">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出生</a:t>
                      </a:r>
                      <a:endParaRPr kumimoji="1" lang="zh-TW" altLang="en-US"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年月日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gridSpan="2">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民國</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50</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grid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國民身分證統一編號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38138">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11">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5263">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中華民國居留證號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申報日</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民國</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101</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年</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11</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月</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30</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日</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類別</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新法申報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就（到）職申報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Arial" charset="0"/>
                          <a:ea typeface="標楷體" pitchFamily="65" charset="-120"/>
                        </a:rPr>
                        <a:t>ˇ</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定期申報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代理（兼任）申報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卸（離）職申報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解除代理（兼任）申報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8925">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服務機關</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法務部○○署</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職稱</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科科長</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3">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機關地址</a:t>
                      </a:r>
                      <a:endParaRPr kumimoji="1" lang="zh-TW" altLang="en-US" sz="12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市○○區○○路○段○號○樓</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288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vMerge="1">
                  <a:txBody>
                    <a:bodyPr/>
                    <a:lstStyle/>
                    <a:p>
                      <a:endParaRPr lang="zh-TW" altLang="en-US"/>
                    </a:p>
                  </a:txBody>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193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vMerge="1">
                  <a:txBody>
                    <a:bodyPr/>
                    <a:lstStyle/>
                    <a:p>
                      <a:endParaRPr lang="zh-TW" altLang="en-US"/>
                    </a:p>
                  </a:txBody>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7025">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戶籍地址</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1">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2800" b="0" i="0" u="none" strike="noStrike" cap="none" normalizeH="0" baseline="0" smtClean="0">
                        <a:ln>
                          <a:noFill/>
                        </a:ln>
                        <a:solidFill>
                          <a:srgbClr val="FF3300"/>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2575">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通訊地址</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1">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2800" b="0" i="0" u="none" strike="noStrike" cap="none" normalizeH="0" baseline="0" smtClean="0">
                        <a:ln>
                          <a:noFill/>
                        </a:ln>
                        <a:solidFill>
                          <a:srgbClr val="FF3300"/>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graphicFrame>
        <p:nvGraphicFramePr>
          <p:cNvPr id="237323" name="Group 1803"/>
          <p:cNvGraphicFramePr>
            <a:graphicFrameLocks noGrp="1"/>
          </p:cNvGraphicFramePr>
          <p:nvPr/>
        </p:nvGraphicFramePr>
        <p:xfrm>
          <a:off x="179388" y="3716338"/>
          <a:ext cx="8713787" cy="276225"/>
        </p:xfrm>
        <a:graphic>
          <a:graphicData uri="http://schemas.openxmlformats.org/drawingml/2006/table">
            <a:tbl>
              <a:tblPr/>
              <a:tblGrid>
                <a:gridCol w="920750"/>
                <a:gridCol w="457200"/>
                <a:gridCol w="1827212"/>
                <a:gridCol w="342900"/>
                <a:gridCol w="2171700"/>
                <a:gridCol w="1031875"/>
                <a:gridCol w="1962150"/>
              </a:tblGrid>
              <a:tr h="27622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聯絡電話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公</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02</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23219011</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轉</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123</a:t>
                      </a:r>
                      <a:endParaRPr kumimoji="1" lang="en-US" altLang="zh-TW"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宅</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  ）</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行動電話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0938-123456</a:t>
                      </a:r>
                      <a:endParaRPr kumimoji="1" lang="en-US" altLang="zh-TW"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7902" name="Group 254"/>
          <p:cNvGraphicFramePr>
            <a:graphicFrameLocks noGrp="1"/>
          </p:cNvGraphicFramePr>
          <p:nvPr/>
        </p:nvGraphicFramePr>
        <p:xfrm>
          <a:off x="179388" y="4005263"/>
          <a:ext cx="8713787" cy="1487487"/>
        </p:xfrm>
        <a:graphic>
          <a:graphicData uri="http://schemas.openxmlformats.org/drawingml/2006/table">
            <a:tbl>
              <a:tblPr/>
              <a:tblGrid>
                <a:gridCol w="219075"/>
                <a:gridCol w="584200"/>
                <a:gridCol w="969962"/>
                <a:gridCol w="885825"/>
                <a:gridCol w="287338"/>
                <a:gridCol w="284162"/>
                <a:gridCol w="285750"/>
                <a:gridCol w="284163"/>
                <a:gridCol w="285750"/>
                <a:gridCol w="284162"/>
                <a:gridCol w="285750"/>
                <a:gridCol w="284163"/>
                <a:gridCol w="287337"/>
                <a:gridCol w="284163"/>
                <a:gridCol w="657225"/>
                <a:gridCol w="254000"/>
                <a:gridCol w="254000"/>
                <a:gridCol w="255587"/>
                <a:gridCol w="252413"/>
                <a:gridCol w="254000"/>
                <a:gridCol w="255587"/>
                <a:gridCol w="254000"/>
                <a:gridCol w="254000"/>
                <a:gridCol w="254000"/>
                <a:gridCol w="257175"/>
              </a:tblGrid>
              <a:tr h="384175">
                <a:tc rowSpan="4">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配偶及未成年子女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稱謂</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姓名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出生</a:t>
                      </a:r>
                      <a:endParaRPr kumimoji="1" lang="zh-TW" altLang="en-US"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年月日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國民身分證統一編號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內政部居留證號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8125">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配偶</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李冰冰</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63.6.3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M</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澳洲</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C</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次子</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楊四郎</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86.11.30</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長女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楊小琳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88.2.27</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659" name="Rectangle 1745"/>
          <p:cNvSpPr>
            <a:spLocks noChangeArrowheads="1"/>
          </p:cNvSpPr>
          <p:nvPr/>
        </p:nvSpPr>
        <p:spPr bwMode="auto">
          <a:xfrm>
            <a:off x="179388" y="5516563"/>
            <a:ext cx="8713787" cy="822325"/>
          </a:xfrm>
          <a:prstGeom prst="rect">
            <a:avLst/>
          </a:prstGeom>
          <a:noFill/>
          <a:ln w="9525">
            <a:noFill/>
            <a:miter lim="800000"/>
            <a:headEnd/>
            <a:tailEnd/>
          </a:ln>
        </p:spPr>
        <p:txBody>
          <a:bodyPr anchor="ctr">
            <a:spAutoFit/>
          </a:bodyPr>
          <a:lstStyle/>
          <a:p>
            <a:pPr marL="174625" indent="-174625">
              <a:tabLst>
                <a:tab pos="114300" algn="l"/>
              </a:tabLst>
            </a:pPr>
            <a:r>
              <a:rPr lang="en-US" altLang="zh-TW" sz="1200" b="1">
                <a:solidFill>
                  <a:srgbClr val="008000"/>
                </a:solidFill>
                <a:latin typeface="細明體" pitchFamily="49" charset="-120"/>
                <a:ea typeface="細明體" pitchFamily="49" charset="-120"/>
                <a:cs typeface="Times New Roman" pitchFamily="18" charset="0"/>
              </a:rPr>
              <a:t>★</a:t>
            </a:r>
            <a:r>
              <a:rPr lang="zh-TW" altLang="en-US" sz="1200" b="1">
                <a:solidFill>
                  <a:srgbClr val="008000"/>
                </a:solidFill>
                <a:latin typeface="細明體" pitchFamily="49" charset="-120"/>
                <a:ea typeface="細明體" pitchFamily="49" charset="-120"/>
                <a:cs typeface="新細明體" pitchFamily="18" charset="-120"/>
              </a:rPr>
              <a:t>申報人之配偶及未成年子女（未滿二十歲者）各別所有之財產，符合公職人員財產申報法所定應申報之標準者，應由申報人一併申報。</a:t>
            </a:r>
            <a:r>
              <a:rPr lang="zh-TW" altLang="en-US" sz="1200" b="1">
                <a:solidFill>
                  <a:srgbClr val="008000"/>
                </a:solidFill>
                <a:latin typeface="細明體" pitchFamily="49" charset="-120"/>
                <a:ea typeface="細明體" pitchFamily="49" charset="-120"/>
                <a:cs typeface="Times New Roman" pitchFamily="18" charset="0"/>
              </a:rPr>
              <a:t> </a:t>
            </a:r>
            <a:endParaRPr lang="zh-TW" altLang="en-US" sz="1200" b="1">
              <a:solidFill>
                <a:srgbClr val="008000"/>
              </a:solidFill>
            </a:endParaRPr>
          </a:p>
          <a:p>
            <a:pPr marL="174625" indent="-174625" eaLnBrk="0" hangingPunct="0">
              <a:tabLst>
                <a:tab pos="114300" algn="l"/>
              </a:tabLst>
            </a:pPr>
            <a:r>
              <a:rPr lang="zh-TW" altLang="en-US" sz="1200" b="1">
                <a:solidFill>
                  <a:srgbClr val="008000"/>
                </a:solidFill>
                <a:latin typeface="細明體" pitchFamily="49" charset="-120"/>
                <a:ea typeface="細明體" pitchFamily="49" charset="-120"/>
              </a:rPr>
              <a:t>★領有國民身分證者，應填寫國民身分證統一編號於申報表基本資料欄；未領國民身分證者，應填寫國籍及中華民國居留證號。</a:t>
            </a:r>
            <a:endParaRPr lang="zh-TW" altLang="en-US" sz="1200" b="1">
              <a:solidFill>
                <a:srgbClr val="008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Grp="1" noChangeArrowheads="1"/>
          </p:cNvSpPr>
          <p:nvPr>
            <p:ph type="sldNum" sz="quarter" idx="11"/>
          </p:nvPr>
        </p:nvSpPr>
        <p:spPr>
          <a:ln/>
        </p:spPr>
        <p:txBody>
          <a:bodyPr/>
          <a:lstStyle/>
          <a:p>
            <a:pPr>
              <a:defRPr/>
            </a:pPr>
            <a:fld id="{E20C305B-1766-4B6B-AE87-AA8A4239D584}" type="slidenum">
              <a:rPr lang="en-US" altLang="zh-TW"/>
              <a:pPr>
                <a:defRPr/>
              </a:pPr>
              <a:t>17</a:t>
            </a:fld>
            <a:endParaRPr lang="en-US" altLang="zh-TW"/>
          </a:p>
        </p:txBody>
      </p:sp>
      <p:sp>
        <p:nvSpPr>
          <p:cNvPr id="257"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27A40D5-9716-4051-A9C0-F8EF4A61E48E}" type="slidenum">
              <a:rPr kumimoji="0" lang="en-US" altLang="zh-TW" sz="1200">
                <a:latin typeface="+mn-ea"/>
                <a:ea typeface="+mn-ea"/>
              </a:rPr>
              <a:pPr algn="r">
                <a:defRPr/>
              </a:pPr>
              <a:t>17</a:t>
            </a:fld>
            <a:endParaRPr kumimoji="0" lang="en-US" altLang="zh-TW" sz="1200">
              <a:latin typeface="+mn-ea"/>
              <a:ea typeface="+mn-ea"/>
            </a:endParaRPr>
          </a:p>
        </p:txBody>
      </p:sp>
      <p:sp>
        <p:nvSpPr>
          <p:cNvPr id="18435" name="Rectangle 2"/>
          <p:cNvSpPr>
            <a:spLocks noChangeArrowheads="1"/>
          </p:cNvSpPr>
          <p:nvPr/>
        </p:nvSpPr>
        <p:spPr bwMode="auto">
          <a:xfrm>
            <a:off x="395288" y="476250"/>
            <a:ext cx="8748712" cy="482600"/>
          </a:xfrm>
          <a:prstGeom prst="rect">
            <a:avLst/>
          </a:prstGeom>
          <a:noFill/>
          <a:ln w="9525">
            <a:noFill/>
            <a:miter lim="800000"/>
            <a:headEnd/>
            <a:tailEnd/>
          </a:ln>
        </p:spPr>
        <p:txBody>
          <a:bodyPr anchor="ctr">
            <a:spAutoFit/>
          </a:bodyPr>
          <a:lstStyle/>
          <a:p>
            <a:pPr>
              <a:lnSpc>
                <a:spcPct val="80000"/>
              </a:lnSpc>
              <a:tabLst>
                <a:tab pos="269875" algn="l"/>
              </a:tabLst>
            </a:pPr>
            <a:r>
              <a:rPr lang="zh-TW" altLang="en-US" sz="2000">
                <a:latin typeface="標楷體" pitchFamily="65" charset="-120"/>
                <a:ea typeface="標楷體" pitchFamily="65" charset="-120"/>
                <a:cs typeface="Times New Roman" pitchFamily="18" charset="0"/>
              </a:rPr>
              <a:t>公 職 人 員 財 產 申 報 表                                 </a:t>
            </a:r>
            <a:r>
              <a:rPr lang="en-US" altLang="zh-TW" sz="1200">
                <a:latin typeface="標楷體" pitchFamily="65" charset="-120"/>
                <a:ea typeface="標楷體" pitchFamily="65" charset="-120"/>
                <a:cs typeface="Times New Roman" pitchFamily="18" charset="0"/>
              </a:rPr>
              <a:t>(</a:t>
            </a:r>
            <a:r>
              <a:rPr lang="zh-TW" altLang="en-US" sz="1200">
                <a:latin typeface="標楷體" pitchFamily="65" charset="-120"/>
                <a:ea typeface="標楷體" pitchFamily="65" charset="-120"/>
                <a:cs typeface="Times New Roman" pitchFamily="18" charset="0"/>
              </a:rPr>
              <a:t>民國</a:t>
            </a:r>
            <a:r>
              <a:rPr lang="en-US" altLang="zh-TW" sz="1200">
                <a:latin typeface="標楷體" pitchFamily="65" charset="-120"/>
                <a:ea typeface="標楷體" pitchFamily="65" charset="-120"/>
                <a:cs typeface="Times New Roman" pitchFamily="18" charset="0"/>
              </a:rPr>
              <a:t>101</a:t>
            </a:r>
            <a:r>
              <a:rPr lang="zh-TW" altLang="en-US" sz="1200">
                <a:latin typeface="標楷體" pitchFamily="65" charset="-120"/>
                <a:ea typeface="標楷體" pitchFamily="65" charset="-120"/>
                <a:cs typeface="Times New Roman" pitchFamily="18" charset="0"/>
              </a:rPr>
              <a:t>年申報</a:t>
            </a:r>
            <a:r>
              <a:rPr lang="en-US" altLang="zh-TW" sz="1200">
                <a:latin typeface="標楷體" pitchFamily="65" charset="-120"/>
                <a:ea typeface="標楷體" pitchFamily="65" charset="-120"/>
                <a:cs typeface="Times New Roman" pitchFamily="18" charset="0"/>
              </a:rPr>
              <a:t>)</a:t>
            </a:r>
            <a:endParaRPr lang="en-US" altLang="zh-TW" sz="900">
              <a:ea typeface="標楷體" pitchFamily="65" charset="-120"/>
              <a:cs typeface="Times New Roman" pitchFamily="18" charset="0"/>
            </a:endParaRPr>
          </a:p>
          <a:p>
            <a:pPr eaLnBrk="0" hangingPunct="0">
              <a:lnSpc>
                <a:spcPct val="80000"/>
              </a:lnSpc>
              <a:tabLst>
                <a:tab pos="269875" algn="l"/>
              </a:tabLst>
            </a:pPr>
            <a:r>
              <a:rPr lang="zh-TW" altLang="en-US" sz="1200">
                <a:latin typeface="標楷體" pitchFamily="65" charset="-120"/>
                <a:ea typeface="標楷體" pitchFamily="65" charset="-120"/>
                <a:cs typeface="Times New Roman" pitchFamily="18" charset="0"/>
              </a:rPr>
              <a:t>（一）基本資料</a:t>
            </a:r>
            <a:endParaRPr lang="zh-TW" altLang="en-US" sz="1800">
              <a:ea typeface="標楷體" pitchFamily="65" charset="-120"/>
              <a:cs typeface="Times New Roman" pitchFamily="18" charset="0"/>
            </a:endParaRPr>
          </a:p>
        </p:txBody>
      </p:sp>
      <p:sp>
        <p:nvSpPr>
          <p:cNvPr id="18436" name="Line 3"/>
          <p:cNvSpPr>
            <a:spLocks noChangeShapeType="1"/>
          </p:cNvSpPr>
          <p:nvPr/>
        </p:nvSpPr>
        <p:spPr bwMode="auto">
          <a:xfrm>
            <a:off x="2779713" y="-220663"/>
            <a:ext cx="0" cy="0"/>
          </a:xfrm>
          <a:prstGeom prst="line">
            <a:avLst/>
          </a:prstGeom>
          <a:noFill/>
          <a:ln w="12700" cap="rnd">
            <a:solidFill>
              <a:srgbClr val="000000"/>
            </a:solidFill>
            <a:round/>
            <a:headEnd/>
            <a:tailEnd/>
          </a:ln>
        </p:spPr>
        <p:txBody>
          <a:bodyPr/>
          <a:lstStyle/>
          <a:p>
            <a:endParaRPr lang="zh-TW" altLang="en-US"/>
          </a:p>
        </p:txBody>
      </p:sp>
      <p:sp>
        <p:nvSpPr>
          <p:cNvPr id="18437" name="Line 4"/>
          <p:cNvSpPr>
            <a:spLocks noChangeShapeType="1"/>
          </p:cNvSpPr>
          <p:nvPr/>
        </p:nvSpPr>
        <p:spPr bwMode="auto">
          <a:xfrm>
            <a:off x="2779713" y="90488"/>
            <a:ext cx="0" cy="0"/>
          </a:xfrm>
          <a:prstGeom prst="line">
            <a:avLst/>
          </a:prstGeom>
          <a:noFill/>
          <a:ln w="25400" cap="rnd">
            <a:solidFill>
              <a:srgbClr val="000000"/>
            </a:solidFill>
            <a:round/>
            <a:headEnd/>
            <a:tailEnd/>
          </a:ln>
        </p:spPr>
        <p:txBody>
          <a:bodyPr/>
          <a:lstStyle/>
          <a:p>
            <a:endParaRPr lang="zh-TW" altLang="en-US"/>
          </a:p>
        </p:txBody>
      </p:sp>
      <p:sp>
        <p:nvSpPr>
          <p:cNvPr id="18438" name="Line 5"/>
          <p:cNvSpPr>
            <a:spLocks noChangeShapeType="1"/>
          </p:cNvSpPr>
          <p:nvPr/>
        </p:nvSpPr>
        <p:spPr bwMode="auto">
          <a:xfrm>
            <a:off x="6621463" y="90488"/>
            <a:ext cx="0" cy="0"/>
          </a:xfrm>
          <a:prstGeom prst="line">
            <a:avLst/>
          </a:prstGeom>
          <a:noFill/>
          <a:ln w="12700" cap="rnd">
            <a:solidFill>
              <a:srgbClr val="000000"/>
            </a:solidFill>
            <a:round/>
            <a:headEnd/>
            <a:tailEnd/>
          </a:ln>
        </p:spPr>
        <p:txBody>
          <a:bodyPr/>
          <a:lstStyle/>
          <a:p>
            <a:endParaRPr lang="zh-TW" altLang="en-US"/>
          </a:p>
        </p:txBody>
      </p:sp>
      <p:sp>
        <p:nvSpPr>
          <p:cNvPr id="18439" name="Line 6"/>
          <p:cNvSpPr>
            <a:spLocks noChangeShapeType="1"/>
          </p:cNvSpPr>
          <p:nvPr/>
        </p:nvSpPr>
        <p:spPr bwMode="auto">
          <a:xfrm>
            <a:off x="3468688" y="-220663"/>
            <a:ext cx="0" cy="0"/>
          </a:xfrm>
          <a:prstGeom prst="line">
            <a:avLst/>
          </a:prstGeom>
          <a:noFill/>
          <a:ln w="12700" cap="rnd">
            <a:solidFill>
              <a:srgbClr val="000000"/>
            </a:solidFill>
            <a:round/>
            <a:headEnd/>
            <a:tailEnd/>
          </a:ln>
        </p:spPr>
        <p:txBody>
          <a:bodyPr/>
          <a:lstStyle/>
          <a:p>
            <a:endParaRPr lang="zh-TW" altLang="en-US"/>
          </a:p>
        </p:txBody>
      </p:sp>
      <p:sp>
        <p:nvSpPr>
          <p:cNvPr id="18440" name="Line 7"/>
          <p:cNvSpPr>
            <a:spLocks noChangeShapeType="1"/>
          </p:cNvSpPr>
          <p:nvPr/>
        </p:nvSpPr>
        <p:spPr bwMode="auto">
          <a:xfrm>
            <a:off x="3468688" y="90488"/>
            <a:ext cx="0" cy="0"/>
          </a:xfrm>
          <a:prstGeom prst="line">
            <a:avLst/>
          </a:prstGeom>
          <a:noFill/>
          <a:ln w="12700" cap="rnd">
            <a:solidFill>
              <a:srgbClr val="000000"/>
            </a:solidFill>
            <a:round/>
            <a:headEnd/>
            <a:tailEnd/>
          </a:ln>
        </p:spPr>
        <p:txBody>
          <a:bodyPr/>
          <a:lstStyle/>
          <a:p>
            <a:endParaRPr lang="zh-TW" altLang="en-US"/>
          </a:p>
        </p:txBody>
      </p:sp>
      <p:sp>
        <p:nvSpPr>
          <p:cNvPr id="18441" name="Line 8"/>
          <p:cNvSpPr>
            <a:spLocks noChangeShapeType="1"/>
          </p:cNvSpPr>
          <p:nvPr/>
        </p:nvSpPr>
        <p:spPr bwMode="auto">
          <a:xfrm>
            <a:off x="4676775" y="90488"/>
            <a:ext cx="0" cy="0"/>
          </a:xfrm>
          <a:prstGeom prst="line">
            <a:avLst/>
          </a:prstGeom>
          <a:noFill/>
          <a:ln w="12700" cap="rnd">
            <a:solidFill>
              <a:srgbClr val="000000"/>
            </a:solidFill>
            <a:round/>
            <a:headEnd/>
            <a:tailEnd/>
          </a:ln>
        </p:spPr>
        <p:txBody>
          <a:bodyPr/>
          <a:lstStyle/>
          <a:p>
            <a:endParaRPr lang="zh-TW" altLang="en-US"/>
          </a:p>
        </p:txBody>
      </p:sp>
      <p:sp>
        <p:nvSpPr>
          <p:cNvPr id="18442" name="Line 9"/>
          <p:cNvSpPr>
            <a:spLocks noChangeShapeType="1"/>
          </p:cNvSpPr>
          <p:nvPr/>
        </p:nvSpPr>
        <p:spPr bwMode="auto">
          <a:xfrm>
            <a:off x="2779713" y="1020763"/>
            <a:ext cx="0" cy="0"/>
          </a:xfrm>
          <a:prstGeom prst="line">
            <a:avLst/>
          </a:prstGeom>
          <a:noFill/>
          <a:ln w="12700" cap="rnd">
            <a:solidFill>
              <a:srgbClr val="000000"/>
            </a:solidFill>
            <a:round/>
            <a:headEnd/>
            <a:tailEnd/>
          </a:ln>
        </p:spPr>
        <p:txBody>
          <a:bodyPr/>
          <a:lstStyle/>
          <a:p>
            <a:endParaRPr lang="zh-TW" altLang="en-US"/>
          </a:p>
        </p:txBody>
      </p:sp>
      <p:sp>
        <p:nvSpPr>
          <p:cNvPr id="18443" name="Line 10"/>
          <p:cNvSpPr>
            <a:spLocks noChangeShapeType="1"/>
          </p:cNvSpPr>
          <p:nvPr/>
        </p:nvSpPr>
        <p:spPr bwMode="auto">
          <a:xfrm>
            <a:off x="2779713" y="1303338"/>
            <a:ext cx="0" cy="0"/>
          </a:xfrm>
          <a:prstGeom prst="line">
            <a:avLst/>
          </a:prstGeom>
          <a:noFill/>
          <a:ln w="25400" cap="rnd">
            <a:solidFill>
              <a:srgbClr val="000000"/>
            </a:solidFill>
            <a:round/>
            <a:headEnd/>
            <a:tailEnd/>
          </a:ln>
        </p:spPr>
        <p:txBody>
          <a:bodyPr/>
          <a:lstStyle/>
          <a:p>
            <a:endParaRPr lang="zh-TW" altLang="en-US"/>
          </a:p>
        </p:txBody>
      </p:sp>
      <p:sp>
        <p:nvSpPr>
          <p:cNvPr id="18444" name="Line 11"/>
          <p:cNvSpPr>
            <a:spLocks noChangeShapeType="1"/>
          </p:cNvSpPr>
          <p:nvPr/>
        </p:nvSpPr>
        <p:spPr bwMode="auto">
          <a:xfrm>
            <a:off x="2849563" y="1303338"/>
            <a:ext cx="0" cy="0"/>
          </a:xfrm>
          <a:prstGeom prst="line">
            <a:avLst/>
          </a:prstGeom>
          <a:noFill/>
          <a:ln w="12700" cap="rnd">
            <a:solidFill>
              <a:srgbClr val="000000"/>
            </a:solidFill>
            <a:round/>
            <a:headEnd/>
            <a:tailEnd/>
          </a:ln>
        </p:spPr>
        <p:txBody>
          <a:bodyPr/>
          <a:lstStyle/>
          <a:p>
            <a:endParaRPr lang="zh-TW" altLang="en-US"/>
          </a:p>
        </p:txBody>
      </p:sp>
      <p:sp>
        <p:nvSpPr>
          <p:cNvPr id="18445" name="Line 12"/>
          <p:cNvSpPr>
            <a:spLocks noChangeShapeType="1"/>
          </p:cNvSpPr>
          <p:nvPr/>
        </p:nvSpPr>
        <p:spPr bwMode="auto">
          <a:xfrm>
            <a:off x="4676775" y="1020763"/>
            <a:ext cx="0" cy="0"/>
          </a:xfrm>
          <a:prstGeom prst="line">
            <a:avLst/>
          </a:prstGeom>
          <a:noFill/>
          <a:ln w="12700" cap="rnd">
            <a:solidFill>
              <a:srgbClr val="000000"/>
            </a:solidFill>
            <a:round/>
            <a:headEnd/>
            <a:tailEnd/>
          </a:ln>
        </p:spPr>
        <p:txBody>
          <a:bodyPr/>
          <a:lstStyle/>
          <a:p>
            <a:endParaRPr lang="zh-TW" altLang="en-US"/>
          </a:p>
        </p:txBody>
      </p:sp>
      <p:sp>
        <p:nvSpPr>
          <p:cNvPr id="18446" name="Line 13"/>
          <p:cNvSpPr>
            <a:spLocks noChangeShapeType="1"/>
          </p:cNvSpPr>
          <p:nvPr/>
        </p:nvSpPr>
        <p:spPr bwMode="auto">
          <a:xfrm>
            <a:off x="4676775" y="1303338"/>
            <a:ext cx="0" cy="0"/>
          </a:xfrm>
          <a:prstGeom prst="line">
            <a:avLst/>
          </a:prstGeom>
          <a:noFill/>
          <a:ln w="12700" cap="rnd">
            <a:solidFill>
              <a:srgbClr val="000000"/>
            </a:solidFill>
            <a:round/>
            <a:headEnd/>
            <a:tailEnd/>
          </a:ln>
        </p:spPr>
        <p:txBody>
          <a:bodyPr/>
          <a:lstStyle/>
          <a:p>
            <a:endParaRPr lang="zh-TW" altLang="en-US"/>
          </a:p>
        </p:txBody>
      </p:sp>
      <p:sp>
        <p:nvSpPr>
          <p:cNvPr id="18447" name="Line 14"/>
          <p:cNvSpPr>
            <a:spLocks noChangeShapeType="1"/>
          </p:cNvSpPr>
          <p:nvPr/>
        </p:nvSpPr>
        <p:spPr bwMode="auto">
          <a:xfrm>
            <a:off x="5475288" y="1303338"/>
            <a:ext cx="0" cy="0"/>
          </a:xfrm>
          <a:prstGeom prst="line">
            <a:avLst/>
          </a:prstGeom>
          <a:noFill/>
          <a:ln w="12700" cap="rnd">
            <a:solidFill>
              <a:srgbClr val="000000"/>
            </a:solidFill>
            <a:round/>
            <a:headEnd/>
            <a:tailEnd/>
          </a:ln>
        </p:spPr>
        <p:txBody>
          <a:bodyPr/>
          <a:lstStyle/>
          <a:p>
            <a:endParaRPr lang="zh-TW" altLang="en-US"/>
          </a:p>
        </p:txBody>
      </p:sp>
      <p:sp>
        <p:nvSpPr>
          <p:cNvPr id="18448" name="Line 15"/>
          <p:cNvSpPr>
            <a:spLocks noChangeShapeType="1"/>
          </p:cNvSpPr>
          <p:nvPr/>
        </p:nvSpPr>
        <p:spPr bwMode="auto">
          <a:xfrm>
            <a:off x="6621463" y="1020763"/>
            <a:ext cx="0" cy="0"/>
          </a:xfrm>
          <a:prstGeom prst="line">
            <a:avLst/>
          </a:prstGeom>
          <a:noFill/>
          <a:ln w="12700" cap="rnd">
            <a:solidFill>
              <a:srgbClr val="000000"/>
            </a:solidFill>
            <a:round/>
            <a:headEnd/>
            <a:tailEnd/>
          </a:ln>
        </p:spPr>
        <p:txBody>
          <a:bodyPr/>
          <a:lstStyle/>
          <a:p>
            <a:endParaRPr lang="zh-TW" altLang="en-US"/>
          </a:p>
        </p:txBody>
      </p:sp>
      <p:sp>
        <p:nvSpPr>
          <p:cNvPr id="18449" name="Line 16"/>
          <p:cNvSpPr>
            <a:spLocks noChangeShapeType="1"/>
          </p:cNvSpPr>
          <p:nvPr/>
        </p:nvSpPr>
        <p:spPr bwMode="auto">
          <a:xfrm>
            <a:off x="6621463" y="1303338"/>
            <a:ext cx="0" cy="0"/>
          </a:xfrm>
          <a:prstGeom prst="line">
            <a:avLst/>
          </a:prstGeom>
          <a:noFill/>
          <a:ln w="12700" cap="rnd">
            <a:solidFill>
              <a:srgbClr val="000000"/>
            </a:solidFill>
            <a:round/>
            <a:headEnd/>
            <a:tailEnd/>
          </a:ln>
        </p:spPr>
        <p:txBody>
          <a:bodyPr/>
          <a:lstStyle/>
          <a:p>
            <a:endParaRPr lang="zh-TW" altLang="en-US"/>
          </a:p>
        </p:txBody>
      </p:sp>
      <p:sp>
        <p:nvSpPr>
          <p:cNvPr id="18450" name="Line 17"/>
          <p:cNvSpPr>
            <a:spLocks noChangeShapeType="1"/>
          </p:cNvSpPr>
          <p:nvPr/>
        </p:nvSpPr>
        <p:spPr bwMode="auto">
          <a:xfrm>
            <a:off x="6967538" y="1303338"/>
            <a:ext cx="0" cy="0"/>
          </a:xfrm>
          <a:prstGeom prst="line">
            <a:avLst/>
          </a:prstGeom>
          <a:noFill/>
          <a:ln w="12700" cap="rnd">
            <a:solidFill>
              <a:srgbClr val="000000"/>
            </a:solidFill>
            <a:round/>
            <a:headEnd/>
            <a:tailEnd/>
          </a:ln>
        </p:spPr>
        <p:txBody>
          <a:bodyPr/>
          <a:lstStyle/>
          <a:p>
            <a:endParaRPr lang="zh-TW" altLang="en-US"/>
          </a:p>
        </p:txBody>
      </p:sp>
      <p:graphicFrame>
        <p:nvGraphicFramePr>
          <p:cNvPr id="18691" name="Group 259"/>
          <p:cNvGraphicFramePr>
            <a:graphicFrameLocks noGrp="1"/>
          </p:cNvGraphicFramePr>
          <p:nvPr/>
        </p:nvGraphicFramePr>
        <p:xfrm>
          <a:off x="179388" y="1052513"/>
          <a:ext cx="8750300" cy="2617787"/>
        </p:xfrm>
        <a:graphic>
          <a:graphicData uri="http://schemas.openxmlformats.org/drawingml/2006/table">
            <a:tbl>
              <a:tblPr/>
              <a:tblGrid>
                <a:gridCol w="839787"/>
                <a:gridCol w="1360488"/>
                <a:gridCol w="238125"/>
                <a:gridCol w="246062"/>
                <a:gridCol w="182563"/>
                <a:gridCol w="269875"/>
                <a:gridCol w="304800"/>
                <a:gridCol w="893762"/>
                <a:gridCol w="182563"/>
                <a:gridCol w="182562"/>
                <a:gridCol w="504825"/>
                <a:gridCol w="182563"/>
                <a:gridCol w="541337"/>
                <a:gridCol w="354013"/>
                <a:gridCol w="208280"/>
                <a:gridCol w="223838"/>
                <a:gridCol w="254000"/>
                <a:gridCol w="280987"/>
                <a:gridCol w="276225"/>
                <a:gridCol w="276225"/>
                <a:gridCol w="347663"/>
                <a:gridCol w="208280"/>
                <a:gridCol w="182563"/>
                <a:gridCol w="209550"/>
              </a:tblGrid>
              <a:tr h="180975">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申報人姓名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楊光明</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grid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出生</a:t>
                      </a:r>
                      <a:endParaRPr kumimoji="1" lang="zh-TW" altLang="en-US"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年月日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hMerge="1">
                  <a:txBody>
                    <a:bodyPr/>
                    <a:lstStyle/>
                    <a:p>
                      <a:endParaRPr lang="zh-TW" altLang="en-US"/>
                    </a:p>
                  </a:txBody>
                  <a:tcPr/>
                </a:tc>
                <a:tc rowSpan="3" gridSpan="3">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民國</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50</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hMerge="1">
                  <a:txBody>
                    <a:bodyPr/>
                    <a:lstStyle/>
                    <a:p>
                      <a:endParaRPr lang="zh-TW" altLang="en-US"/>
                    </a:p>
                  </a:txBody>
                  <a:tcPr/>
                </a:tc>
                <a:tc gridSpan="4">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國民身分證統一編號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38138">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4">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1">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5263">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4">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中華民國居留證號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申報日</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民國</a:t>
                      </a: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101</a:t>
                      </a: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年</a:t>
                      </a: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11</a:t>
                      </a: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月</a:t>
                      </a: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30</a:t>
                      </a: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日</a:t>
                      </a:r>
                      <a:endParaRPr kumimoji="1" lang="zh-TW" altLang="en-US" sz="11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申報</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60000"/>
                        </a:lnSpc>
                        <a:spcBef>
                          <a:spcPct val="0"/>
                        </a:spcBef>
                        <a:spcAft>
                          <a:spcPct val="0"/>
                        </a:spcAft>
                        <a:buClrTx/>
                        <a:buSzTx/>
                        <a:buFontTx/>
                        <a:buNone/>
                        <a:tabLst/>
                      </a:pPr>
                      <a:r>
                        <a:rPr kumimoji="1" lang="zh-TW" altLang="en-US"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類別</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新法申報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就（到）職申報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V</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定期申報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代理（兼任）申報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卸（離）職申報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1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解除代理（兼任）申報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7338">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服務機關</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法務部○○署</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marR="0" lvl="0" indent="0" algn="dist"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職稱</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科科長</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機關地址</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市○○區○○路○段○號○樓</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288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288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13">
                  <a:txBody>
                    <a:bodyPr/>
                    <a:lstStyle/>
                    <a:p>
                      <a:pPr marL="0" marR="0" lvl="0" indent="0" algn="l" defTabSz="914400" rtl="0" eaLnBrk="1" fontAlgn="base" latinLnBrk="0" hangingPunct="1">
                        <a:lnSpc>
                          <a:spcPct val="6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7025">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戶籍地址</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3">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2800" b="0" i="0" u="none" strike="noStrike" cap="none" normalizeH="0" baseline="0" smtClean="0">
                        <a:ln>
                          <a:noFill/>
                        </a:ln>
                        <a:solidFill>
                          <a:srgbClr val="FF3300"/>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2575">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通訊地址</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3">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endParaRPr kumimoji="1" lang="zh-TW" altLang="zh-TW" sz="2800" b="0" i="0" u="none" strike="noStrike" cap="none" normalizeH="0" baseline="0" smtClean="0">
                        <a:ln>
                          <a:noFill/>
                        </a:ln>
                        <a:solidFill>
                          <a:srgbClr val="FF3300"/>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graphicFrame>
        <p:nvGraphicFramePr>
          <p:cNvPr id="301176" name="Group 120"/>
          <p:cNvGraphicFramePr>
            <a:graphicFrameLocks noGrp="1"/>
          </p:cNvGraphicFramePr>
          <p:nvPr/>
        </p:nvGraphicFramePr>
        <p:xfrm>
          <a:off x="179388" y="3644900"/>
          <a:ext cx="8713787" cy="276225"/>
        </p:xfrm>
        <a:graphic>
          <a:graphicData uri="http://schemas.openxmlformats.org/drawingml/2006/table">
            <a:tbl>
              <a:tblPr/>
              <a:tblGrid>
                <a:gridCol w="920750"/>
                <a:gridCol w="457200"/>
                <a:gridCol w="1827212"/>
                <a:gridCol w="342900"/>
                <a:gridCol w="2171700"/>
                <a:gridCol w="1031875"/>
                <a:gridCol w="1962150"/>
              </a:tblGrid>
              <a:tr h="27622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聯絡電話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公</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02</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23219011</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轉</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123</a:t>
                      </a:r>
                      <a:endParaRPr kumimoji="1" lang="en-US" altLang="zh-TW"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宅</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04</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2234-5674</a:t>
                      </a:r>
                      <a:endParaRPr kumimoji="1" lang="en-US" altLang="zh-TW"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行動電話</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0938-123456</a:t>
                      </a:r>
                      <a:endParaRPr kumimoji="1" lang="en-US" altLang="zh-TW"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8933" name="Group 261"/>
          <p:cNvGraphicFramePr>
            <a:graphicFrameLocks noGrp="1"/>
          </p:cNvGraphicFramePr>
          <p:nvPr/>
        </p:nvGraphicFramePr>
        <p:xfrm>
          <a:off x="179388" y="3933825"/>
          <a:ext cx="8713787" cy="1535113"/>
        </p:xfrm>
        <a:graphic>
          <a:graphicData uri="http://schemas.openxmlformats.org/drawingml/2006/table">
            <a:tbl>
              <a:tblPr/>
              <a:tblGrid>
                <a:gridCol w="219075"/>
                <a:gridCol w="584200"/>
                <a:gridCol w="969962"/>
                <a:gridCol w="885825"/>
                <a:gridCol w="287338"/>
                <a:gridCol w="284162"/>
                <a:gridCol w="285750"/>
                <a:gridCol w="284163"/>
                <a:gridCol w="285750"/>
                <a:gridCol w="284162"/>
                <a:gridCol w="285750"/>
                <a:gridCol w="284163"/>
                <a:gridCol w="287337"/>
                <a:gridCol w="284163"/>
                <a:gridCol w="657225"/>
                <a:gridCol w="254000"/>
                <a:gridCol w="254000"/>
                <a:gridCol w="255587"/>
                <a:gridCol w="252413"/>
                <a:gridCol w="254000"/>
                <a:gridCol w="255587"/>
                <a:gridCol w="254000"/>
                <a:gridCol w="254000"/>
                <a:gridCol w="254000"/>
                <a:gridCol w="257175"/>
              </a:tblGrid>
              <a:tr h="431800">
                <a:tc rowSpan="4">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配偶及未成年子女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稱謂</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姓名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出生</a:t>
                      </a:r>
                      <a:endParaRPr kumimoji="1" lang="zh-TW" altLang="en-US" sz="10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0" marR="0" lvl="0" indent="0" algn="dist" defTabSz="914400" rtl="0" eaLnBrk="0" fontAlgn="base" latinLnBrk="0" hangingPunct="0">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年月日</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國民身分證統一編號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國籍</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內政部居留證號</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7963">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配偶</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李冰冰</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63.6.3</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M</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澳洲</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C</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長子</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楊四郎</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86.11.30</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長女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楊小琳</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88.2.27</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endParaRPr kumimoji="1" lang="zh-TW" altLang="zh-TW" sz="28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683" name="Rectangle 250"/>
          <p:cNvSpPr>
            <a:spLocks noChangeArrowheads="1"/>
          </p:cNvSpPr>
          <p:nvPr/>
        </p:nvSpPr>
        <p:spPr bwMode="auto">
          <a:xfrm>
            <a:off x="179388" y="5516563"/>
            <a:ext cx="8713787" cy="822325"/>
          </a:xfrm>
          <a:prstGeom prst="rect">
            <a:avLst/>
          </a:prstGeom>
          <a:noFill/>
          <a:ln w="9525">
            <a:noFill/>
            <a:miter lim="800000"/>
            <a:headEnd/>
            <a:tailEnd/>
          </a:ln>
        </p:spPr>
        <p:txBody>
          <a:bodyPr anchor="ctr">
            <a:spAutoFit/>
          </a:bodyPr>
          <a:lstStyle/>
          <a:p>
            <a:pPr marL="174625" indent="-174625">
              <a:tabLst>
                <a:tab pos="114300" algn="l"/>
              </a:tabLst>
            </a:pPr>
            <a:r>
              <a:rPr lang="en-US" altLang="zh-TW" sz="1200" b="1">
                <a:solidFill>
                  <a:srgbClr val="008000"/>
                </a:solidFill>
                <a:latin typeface="細明體" pitchFamily="49" charset="-120"/>
                <a:ea typeface="細明體" pitchFamily="49" charset="-120"/>
                <a:cs typeface="Times New Roman" pitchFamily="18" charset="0"/>
              </a:rPr>
              <a:t>★</a:t>
            </a:r>
            <a:r>
              <a:rPr lang="zh-TW" altLang="en-US" sz="1200" b="1">
                <a:solidFill>
                  <a:srgbClr val="008000"/>
                </a:solidFill>
                <a:latin typeface="細明體" pitchFamily="49" charset="-120"/>
                <a:ea typeface="細明體" pitchFamily="49" charset="-120"/>
                <a:cs typeface="新細明體" pitchFamily="18" charset="-120"/>
              </a:rPr>
              <a:t>申報人之配偶及未成年子女（未滿二十歲者）各別所有之財產，符合公職人員財產申報法所定應申報之標準者，應由申報人一併申報。</a:t>
            </a:r>
            <a:r>
              <a:rPr lang="zh-TW" altLang="en-US" sz="1200" b="1">
                <a:solidFill>
                  <a:srgbClr val="008000"/>
                </a:solidFill>
                <a:latin typeface="細明體" pitchFamily="49" charset="-120"/>
                <a:ea typeface="細明體" pitchFamily="49" charset="-120"/>
                <a:cs typeface="Times New Roman" pitchFamily="18" charset="0"/>
              </a:rPr>
              <a:t> </a:t>
            </a:r>
            <a:endParaRPr lang="zh-TW" altLang="en-US" sz="1200" b="1">
              <a:solidFill>
                <a:srgbClr val="008000"/>
              </a:solidFill>
            </a:endParaRPr>
          </a:p>
          <a:p>
            <a:pPr marL="174625" indent="-174625" eaLnBrk="0" hangingPunct="0">
              <a:tabLst>
                <a:tab pos="114300" algn="l"/>
              </a:tabLst>
            </a:pPr>
            <a:r>
              <a:rPr lang="zh-TW" altLang="en-US" sz="1200" b="1">
                <a:solidFill>
                  <a:srgbClr val="008000"/>
                </a:solidFill>
                <a:latin typeface="細明體" pitchFamily="49" charset="-120"/>
                <a:ea typeface="細明體" pitchFamily="49" charset="-120"/>
              </a:rPr>
              <a:t>★領有國民身分證者，應填寫國民身分證統一編號於申報表基本資料欄；未領國民身分證者，應填寫國籍及中華民國居留證號。</a:t>
            </a:r>
            <a:endParaRPr lang="zh-TW" altLang="en-US" sz="1200" b="1">
              <a:solidFill>
                <a:srgbClr val="008000"/>
              </a:solidFill>
            </a:endParaRPr>
          </a:p>
        </p:txBody>
      </p:sp>
      <p:grpSp>
        <p:nvGrpSpPr>
          <p:cNvPr id="2" name="Group 251"/>
          <p:cNvGrpSpPr>
            <a:grpSpLocks/>
          </p:cNvGrpSpPr>
          <p:nvPr/>
        </p:nvGrpSpPr>
        <p:grpSpPr bwMode="auto">
          <a:xfrm>
            <a:off x="1692275" y="476250"/>
            <a:ext cx="5256213" cy="1217613"/>
            <a:chOff x="884" y="618"/>
            <a:chExt cx="3311" cy="767"/>
          </a:xfrm>
        </p:grpSpPr>
        <p:sp>
          <p:nvSpPr>
            <p:cNvPr id="18688" name="Text Box 252"/>
            <p:cNvSpPr txBox="1">
              <a:spLocks noChangeArrowheads="1"/>
            </p:cNvSpPr>
            <p:nvPr/>
          </p:nvSpPr>
          <p:spPr bwMode="auto">
            <a:xfrm>
              <a:off x="884" y="618"/>
              <a:ext cx="3311" cy="767"/>
            </a:xfrm>
            <a:prstGeom prst="rect">
              <a:avLst/>
            </a:prstGeom>
            <a:solidFill>
              <a:srgbClr val="FFFF99"/>
            </a:solidFill>
            <a:ln w="25400" cap="rnd">
              <a:solidFill>
                <a:srgbClr val="CC6600"/>
              </a:solidFill>
              <a:prstDash val="sysDot"/>
              <a:miter lim="800000"/>
              <a:headEnd/>
              <a:tailEnd/>
            </a:ln>
          </p:spPr>
          <p:txBody>
            <a:bodyPr>
              <a:spAutoFit/>
            </a:bodyPr>
            <a:lstStyle/>
            <a:p>
              <a:pPr>
                <a:spcBef>
                  <a:spcPct val="50000"/>
                </a:spcBef>
              </a:pPr>
              <a:r>
                <a:rPr lang="zh-TW" altLang="en-US" sz="1800"/>
                <a:t>申報日：為應申報財產資料之基準日期</a:t>
              </a:r>
            </a:p>
            <a:p>
              <a:pPr>
                <a:spcBef>
                  <a:spcPct val="50000"/>
                </a:spcBef>
              </a:pPr>
              <a:r>
                <a:rPr lang="zh-TW" altLang="en-US" sz="1800" b="1">
                  <a:solidFill>
                    <a:srgbClr val="CC3300"/>
                  </a:solidFill>
                </a:rPr>
                <a:t>  </a:t>
              </a:r>
              <a:r>
                <a:rPr lang="zh-TW" altLang="en-US" sz="1800" b="1"/>
                <a:t>∥</a:t>
              </a:r>
            </a:p>
            <a:p>
              <a:pPr>
                <a:spcBef>
                  <a:spcPct val="50000"/>
                </a:spcBef>
              </a:pPr>
              <a:r>
                <a:rPr lang="zh-TW" altLang="en-US" sz="1800"/>
                <a:t>交件日：實際將申報表送至受理申報機構之日期</a:t>
              </a:r>
            </a:p>
          </p:txBody>
        </p:sp>
        <p:sp>
          <p:nvSpPr>
            <p:cNvPr id="18689" name="Rectangle 253"/>
            <p:cNvSpPr>
              <a:spLocks noChangeArrowheads="1"/>
            </p:cNvSpPr>
            <p:nvPr/>
          </p:nvSpPr>
          <p:spPr bwMode="auto">
            <a:xfrm>
              <a:off x="975" y="799"/>
              <a:ext cx="318" cy="365"/>
            </a:xfrm>
            <a:prstGeom prst="rect">
              <a:avLst/>
            </a:prstGeom>
            <a:noFill/>
            <a:ln w="9525">
              <a:noFill/>
              <a:miter lim="800000"/>
              <a:headEnd/>
              <a:tailEnd/>
            </a:ln>
          </p:spPr>
          <p:txBody>
            <a:bodyPr>
              <a:spAutoFit/>
            </a:bodyPr>
            <a:lstStyle/>
            <a:p>
              <a:r>
                <a:rPr lang="en-US" altLang="zh-TW" sz="3200" b="1">
                  <a:solidFill>
                    <a:srgbClr val="CC3300"/>
                  </a:solidFill>
                </a:rPr>
                <a:t>×</a:t>
              </a:r>
            </a:p>
          </p:txBody>
        </p:sp>
      </p:grpSp>
      <p:sp>
        <p:nvSpPr>
          <p:cNvPr id="301310" name="Text Box 254"/>
          <p:cNvSpPr txBox="1">
            <a:spLocks noChangeArrowheads="1"/>
          </p:cNvSpPr>
          <p:nvPr/>
        </p:nvSpPr>
        <p:spPr bwMode="auto">
          <a:xfrm>
            <a:off x="539750" y="4652963"/>
            <a:ext cx="7847013" cy="2179637"/>
          </a:xfrm>
          <a:prstGeom prst="rect">
            <a:avLst/>
          </a:prstGeom>
          <a:solidFill>
            <a:srgbClr val="FFFF99"/>
          </a:solidFill>
          <a:ln w="25400" cap="rnd">
            <a:solidFill>
              <a:srgbClr val="CC6600"/>
            </a:solidFill>
            <a:prstDash val="sysDot"/>
            <a:miter lim="800000"/>
            <a:headEnd/>
            <a:tailEnd/>
          </a:ln>
        </p:spPr>
        <p:txBody>
          <a:bodyPr>
            <a:spAutoFit/>
          </a:bodyPr>
          <a:lstStyle/>
          <a:p>
            <a:pPr marL="623888" indent="-623888">
              <a:spcBef>
                <a:spcPct val="50000"/>
              </a:spcBef>
              <a:buClr>
                <a:srgbClr val="008000"/>
              </a:buClr>
              <a:buSzPct val="150000"/>
              <a:buFont typeface="Arial" charset="0"/>
              <a:buChar char="♠"/>
              <a:tabLst>
                <a:tab pos="623888" algn="l"/>
              </a:tabLst>
            </a:pPr>
            <a:r>
              <a:rPr lang="zh-TW" altLang="en-US" sz="1800"/>
              <a:t>具有二種以上公職人員身分均須申報財產者：</a:t>
            </a:r>
          </a:p>
          <a:p>
            <a:pPr marL="623888" indent="-623888">
              <a:spcBef>
                <a:spcPct val="50000"/>
              </a:spcBef>
              <a:tabLst>
                <a:tab pos="623888" algn="l"/>
              </a:tabLst>
            </a:pPr>
            <a:r>
              <a:rPr lang="zh-TW" altLang="en-US" sz="1800"/>
              <a:t>原則：應分別向各該受理申報機關</a:t>
            </a:r>
            <a:r>
              <a:rPr lang="en-US" altLang="zh-TW" sz="1800"/>
              <a:t>(</a:t>
            </a:r>
            <a:r>
              <a:rPr lang="zh-TW" altLang="en-US" sz="1800"/>
              <a:t>構</a:t>
            </a:r>
            <a:r>
              <a:rPr lang="en-US" altLang="zh-TW" sz="1800"/>
              <a:t>)</a:t>
            </a:r>
            <a:r>
              <a:rPr lang="zh-TW" altLang="en-US" sz="1800"/>
              <a:t>申報，並應將所有身分之「服務機關」、「職稱」及「機關地址」，併列於申報表</a:t>
            </a:r>
          </a:p>
          <a:p>
            <a:pPr marL="623888" indent="-623888">
              <a:spcBef>
                <a:spcPct val="50000"/>
              </a:spcBef>
              <a:tabLst>
                <a:tab pos="623888" algn="l"/>
              </a:tabLst>
            </a:pPr>
            <a:r>
              <a:rPr lang="zh-TW" altLang="en-US" sz="1800"/>
              <a:t>例外：受理申報機關</a:t>
            </a:r>
            <a:r>
              <a:rPr lang="en-US" altLang="zh-TW" sz="1800"/>
              <a:t>(</a:t>
            </a:r>
            <a:r>
              <a:rPr lang="zh-TW" altLang="en-US" sz="1800"/>
              <a:t>構</a:t>
            </a:r>
            <a:r>
              <a:rPr lang="en-US" altLang="zh-TW" sz="1800"/>
              <a:t>)</a:t>
            </a:r>
            <a:r>
              <a:rPr lang="zh-TW" altLang="en-US" sz="1800"/>
              <a:t>為同一機關</a:t>
            </a:r>
            <a:r>
              <a:rPr lang="en-US" altLang="zh-TW" sz="1800"/>
              <a:t>(</a:t>
            </a:r>
            <a:r>
              <a:rPr lang="zh-TW" altLang="en-US" sz="1800"/>
              <a:t>構</a:t>
            </a:r>
            <a:r>
              <a:rPr lang="en-US" altLang="zh-TW" sz="1800"/>
              <a:t>)</a:t>
            </a:r>
            <a:r>
              <a:rPr lang="zh-TW" altLang="en-US" sz="1800"/>
              <a:t>者，得合併以同一申報表申報。</a:t>
            </a:r>
          </a:p>
          <a:p>
            <a:pPr marL="623888" indent="-623888">
              <a:spcBef>
                <a:spcPct val="50000"/>
              </a:spcBef>
              <a:buClr>
                <a:srgbClr val="008000"/>
              </a:buClr>
              <a:buSzPct val="150000"/>
              <a:buFont typeface="Arial" charset="0"/>
              <a:buChar char="♠"/>
              <a:tabLst>
                <a:tab pos="623888" algn="l"/>
              </a:tabLst>
            </a:pPr>
            <a:r>
              <a:rPr lang="zh-TW" altLang="en-US" sz="1800"/>
              <a:t>夫妻均為須申報財產者：各自申報，且均須將配偶財產納入一併申報。</a:t>
            </a:r>
          </a:p>
        </p:txBody>
      </p:sp>
      <p:sp>
        <p:nvSpPr>
          <p:cNvPr id="301311" name="Text Box 255"/>
          <p:cNvSpPr txBox="1">
            <a:spLocks noChangeArrowheads="1"/>
          </p:cNvSpPr>
          <p:nvPr/>
        </p:nvSpPr>
        <p:spPr bwMode="auto">
          <a:xfrm>
            <a:off x="1476375" y="2781300"/>
            <a:ext cx="7667625" cy="804863"/>
          </a:xfrm>
          <a:prstGeom prst="rect">
            <a:avLst/>
          </a:prstGeom>
          <a:solidFill>
            <a:srgbClr val="FFFF99"/>
          </a:solidFill>
          <a:ln w="25400" cap="rnd">
            <a:solidFill>
              <a:srgbClr val="CC6600"/>
            </a:solidFill>
            <a:prstDash val="sysDot"/>
            <a:miter lim="800000"/>
            <a:headEnd/>
            <a:tailEnd/>
          </a:ln>
        </p:spPr>
        <p:txBody>
          <a:bodyPr>
            <a:spAutoFit/>
          </a:bodyPr>
          <a:lstStyle/>
          <a:p>
            <a:pPr>
              <a:spcBef>
                <a:spcPct val="50000"/>
              </a:spcBef>
            </a:pPr>
            <a:r>
              <a:rPr lang="zh-TW" altLang="en-US" sz="1800"/>
              <a:t>一般申報：機關地址＋聯絡電話</a:t>
            </a:r>
          </a:p>
          <a:p>
            <a:pPr>
              <a:spcBef>
                <a:spcPct val="50000"/>
              </a:spcBef>
            </a:pPr>
            <a:r>
              <a:rPr lang="zh-TW" altLang="en-US" sz="1800"/>
              <a:t>卸（離）職或解除代理申報：機關地址＋戶籍地址＋通訊地址＋聯絡電話</a:t>
            </a:r>
          </a:p>
        </p:txBody>
      </p:sp>
      <p:sp>
        <p:nvSpPr>
          <p:cNvPr id="18687" name="Oval 258"/>
          <p:cNvSpPr>
            <a:spLocks noChangeArrowheads="1"/>
          </p:cNvSpPr>
          <p:nvPr/>
        </p:nvSpPr>
        <p:spPr bwMode="auto">
          <a:xfrm>
            <a:off x="250825" y="1700213"/>
            <a:ext cx="2160588" cy="576262"/>
          </a:xfrm>
          <a:prstGeom prst="ellipse">
            <a:avLst/>
          </a:prstGeom>
          <a:noFill/>
          <a:ln w="38100">
            <a:solidFill>
              <a:srgbClr val="6600CC"/>
            </a:solidFill>
            <a:round/>
            <a:headEnd/>
            <a:tailEnd/>
          </a:ln>
        </p:spPr>
        <p:txBody>
          <a:bodyPr wrap="none" anchor="ctr"/>
          <a:lstStyle/>
          <a:p>
            <a:endParaRPr lang="zh-TW"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1311"/>
                                        </p:tgtEl>
                                        <p:attrNameLst>
                                          <p:attrName>style.visibility</p:attrName>
                                        </p:attrNameLst>
                                      </p:cBhvr>
                                      <p:to>
                                        <p:strVal val="visible"/>
                                      </p:to>
                                    </p:set>
                                    <p:animEffect transition="in" filter="box(in)">
                                      <p:cBhvr>
                                        <p:cTn id="12" dur="500"/>
                                        <p:tgtEl>
                                          <p:spTgt spid="3013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1310"/>
                                        </p:tgtEl>
                                        <p:attrNameLst>
                                          <p:attrName>style.visibility</p:attrName>
                                        </p:attrNameLst>
                                      </p:cBhvr>
                                      <p:to>
                                        <p:strVal val="visible"/>
                                      </p:to>
                                    </p:set>
                                    <p:animEffect transition="in" filter="box(in)">
                                      <p:cBhvr>
                                        <p:cTn id="17" dur="500"/>
                                        <p:tgtEl>
                                          <p:spTgt spid="301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310" grpId="0" animBg="1"/>
      <p:bldP spid="3013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ldNum" sz="quarter" idx="11"/>
          </p:nvPr>
        </p:nvSpPr>
        <p:spPr>
          <a:ln/>
        </p:spPr>
        <p:txBody>
          <a:bodyPr/>
          <a:lstStyle/>
          <a:p>
            <a:pPr>
              <a:defRPr/>
            </a:pPr>
            <a:fld id="{EED439AF-C5DC-4086-BD49-D09F71310648}" type="slidenum">
              <a:rPr lang="en-US" altLang="zh-TW"/>
              <a:pPr>
                <a:defRPr/>
              </a:pPr>
              <a:t>18</a:t>
            </a:fld>
            <a:endParaRPr lang="en-US" altLang="zh-TW"/>
          </a:p>
        </p:txBody>
      </p:sp>
      <p:sp>
        <p:nvSpPr>
          <p:cNvPr id="44"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A2DA332-8F46-4416-989B-B2DF3F8BB06E}" type="slidenum">
              <a:rPr kumimoji="0" lang="en-US" altLang="zh-TW" sz="1200">
                <a:latin typeface="+mn-ea"/>
                <a:ea typeface="+mn-ea"/>
              </a:rPr>
              <a:pPr algn="r">
                <a:defRPr/>
              </a:pPr>
              <a:t>18</a:t>
            </a:fld>
            <a:endParaRPr kumimoji="0" lang="en-US" altLang="zh-TW" sz="1200">
              <a:latin typeface="+mn-ea"/>
              <a:ea typeface="+mn-ea"/>
            </a:endParaRPr>
          </a:p>
        </p:txBody>
      </p:sp>
      <p:sp>
        <p:nvSpPr>
          <p:cNvPr id="19459" name="Rectangle 2"/>
          <p:cNvSpPr>
            <a:spLocks noGrp="1" noChangeArrowheads="1"/>
          </p:cNvSpPr>
          <p:nvPr>
            <p:ph type="title"/>
          </p:nvPr>
        </p:nvSpPr>
        <p:spPr>
          <a:xfrm>
            <a:off x="457200" y="457200"/>
            <a:ext cx="8229600" cy="668338"/>
          </a:xfrm>
        </p:spPr>
        <p:txBody>
          <a:bodyPr/>
          <a:lstStyle/>
          <a:p>
            <a:pPr eaLnBrk="1" hangingPunct="1"/>
            <a:r>
              <a:rPr lang="zh-TW" altLang="en-US" sz="2400" b="0" smtClean="0"/>
              <a:t>（二）不動產</a:t>
            </a:r>
            <a:br>
              <a:rPr lang="zh-TW" altLang="en-US" sz="2400" b="0" smtClean="0"/>
            </a:br>
            <a:r>
              <a:rPr lang="en-US" altLang="zh-TW" sz="2400" b="0" smtClean="0"/>
              <a:t>1.</a:t>
            </a:r>
            <a:r>
              <a:rPr lang="zh-TW" altLang="en-US" sz="2400" b="0" smtClean="0"/>
              <a:t>土地</a:t>
            </a:r>
          </a:p>
        </p:txBody>
      </p:sp>
      <p:graphicFrame>
        <p:nvGraphicFramePr>
          <p:cNvPr id="19512" name="Group 56"/>
          <p:cNvGraphicFramePr>
            <a:graphicFrameLocks noGrp="1"/>
          </p:cNvGraphicFramePr>
          <p:nvPr>
            <p:ph idx="1"/>
          </p:nvPr>
        </p:nvGraphicFramePr>
        <p:xfrm>
          <a:off x="457200" y="1412875"/>
          <a:ext cx="8229600" cy="2379663"/>
        </p:xfrm>
        <a:graphic>
          <a:graphicData uri="http://schemas.openxmlformats.org/drawingml/2006/table">
            <a:tbl>
              <a:tblPr/>
              <a:tblGrid>
                <a:gridCol w="2027238"/>
                <a:gridCol w="935037"/>
                <a:gridCol w="1223963"/>
                <a:gridCol w="865187"/>
                <a:gridCol w="1008063"/>
                <a:gridCol w="1011237"/>
                <a:gridCol w="1158875"/>
              </a:tblGrid>
              <a:tr h="503238">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土地坐落</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面積（平方公尺）</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權利範圍（持分）</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所有權人</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登記（取得）時間</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登記（取得）原因</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○○市○○區○○段○小段</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0001-0002</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地號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84</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分之</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98.11.05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rPr>
                        <a:t>950,000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613">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19496" name="Text Box 65"/>
          <p:cNvSpPr txBox="1">
            <a:spLocks noChangeArrowheads="1"/>
          </p:cNvSpPr>
          <p:nvPr/>
        </p:nvSpPr>
        <p:spPr bwMode="auto">
          <a:xfrm>
            <a:off x="1331913" y="1484313"/>
            <a:ext cx="6192837" cy="366712"/>
          </a:xfrm>
          <a:prstGeom prst="rect">
            <a:avLst/>
          </a:prstGeom>
          <a:noFill/>
          <a:ln w="9525">
            <a:noFill/>
            <a:miter lim="800000"/>
            <a:headEnd/>
            <a:tailEnd/>
          </a:ln>
        </p:spPr>
        <p:txBody>
          <a:bodyPr>
            <a:spAutoFit/>
          </a:bodyPr>
          <a:lstStyle/>
          <a:p>
            <a:pPr>
              <a:spcBef>
                <a:spcPct val="50000"/>
              </a:spcBef>
            </a:pPr>
            <a:endParaRPr lang="zh-TW" altLang="zh-TW" sz="1800"/>
          </a:p>
        </p:txBody>
      </p:sp>
      <p:sp>
        <p:nvSpPr>
          <p:cNvPr id="19497" name="Rectangle 85"/>
          <p:cNvSpPr>
            <a:spLocks noChangeArrowheads="1"/>
          </p:cNvSpPr>
          <p:nvPr/>
        </p:nvSpPr>
        <p:spPr bwMode="auto">
          <a:xfrm>
            <a:off x="468313" y="3983038"/>
            <a:ext cx="8135937" cy="2203450"/>
          </a:xfrm>
          <a:prstGeom prst="rect">
            <a:avLst/>
          </a:prstGeom>
          <a:noFill/>
          <a:ln w="9525">
            <a:noFill/>
            <a:miter lim="800000"/>
            <a:headEnd/>
            <a:tailEnd/>
          </a:ln>
        </p:spPr>
        <p:txBody>
          <a:bodyPr anchor="ctr">
            <a:spAutoFit/>
          </a:bodyPr>
          <a:lstStyle/>
          <a:p>
            <a:pPr marL="261938" indent="-261938">
              <a:lnSpc>
                <a:spcPct val="110000"/>
              </a:lnSpc>
              <a:tabLst>
                <a:tab pos="114300" algn="l"/>
              </a:tabLst>
            </a:pPr>
            <a:r>
              <a:rPr lang="en-US" altLang="zh-TW" sz="1800" b="1">
                <a:solidFill>
                  <a:srgbClr val="008000"/>
                </a:solidFill>
              </a:rPr>
              <a:t>★</a:t>
            </a:r>
            <a:r>
              <a:rPr lang="zh-TW" altLang="en-US" sz="1800" b="1">
                <a:solidFill>
                  <a:srgbClr val="008000"/>
                </a:solidFill>
              </a:rPr>
              <a:t>「土地坐落」應填寫「○縣（市）○區（鄉、鎮、市）○段○小段○地號」資料；若一筆土地多個地號，則每筆地號均需輸入。</a:t>
            </a:r>
          </a:p>
          <a:p>
            <a:pPr marL="261938" indent="-261938">
              <a:lnSpc>
                <a:spcPct val="110000"/>
              </a:lnSpc>
              <a:tabLst>
                <a:tab pos="114300" algn="l"/>
              </a:tabLst>
            </a:pPr>
            <a:r>
              <a:rPr lang="zh-TW" altLang="en-US" sz="1800" b="1">
                <a:solidFill>
                  <a:srgbClr val="008000"/>
                </a:solidFill>
              </a:rPr>
              <a:t>★土地不論地目為何，均應申報。</a:t>
            </a:r>
          </a:p>
          <a:p>
            <a:pPr marL="261938" indent="-261938">
              <a:lnSpc>
                <a:spcPct val="110000"/>
              </a:lnSpc>
              <a:tabLst>
                <a:tab pos="114300" algn="l"/>
              </a:tabLst>
            </a:pPr>
            <a:r>
              <a:rPr lang="zh-TW" altLang="en-US" sz="1800" b="1">
                <a:solidFill>
                  <a:srgbClr val="008000"/>
                </a:solidFill>
              </a:rPr>
              <a:t>★土地地號、面積與持分應依權狀或登記謄本逐筆填載，並註明登記或取得之時間及原因。</a:t>
            </a:r>
          </a:p>
          <a:p>
            <a:pPr marL="261938" indent="-261938">
              <a:lnSpc>
                <a:spcPct val="110000"/>
              </a:lnSpc>
              <a:tabLst>
                <a:tab pos="114300" algn="l"/>
              </a:tabLst>
            </a:pPr>
            <a:r>
              <a:rPr lang="zh-TW" altLang="en-US" sz="1800" b="1">
                <a:solidFill>
                  <a:srgbClr val="008000"/>
                </a:solidFill>
              </a:rPr>
              <a:t>★土地如係申報日前五年內取得者，並應申報實際交易價額，無實際交易價額者，以取得年度之土地公告現值或市價申報。 </a:t>
            </a:r>
          </a:p>
        </p:txBody>
      </p:sp>
      <p:sp>
        <p:nvSpPr>
          <p:cNvPr id="19498" name="Rectangle 103"/>
          <p:cNvSpPr>
            <a:spLocks noChangeArrowheads="1"/>
          </p:cNvSpPr>
          <p:nvPr/>
        </p:nvSpPr>
        <p:spPr bwMode="auto">
          <a:xfrm>
            <a:off x="2411413" y="1268413"/>
            <a:ext cx="1152525" cy="2016125"/>
          </a:xfrm>
          <a:prstGeom prst="rect">
            <a:avLst/>
          </a:prstGeom>
          <a:noFill/>
          <a:ln w="25400">
            <a:solidFill>
              <a:srgbClr val="0000FF"/>
            </a:solidFill>
            <a:miter lim="800000"/>
            <a:headEnd/>
            <a:tailEnd/>
          </a:ln>
        </p:spPr>
        <p:txBody>
          <a:bodyPr wrap="none" anchor="ctr"/>
          <a:lstStyle/>
          <a:p>
            <a:endParaRPr lang="zh-TW" altLang="en-US" sz="1800"/>
          </a:p>
        </p:txBody>
      </p:sp>
      <p:sp>
        <p:nvSpPr>
          <p:cNvPr id="19499" name="Text Box 104"/>
          <p:cNvSpPr txBox="1">
            <a:spLocks noChangeArrowheads="1"/>
          </p:cNvSpPr>
          <p:nvPr/>
        </p:nvSpPr>
        <p:spPr bwMode="auto">
          <a:xfrm>
            <a:off x="2484438" y="908050"/>
            <a:ext cx="957262" cy="366713"/>
          </a:xfrm>
          <a:prstGeom prst="rect">
            <a:avLst/>
          </a:prstGeom>
          <a:noFill/>
          <a:ln w="9525">
            <a:noFill/>
            <a:miter lim="800000"/>
            <a:headEnd/>
            <a:tailEnd/>
          </a:ln>
        </p:spPr>
        <p:txBody>
          <a:bodyPr>
            <a:spAutoFit/>
          </a:bodyPr>
          <a:lstStyle/>
          <a:p>
            <a:r>
              <a:rPr lang="zh-TW" altLang="en-US" sz="1800" b="1">
                <a:solidFill>
                  <a:srgbClr val="0000FF"/>
                </a:solidFill>
              </a:rPr>
              <a:t>總面積</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506D6EAC-4C4E-4A7F-BE5D-79BB5A247A8A}" type="slidenum">
              <a:rPr lang="en-US" altLang="zh-TW"/>
              <a:pPr>
                <a:defRPr/>
              </a:pPr>
              <a:t>19</a:t>
            </a:fld>
            <a:endParaRPr lang="en-US" altLang="zh-TW"/>
          </a:p>
        </p:txBody>
      </p:sp>
      <p:sp>
        <p:nvSpPr>
          <p:cNvPr id="13"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E67C0B00-CBAF-4CDE-AB29-108E963FB572}" type="slidenum">
              <a:rPr kumimoji="0" lang="en-US" altLang="zh-TW" sz="1200">
                <a:latin typeface="+mn-ea"/>
                <a:ea typeface="+mn-ea"/>
              </a:rPr>
              <a:pPr algn="r">
                <a:defRPr/>
              </a:pPr>
              <a:t>19</a:t>
            </a:fld>
            <a:endParaRPr kumimoji="0" lang="en-US" altLang="zh-TW" sz="1200">
              <a:latin typeface="+mn-ea"/>
              <a:ea typeface="+mn-ea"/>
            </a:endParaRPr>
          </a:p>
        </p:txBody>
      </p:sp>
      <p:sp>
        <p:nvSpPr>
          <p:cNvPr id="20483" name="Rectangle 2"/>
          <p:cNvSpPr>
            <a:spLocks noGrp="1" noChangeArrowheads="1"/>
          </p:cNvSpPr>
          <p:nvPr>
            <p:ph type="title"/>
          </p:nvPr>
        </p:nvSpPr>
        <p:spPr>
          <a:xfrm>
            <a:off x="468313" y="188913"/>
            <a:ext cx="8229600" cy="668337"/>
          </a:xfrm>
        </p:spPr>
        <p:txBody>
          <a:bodyPr/>
          <a:lstStyle/>
          <a:p>
            <a:pPr eaLnBrk="1" hangingPunct="1"/>
            <a:r>
              <a:rPr lang="zh-TW" altLang="en-US" sz="2400" b="0" smtClean="0"/>
              <a:t>（二）不動產</a:t>
            </a:r>
            <a:r>
              <a:rPr lang="en-US" altLang="zh-TW" sz="2400" b="0" smtClean="0"/>
              <a:t>1.</a:t>
            </a:r>
            <a:r>
              <a:rPr lang="zh-TW" altLang="en-US" sz="2400" b="0" smtClean="0"/>
              <a:t>土地</a:t>
            </a:r>
            <a:r>
              <a:rPr lang="en-US" altLang="zh-TW" sz="2400" b="0" smtClean="0">
                <a:latin typeface="標楷體" pitchFamily="65" charset="-120"/>
              </a:rPr>
              <a:t>—</a:t>
            </a:r>
            <a:r>
              <a:rPr lang="zh-TW" altLang="en-US" sz="2400" b="0" smtClean="0"/>
              <a:t>土地登記謄本</a:t>
            </a:r>
          </a:p>
        </p:txBody>
      </p:sp>
      <p:pic>
        <p:nvPicPr>
          <p:cNvPr id="20486" name="Picture 13" descr="不動產謄本2-2"/>
          <p:cNvPicPr>
            <a:picLocks noChangeAspect="1" noChangeArrowheads="1"/>
          </p:cNvPicPr>
          <p:nvPr/>
        </p:nvPicPr>
        <p:blipFill>
          <a:blip r:embed="rId2"/>
          <a:srcRect/>
          <a:stretch>
            <a:fillRect/>
          </a:stretch>
        </p:blipFill>
        <p:spPr bwMode="auto">
          <a:xfrm>
            <a:off x="1331913" y="765175"/>
            <a:ext cx="6451600" cy="9124950"/>
          </a:xfrm>
          <a:prstGeom prst="rect">
            <a:avLst/>
          </a:prstGeom>
          <a:noFill/>
          <a:ln w="25400" cap="rnd">
            <a:solidFill>
              <a:srgbClr val="CC6600"/>
            </a:solidFill>
            <a:prstDash val="sysDot"/>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E37E3B55-42E3-4696-A299-7A06A84BE342}" type="slidenum">
              <a:rPr lang="en-US" altLang="zh-TW"/>
              <a:pPr>
                <a:defRPr/>
              </a:pPr>
              <a:t>2</a:t>
            </a:fld>
            <a:endParaRPr lang="en-US" altLang="zh-TW"/>
          </a:p>
        </p:txBody>
      </p:sp>
      <p:sp>
        <p:nvSpPr>
          <p:cNvPr id="131074" name="Rectangle 2"/>
          <p:cNvSpPr>
            <a:spLocks noGrp="1" noChangeArrowheads="1"/>
          </p:cNvSpPr>
          <p:nvPr>
            <p:ph type="title"/>
          </p:nvPr>
        </p:nvSpPr>
        <p:spPr>
          <a:xfrm>
            <a:off x="457200" y="457200"/>
            <a:ext cx="8229600" cy="884238"/>
          </a:xfrm>
        </p:spPr>
        <p:txBody>
          <a:bodyPr/>
          <a:lstStyle/>
          <a:p>
            <a:pPr algn="ctr"/>
            <a:r>
              <a:rPr lang="en-US" altLang="zh-TW" smtClean="0">
                <a:solidFill>
                  <a:srgbClr val="0000FF"/>
                </a:solidFill>
              </a:rPr>
              <a:t>(</a:t>
            </a:r>
            <a:r>
              <a:rPr lang="zh-TW" altLang="en-US" smtClean="0">
                <a:solidFill>
                  <a:srgbClr val="0000FF"/>
                </a:solidFill>
              </a:rPr>
              <a:t>一</a:t>
            </a:r>
            <a:r>
              <a:rPr lang="en-US" altLang="zh-TW" smtClean="0">
                <a:solidFill>
                  <a:srgbClr val="0000FF"/>
                </a:solidFill>
              </a:rPr>
              <a:t>)</a:t>
            </a:r>
            <a:r>
              <a:rPr lang="zh-TW" altLang="en-US" smtClean="0">
                <a:solidFill>
                  <a:srgbClr val="0000FF"/>
                </a:solidFill>
              </a:rPr>
              <a:t>應申報財產之公職人員</a:t>
            </a:r>
          </a:p>
        </p:txBody>
      </p:sp>
      <p:sp>
        <p:nvSpPr>
          <p:cNvPr id="131075" name="Rectangle 3"/>
          <p:cNvSpPr>
            <a:spLocks noGrp="1" noChangeArrowheads="1"/>
          </p:cNvSpPr>
          <p:nvPr>
            <p:ph type="body" idx="1"/>
          </p:nvPr>
        </p:nvSpPr>
        <p:spPr>
          <a:xfrm>
            <a:off x="457200" y="1341438"/>
            <a:ext cx="8229600" cy="5111750"/>
          </a:xfrm>
        </p:spPr>
        <p:txBody>
          <a:bodyPr/>
          <a:lstStyle/>
          <a:p>
            <a:r>
              <a:rPr lang="zh-TW" altLang="en-US" smtClean="0">
                <a:latin typeface="標楷體" pitchFamily="65" charset="-120"/>
              </a:rPr>
              <a:t>公職人員財產申報法第</a:t>
            </a:r>
            <a:r>
              <a:rPr lang="en-US" altLang="zh-TW" smtClean="0">
                <a:latin typeface="標楷體" pitchFamily="65" charset="-120"/>
              </a:rPr>
              <a:t>2</a:t>
            </a:r>
            <a:r>
              <a:rPr lang="zh-TW" altLang="en-US" smtClean="0">
                <a:latin typeface="標楷體" pitchFamily="65" charset="-120"/>
              </a:rPr>
              <a:t>條第</a:t>
            </a:r>
            <a:r>
              <a:rPr lang="en-US" altLang="zh-TW" smtClean="0">
                <a:latin typeface="標楷體" pitchFamily="65" charset="-120"/>
              </a:rPr>
              <a:t>1</a:t>
            </a:r>
            <a:r>
              <a:rPr lang="zh-TW" altLang="en-US" smtClean="0">
                <a:latin typeface="標楷體" pitchFamily="65" charset="-120"/>
              </a:rPr>
              <a:t>項：</a:t>
            </a:r>
          </a:p>
          <a:p>
            <a:pPr>
              <a:buFont typeface="Wingdings" pitchFamily="2" charset="2"/>
              <a:buNone/>
            </a:pPr>
            <a:r>
              <a:rPr lang="en-US" altLang="zh-TW" sz="2400" smtClean="0">
                <a:latin typeface="標楷體" pitchFamily="65" charset="-120"/>
              </a:rPr>
              <a:t>1.</a:t>
            </a:r>
            <a:r>
              <a:rPr lang="zh-TW" altLang="en-US" sz="2400" smtClean="0">
                <a:latin typeface="標楷體" pitchFamily="65" charset="-120"/>
              </a:rPr>
              <a:t>總統、副總統  </a:t>
            </a:r>
            <a:r>
              <a:rPr lang="en-US" altLang="zh-TW" sz="2400" smtClean="0">
                <a:latin typeface="標楷體" pitchFamily="65" charset="-120"/>
              </a:rPr>
              <a:t>2.</a:t>
            </a:r>
            <a:r>
              <a:rPr lang="zh-TW" altLang="en-US" sz="2400" smtClean="0">
                <a:latin typeface="標楷體" pitchFamily="65" charset="-120"/>
              </a:rPr>
              <a:t>五院院長、副院長  </a:t>
            </a:r>
            <a:r>
              <a:rPr lang="en-US" altLang="zh-TW" sz="2400" smtClean="0">
                <a:latin typeface="標楷體" pitchFamily="65" charset="-120"/>
              </a:rPr>
              <a:t>3.</a:t>
            </a:r>
            <a:r>
              <a:rPr lang="zh-TW" altLang="en-US" sz="2400" smtClean="0">
                <a:latin typeface="標楷體" pitchFamily="65" charset="-120"/>
              </a:rPr>
              <a:t>政務人員</a:t>
            </a:r>
          </a:p>
          <a:p>
            <a:pPr>
              <a:buFont typeface="Wingdings" pitchFamily="2" charset="2"/>
              <a:buNone/>
            </a:pPr>
            <a:r>
              <a:rPr lang="en-US" altLang="zh-TW" sz="2400" smtClean="0">
                <a:latin typeface="標楷體" pitchFamily="65" charset="-120"/>
              </a:rPr>
              <a:t>4.</a:t>
            </a:r>
            <a:r>
              <a:rPr lang="zh-TW" altLang="en-US" sz="2400" smtClean="0">
                <a:latin typeface="標楷體" pitchFamily="65" charset="-120"/>
              </a:rPr>
              <a:t>有給職之總統府資政、國策顧問及戰略顧問</a:t>
            </a:r>
          </a:p>
          <a:p>
            <a:pPr>
              <a:buFont typeface="Wingdings" pitchFamily="2" charset="2"/>
              <a:buNone/>
            </a:pPr>
            <a:r>
              <a:rPr lang="en-US" altLang="zh-TW" sz="2400" smtClean="0">
                <a:latin typeface="標楷體" pitchFamily="65" charset="-120"/>
              </a:rPr>
              <a:t>5.</a:t>
            </a:r>
            <a:r>
              <a:rPr lang="zh-TW" altLang="en-US" sz="2400" smtClean="0">
                <a:latin typeface="標楷體" pitchFamily="65" charset="-120"/>
              </a:rPr>
              <a:t>各級政府機關之首長、副首長及職務列簡任第十職等以上之幕僚長、主管；公營事業總、分支機構之首長、副首長及相當簡任第十職等以上之主管；代表政府或公股出任私法人之董事及監察人</a:t>
            </a:r>
          </a:p>
          <a:p>
            <a:pPr>
              <a:buFont typeface="Wingdings" pitchFamily="2" charset="2"/>
              <a:buNone/>
            </a:pPr>
            <a:r>
              <a:rPr lang="en-US" altLang="zh-TW" sz="2400" smtClean="0">
                <a:latin typeface="標楷體" pitchFamily="65" charset="-120"/>
              </a:rPr>
              <a:t>6.</a:t>
            </a:r>
            <a:r>
              <a:rPr lang="zh-TW" altLang="en-US" sz="2400" smtClean="0">
                <a:latin typeface="標楷體" pitchFamily="65" charset="-120"/>
              </a:rPr>
              <a:t>各級公立學校之校長、副校長；其設有附屬機構者，該機構之首長、副首長。</a:t>
            </a:r>
          </a:p>
          <a:p>
            <a:pPr>
              <a:buFont typeface="Wingdings" pitchFamily="2" charset="2"/>
              <a:buNone/>
            </a:pPr>
            <a:r>
              <a:rPr lang="en-US" altLang="zh-TW" sz="2400" smtClean="0">
                <a:latin typeface="標楷體" pitchFamily="65" charset="-120"/>
              </a:rPr>
              <a:t>7.</a:t>
            </a:r>
            <a:r>
              <a:rPr lang="zh-TW" altLang="en-US" sz="2400" smtClean="0">
                <a:latin typeface="標楷體" pitchFamily="65" charset="-120"/>
              </a:rPr>
              <a:t>軍事單位上校編階以上之各級主官、副主官及主管</a:t>
            </a:r>
          </a:p>
          <a:p>
            <a:pPr>
              <a:buFont typeface="Wingdings" pitchFamily="2" charset="2"/>
              <a:buNone/>
            </a:pPr>
            <a:r>
              <a:rPr lang="en-US" altLang="zh-TW" sz="2400" smtClean="0">
                <a:latin typeface="標楷體" pitchFamily="65" charset="-120"/>
              </a:rPr>
              <a:t>8.</a:t>
            </a:r>
            <a:r>
              <a:rPr lang="zh-TW" altLang="en-US" sz="2400" smtClean="0">
                <a:latin typeface="標楷體" pitchFamily="65" charset="-120"/>
              </a:rPr>
              <a:t>依法</a:t>
            </a:r>
            <a:r>
              <a:rPr lang="zh-TW" altLang="en-US" sz="2400" smtClean="0"/>
              <a:t>選舉產生之鄉（鎮、市）級以上政府機關首長</a:t>
            </a:r>
            <a:endParaRPr lang="en-US" altLang="zh-TW"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4692B042-EA9F-44BB-A5BE-F63BE2406343}" type="slidenum">
              <a:rPr lang="en-US" altLang="zh-TW"/>
              <a:pPr>
                <a:defRPr/>
              </a:pPr>
              <a:t>20</a:t>
            </a:fld>
            <a:endParaRPr lang="en-US" altLang="zh-TW"/>
          </a:p>
        </p:txBody>
      </p:sp>
      <p:sp>
        <p:nvSpPr>
          <p:cNvPr id="5"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0DCBD68-DF79-4DE4-A46B-C444EB64A16D}" type="slidenum">
              <a:rPr kumimoji="0" lang="en-US" altLang="zh-TW" sz="1200">
                <a:latin typeface="+mn-ea"/>
                <a:ea typeface="+mn-ea"/>
              </a:rPr>
              <a:pPr algn="r">
                <a:defRPr/>
              </a:pPr>
              <a:t>20</a:t>
            </a:fld>
            <a:endParaRPr kumimoji="0" lang="en-US" altLang="zh-TW" sz="1200">
              <a:latin typeface="+mn-ea"/>
              <a:ea typeface="+mn-ea"/>
            </a:endParaRPr>
          </a:p>
        </p:txBody>
      </p:sp>
      <p:sp>
        <p:nvSpPr>
          <p:cNvPr id="21507" name="Rectangle 2"/>
          <p:cNvSpPr>
            <a:spLocks noGrp="1" noChangeArrowheads="1"/>
          </p:cNvSpPr>
          <p:nvPr>
            <p:ph type="title"/>
          </p:nvPr>
        </p:nvSpPr>
        <p:spPr>
          <a:xfrm>
            <a:off x="900113" y="476250"/>
            <a:ext cx="7188200" cy="812800"/>
          </a:xfrm>
        </p:spPr>
        <p:txBody>
          <a:bodyPr/>
          <a:lstStyle/>
          <a:p>
            <a:pPr algn="ctr" eaLnBrk="1" hangingPunct="1"/>
            <a:r>
              <a:rPr lang="zh-TW" altLang="en-US" sz="3600" smtClean="0">
                <a:ea typeface="微軟正黑體" pitchFamily="34" charset="-120"/>
              </a:rPr>
              <a:t>土地取得價額之申報方式</a:t>
            </a:r>
            <a:endParaRPr lang="en-US" altLang="zh-TW" sz="3600" smtClean="0">
              <a:ea typeface="微軟正黑體" pitchFamily="34" charset="-120"/>
            </a:endParaRPr>
          </a:p>
        </p:txBody>
      </p:sp>
      <p:sp>
        <p:nvSpPr>
          <p:cNvPr id="21508" name="Text Box 11"/>
          <p:cNvSpPr txBox="1">
            <a:spLocks noChangeArrowheads="1"/>
          </p:cNvSpPr>
          <p:nvPr/>
        </p:nvSpPr>
        <p:spPr bwMode="auto">
          <a:xfrm>
            <a:off x="900113" y="1268413"/>
            <a:ext cx="7056437" cy="4279900"/>
          </a:xfrm>
          <a:prstGeom prst="rect">
            <a:avLst/>
          </a:prstGeom>
          <a:noFill/>
          <a:ln w="9525">
            <a:noFill/>
            <a:miter lim="800000"/>
            <a:headEnd/>
            <a:tailEnd/>
          </a:ln>
        </p:spPr>
        <p:txBody>
          <a:bodyPr>
            <a:spAutoFit/>
          </a:bodyPr>
          <a:lstStyle/>
          <a:p>
            <a:pPr marL="363538" indent="-363538">
              <a:lnSpc>
                <a:spcPct val="130000"/>
              </a:lnSpc>
              <a:spcBef>
                <a:spcPct val="70000"/>
              </a:spcBef>
              <a:buClr>
                <a:srgbClr val="008000"/>
              </a:buClr>
              <a:buSzPct val="150000"/>
              <a:buFont typeface="Arial" charset="0"/>
              <a:buChar char="♠"/>
            </a:pPr>
            <a:r>
              <a:rPr lang="en-US" altLang="zh-TW" sz="2800" b="1">
                <a:latin typeface="Times New Roman" pitchFamily="18" charset="0"/>
                <a:ea typeface="標楷體" pitchFamily="65" charset="-120"/>
              </a:rPr>
              <a:t>5</a:t>
            </a:r>
            <a:r>
              <a:rPr lang="zh-TW" altLang="en-US" sz="2800" b="1">
                <a:latin typeface="Times New Roman" pitchFamily="18" charset="0"/>
                <a:ea typeface="標楷體" pitchFamily="65" charset="-120"/>
              </a:rPr>
              <a:t>年內之時間計算：如申報日為</a:t>
            </a:r>
            <a:r>
              <a:rPr lang="en-US" altLang="zh-TW" sz="2800" b="1">
                <a:latin typeface="Times New Roman" pitchFamily="18" charset="0"/>
                <a:ea typeface="標楷體" pitchFamily="65" charset="-120"/>
              </a:rPr>
              <a:t>101</a:t>
            </a:r>
            <a:r>
              <a:rPr lang="zh-TW" altLang="en-US" sz="2800" b="1">
                <a:latin typeface="Times New Roman" pitchFamily="18" charset="0"/>
                <a:ea typeface="標楷體" pitchFamily="65" charset="-120"/>
              </a:rPr>
              <a:t>年</a:t>
            </a:r>
            <a:r>
              <a:rPr lang="en-US" altLang="zh-TW" sz="2800" b="1">
                <a:latin typeface="Times New Roman" pitchFamily="18" charset="0"/>
                <a:ea typeface="標楷體" pitchFamily="65" charset="-120"/>
              </a:rPr>
              <a:t>11</a:t>
            </a:r>
            <a:r>
              <a:rPr lang="zh-TW" altLang="en-US" sz="2800" b="1">
                <a:latin typeface="Times New Roman" pitchFamily="18" charset="0"/>
                <a:ea typeface="標楷體" pitchFamily="65" charset="-120"/>
              </a:rPr>
              <a:t>月</a:t>
            </a:r>
            <a:r>
              <a:rPr lang="en-US" altLang="zh-TW" sz="2800" b="1">
                <a:latin typeface="Times New Roman" pitchFamily="18" charset="0"/>
                <a:ea typeface="標楷體" pitchFamily="65" charset="-120"/>
              </a:rPr>
              <a:t>30</a:t>
            </a:r>
            <a:r>
              <a:rPr lang="zh-TW" altLang="en-US" sz="2800" b="1">
                <a:latin typeface="Times New Roman" pitchFamily="18" charset="0"/>
                <a:ea typeface="標楷體" pitchFamily="65" charset="-120"/>
              </a:rPr>
              <a:t>日，則向前推至</a:t>
            </a:r>
            <a:r>
              <a:rPr lang="en-US" altLang="zh-TW" sz="2800" b="1">
                <a:solidFill>
                  <a:srgbClr val="FF3300"/>
                </a:solidFill>
                <a:latin typeface="Times New Roman" pitchFamily="18" charset="0"/>
                <a:ea typeface="標楷體" pitchFamily="65" charset="-120"/>
              </a:rPr>
              <a:t>96</a:t>
            </a:r>
            <a:r>
              <a:rPr lang="zh-TW" altLang="en-US" sz="2800" b="1">
                <a:solidFill>
                  <a:srgbClr val="FF3300"/>
                </a:solidFill>
                <a:latin typeface="Times New Roman" pitchFamily="18" charset="0"/>
                <a:ea typeface="標楷體" pitchFamily="65" charset="-120"/>
              </a:rPr>
              <a:t>年</a:t>
            </a:r>
            <a:r>
              <a:rPr lang="en-US" altLang="zh-TW" sz="2800" b="1">
                <a:solidFill>
                  <a:srgbClr val="FF3300"/>
                </a:solidFill>
                <a:latin typeface="Times New Roman" pitchFamily="18" charset="0"/>
                <a:ea typeface="標楷體" pitchFamily="65" charset="-120"/>
              </a:rPr>
              <a:t>11</a:t>
            </a:r>
            <a:r>
              <a:rPr lang="zh-TW" altLang="en-US" sz="2800" b="1">
                <a:solidFill>
                  <a:srgbClr val="FF3300"/>
                </a:solidFill>
                <a:latin typeface="Times New Roman" pitchFamily="18" charset="0"/>
                <a:ea typeface="標楷體" pitchFamily="65" charset="-120"/>
              </a:rPr>
              <a:t>月</a:t>
            </a:r>
            <a:r>
              <a:rPr lang="en-US" altLang="zh-TW" sz="2800" b="1">
                <a:solidFill>
                  <a:srgbClr val="FF3300"/>
                </a:solidFill>
                <a:latin typeface="Times New Roman" pitchFamily="18" charset="0"/>
                <a:ea typeface="標楷體" pitchFamily="65" charset="-120"/>
              </a:rPr>
              <a:t>30</a:t>
            </a:r>
            <a:r>
              <a:rPr lang="zh-TW" altLang="en-US" sz="2800" b="1">
                <a:solidFill>
                  <a:srgbClr val="FF3300"/>
                </a:solidFill>
                <a:latin typeface="Times New Roman" pitchFamily="18" charset="0"/>
                <a:ea typeface="標楷體" pitchFamily="65" charset="-120"/>
              </a:rPr>
              <a:t>日以後（含</a:t>
            </a:r>
            <a:r>
              <a:rPr lang="en-US" altLang="zh-TW" sz="2800" b="1">
                <a:solidFill>
                  <a:srgbClr val="FF3300"/>
                </a:solidFill>
                <a:latin typeface="Times New Roman" pitchFamily="18" charset="0"/>
                <a:ea typeface="標楷體" pitchFamily="65" charset="-120"/>
              </a:rPr>
              <a:t>96</a:t>
            </a:r>
            <a:r>
              <a:rPr lang="zh-TW" altLang="en-US" sz="2800" b="1">
                <a:solidFill>
                  <a:srgbClr val="FF3300"/>
                </a:solidFill>
                <a:latin typeface="Times New Roman" pitchFamily="18" charset="0"/>
                <a:ea typeface="標楷體" pitchFamily="65" charset="-120"/>
              </a:rPr>
              <a:t>年</a:t>
            </a:r>
            <a:r>
              <a:rPr lang="en-US" altLang="zh-TW" sz="2800" b="1">
                <a:solidFill>
                  <a:srgbClr val="FF3300"/>
                </a:solidFill>
                <a:latin typeface="Times New Roman" pitchFamily="18" charset="0"/>
                <a:ea typeface="標楷體" pitchFamily="65" charset="-120"/>
              </a:rPr>
              <a:t>11</a:t>
            </a:r>
            <a:r>
              <a:rPr lang="zh-TW" altLang="en-US" sz="2800" b="1">
                <a:solidFill>
                  <a:srgbClr val="FF3300"/>
                </a:solidFill>
                <a:latin typeface="Times New Roman" pitchFamily="18" charset="0"/>
                <a:ea typeface="標楷體" pitchFamily="65" charset="-120"/>
              </a:rPr>
              <a:t>月</a:t>
            </a:r>
            <a:r>
              <a:rPr lang="en-US" altLang="zh-TW" sz="2800" b="1">
                <a:solidFill>
                  <a:srgbClr val="FF3300"/>
                </a:solidFill>
                <a:latin typeface="Times New Roman" pitchFamily="18" charset="0"/>
                <a:ea typeface="標楷體" pitchFamily="65" charset="-120"/>
              </a:rPr>
              <a:t>30</a:t>
            </a:r>
            <a:r>
              <a:rPr lang="zh-TW" altLang="en-US" sz="2800" b="1">
                <a:solidFill>
                  <a:srgbClr val="FF3300"/>
                </a:solidFill>
                <a:latin typeface="Times New Roman" pitchFamily="18" charset="0"/>
                <a:ea typeface="標楷體" pitchFamily="65" charset="-120"/>
              </a:rPr>
              <a:t>日）</a:t>
            </a:r>
            <a:r>
              <a:rPr lang="zh-TW" altLang="en-US" sz="2800" b="1">
                <a:latin typeface="Times New Roman" pitchFamily="18" charset="0"/>
                <a:ea typeface="標楷體" pitchFamily="65" charset="-120"/>
              </a:rPr>
              <a:t>購買之土地均應申報取得價額。</a:t>
            </a:r>
          </a:p>
          <a:p>
            <a:pPr marL="363538" indent="-363538">
              <a:lnSpc>
                <a:spcPct val="130000"/>
              </a:lnSpc>
              <a:spcBef>
                <a:spcPct val="70000"/>
              </a:spcBef>
              <a:buClr>
                <a:srgbClr val="008000"/>
              </a:buClr>
              <a:buSzPct val="150000"/>
              <a:buFont typeface="Arial" charset="0"/>
              <a:buChar char="♠"/>
            </a:pPr>
            <a:r>
              <a:rPr lang="zh-TW" altLang="en-US" sz="2800" b="1">
                <a:latin typeface="Times New Roman" pitchFamily="18" charset="0"/>
                <a:ea typeface="標楷體" pitchFamily="65" charset="-120"/>
              </a:rPr>
              <a:t>取得價額：以</a:t>
            </a:r>
            <a:r>
              <a:rPr lang="zh-TW" altLang="en-US" sz="2800" b="1">
                <a:solidFill>
                  <a:srgbClr val="FF3300"/>
                </a:solidFill>
                <a:latin typeface="Times New Roman" pitchFamily="18" charset="0"/>
                <a:ea typeface="標楷體" pitchFamily="65" charset="-120"/>
              </a:rPr>
              <a:t>實際交易價額</a:t>
            </a:r>
            <a:r>
              <a:rPr lang="zh-TW" altLang="en-US" sz="2800" b="1">
                <a:latin typeface="Times New Roman" pitchFamily="18" charset="0"/>
                <a:ea typeface="標楷體" pitchFamily="65" charset="-120"/>
              </a:rPr>
              <a:t>為準；無實際交易價額者，以</a:t>
            </a:r>
            <a:r>
              <a:rPr lang="zh-TW" altLang="en-US" sz="2800" b="1">
                <a:solidFill>
                  <a:srgbClr val="0000FF"/>
                </a:solidFill>
                <a:latin typeface="Times New Roman" pitchFamily="18" charset="0"/>
                <a:ea typeface="標楷體" pitchFamily="65" charset="-120"/>
              </a:rPr>
              <a:t>取得年度</a:t>
            </a:r>
            <a:r>
              <a:rPr lang="zh-TW" altLang="en-US" sz="2800" b="1">
                <a:solidFill>
                  <a:srgbClr val="FF3300"/>
                </a:solidFill>
                <a:latin typeface="Times New Roman" pitchFamily="18" charset="0"/>
                <a:ea typeface="標楷體" pitchFamily="65" charset="-120"/>
              </a:rPr>
              <a:t>之土地公告現值或市價</a:t>
            </a:r>
            <a:r>
              <a:rPr lang="zh-TW" altLang="en-US" sz="2800" b="1">
                <a:latin typeface="Times New Roman" pitchFamily="18" charset="0"/>
                <a:ea typeface="標楷體" pitchFamily="65" charset="-120"/>
              </a:rPr>
              <a:t>為準。</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3876DFC3-88C6-4D7F-8F1D-73DC94510BC8}" type="slidenum">
              <a:rPr lang="en-US" altLang="zh-TW"/>
              <a:pPr>
                <a:defRPr/>
              </a:pPr>
              <a:t>21</a:t>
            </a:fld>
            <a:endParaRPr lang="en-US" altLang="zh-TW"/>
          </a:p>
        </p:txBody>
      </p:sp>
      <p:sp>
        <p:nvSpPr>
          <p:cNvPr id="294963" name="Text Box 51"/>
          <p:cNvSpPr txBox="1">
            <a:spLocks noChangeArrowheads="1"/>
          </p:cNvSpPr>
          <p:nvPr/>
        </p:nvSpPr>
        <p:spPr bwMode="auto">
          <a:xfrm>
            <a:off x="468313" y="692150"/>
            <a:ext cx="8424862" cy="5832475"/>
          </a:xfrm>
          <a:prstGeom prst="rect">
            <a:avLst/>
          </a:prstGeom>
          <a:solidFill>
            <a:srgbClr val="FFFF99"/>
          </a:solidFill>
          <a:ln w="25400" cap="rnd">
            <a:solidFill>
              <a:srgbClr val="CC6600"/>
            </a:solidFill>
            <a:prstDash val="sysDot"/>
            <a:miter lim="800000"/>
            <a:headEnd/>
            <a:tailEnd/>
          </a:ln>
        </p:spPr>
        <p:txBody>
          <a:bodyPr/>
          <a:lstStyle/>
          <a:p>
            <a:pPr marL="174625" indent="-174625" eaLnBrk="0" hangingPunct="0">
              <a:lnSpc>
                <a:spcPct val="80000"/>
              </a:lnSpc>
              <a:spcBef>
                <a:spcPct val="20000"/>
              </a:spcBef>
              <a:buClr>
                <a:schemeClr val="bg2"/>
              </a:buClr>
              <a:buSzPct val="75000"/>
              <a:buFont typeface="Wingdings" pitchFamily="2" charset="2"/>
              <a:buNone/>
            </a:pPr>
            <a:r>
              <a:rPr lang="en-US" altLang="en-US" sz="2800" b="1">
                <a:solidFill>
                  <a:srgbClr val="FF3300"/>
                </a:solidFill>
              </a:rPr>
              <a:t>※</a:t>
            </a:r>
            <a:r>
              <a:rPr lang="zh-TW" altLang="en-US" sz="2800" b="1">
                <a:solidFill>
                  <a:srgbClr val="FF3300"/>
                </a:solidFill>
                <a:latin typeface="標楷體" pitchFamily="65" charset="-120"/>
                <a:ea typeface="標楷體" pitchFamily="65" charset="-120"/>
              </a:rPr>
              <a:t>申報土地常見錯誤態樣：</a:t>
            </a: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1 </a:t>
            </a:r>
            <a:r>
              <a:rPr lang="zh-TW" altLang="en-US" sz="2000" b="1">
                <a:latin typeface="標楷體" pitchFamily="65" charset="-120"/>
                <a:ea typeface="標楷體" pitchFamily="65" charset="-120"/>
              </a:rPr>
              <a:t>僅申報建物，漏未申報建物坐落之土地</a:t>
            </a:r>
            <a:r>
              <a:rPr lang="zh-TW" altLang="en-US" sz="2000" b="1">
                <a:solidFill>
                  <a:srgbClr val="FF3300"/>
                </a:solidFill>
                <a:latin typeface="標楷體" pitchFamily="65" charset="-120"/>
                <a:ea typeface="標楷體" pitchFamily="65" charset="-120"/>
              </a:rPr>
              <a:t>（基地）</a:t>
            </a:r>
            <a:r>
              <a:rPr lang="zh-TW" altLang="en-US" sz="2000">
                <a:latin typeface="標楷體" pitchFamily="65" charset="-120"/>
                <a:ea typeface="標楷體" pitchFamily="65" charset="-120"/>
              </a:rPr>
              <a:t>。房屋與基地均應申報，並</a:t>
            </a:r>
            <a:r>
              <a:rPr lang="zh-TW" altLang="en-US" sz="2000" b="1">
                <a:solidFill>
                  <a:srgbClr val="FF3300"/>
                </a:solidFill>
                <a:latin typeface="標楷體" pitchFamily="65" charset="-120"/>
                <a:ea typeface="標楷體" pitchFamily="65" charset="-120"/>
              </a:rPr>
              <a:t>分別填列於土地及房屋欄</a:t>
            </a:r>
            <a:r>
              <a:rPr lang="zh-TW" altLang="en-US" sz="2000">
                <a:latin typeface="標楷體" pitchFamily="65" charset="-120"/>
                <a:ea typeface="標楷體" pitchFamily="65" charset="-120"/>
              </a:rPr>
              <a:t>。</a:t>
            </a: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2.</a:t>
            </a:r>
            <a:r>
              <a:rPr lang="zh-TW" altLang="en-US" sz="2000" b="1">
                <a:latin typeface="標楷體" pitchFamily="65" charset="-120"/>
                <a:ea typeface="標楷體" pitchFamily="65" charset="-120"/>
              </a:rPr>
              <a:t>誤以為面積為實際持有面積</a:t>
            </a:r>
            <a:r>
              <a:rPr lang="zh-TW" altLang="en-US" sz="2000">
                <a:latin typeface="標楷體" pitchFamily="65" charset="-120"/>
                <a:ea typeface="標楷體" pitchFamily="65" charset="-120"/>
              </a:rPr>
              <a:t>，實應依</a:t>
            </a:r>
            <a:r>
              <a:rPr lang="zh-TW" altLang="en-US" sz="2000" b="1">
                <a:solidFill>
                  <a:srgbClr val="FF3300"/>
                </a:solidFill>
                <a:latin typeface="標楷體" pitchFamily="65" charset="-120"/>
                <a:ea typeface="標楷體" pitchFamily="65" charset="-120"/>
              </a:rPr>
              <a:t>所有權狀</a:t>
            </a:r>
            <a:r>
              <a:rPr lang="zh-TW" altLang="en-US" sz="2000" b="1">
                <a:latin typeface="標楷體" pitchFamily="65" charset="-120"/>
                <a:ea typeface="標楷體" pitchFamily="65" charset="-120"/>
              </a:rPr>
              <a:t>或</a:t>
            </a:r>
            <a:r>
              <a:rPr lang="zh-TW" altLang="en-US" sz="2000" b="1">
                <a:solidFill>
                  <a:srgbClr val="FF3300"/>
                </a:solidFill>
                <a:latin typeface="標楷體" pitchFamily="65" charset="-120"/>
                <a:ea typeface="標楷體" pitchFamily="65" charset="-120"/>
              </a:rPr>
              <a:t>土地登記謄本</a:t>
            </a:r>
            <a:r>
              <a:rPr lang="zh-TW" altLang="en-US" sz="2000">
                <a:latin typeface="標楷體" pitchFamily="65" charset="-120"/>
                <a:ea typeface="標楷體" pitchFamily="65" charset="-120"/>
              </a:rPr>
              <a:t>填寫</a:t>
            </a:r>
            <a:r>
              <a:rPr lang="zh-TW" altLang="en-US" sz="2000" b="1">
                <a:solidFill>
                  <a:srgbClr val="FF3300"/>
                </a:solidFill>
                <a:latin typeface="標楷體" pitchFamily="65" charset="-120"/>
                <a:ea typeface="標楷體" pitchFamily="65" charset="-120"/>
              </a:rPr>
              <a:t>總面積</a:t>
            </a:r>
            <a:r>
              <a:rPr lang="zh-TW" altLang="en-US" sz="2000">
                <a:latin typeface="標楷體" pitchFamily="65" charset="-120"/>
                <a:ea typeface="標楷體" pitchFamily="65" charset="-120"/>
              </a:rPr>
              <a:t>，而非申報總面積乘以權利範圍之實際持分面積。如權狀或登記謄本所登載之面積為</a:t>
            </a:r>
            <a:r>
              <a:rPr lang="en-US" altLang="zh-TW" sz="2000">
                <a:latin typeface="標楷體" pitchFamily="65" charset="-120"/>
                <a:ea typeface="標楷體" pitchFamily="65" charset="-120"/>
              </a:rPr>
              <a:t>1,318.25</a:t>
            </a:r>
            <a:r>
              <a:rPr lang="zh-TW" altLang="en-US" sz="2000">
                <a:latin typeface="標楷體" pitchFamily="65" charset="-120"/>
                <a:ea typeface="標楷體" pitchFamily="65" charset="-120"/>
              </a:rPr>
              <a:t>平方公尺，權利範圍</a:t>
            </a:r>
            <a:r>
              <a:rPr lang="en-US" altLang="zh-TW" sz="2000">
                <a:latin typeface="標楷體" pitchFamily="65" charset="-120"/>
                <a:ea typeface="標楷體" pitchFamily="65" charset="-120"/>
              </a:rPr>
              <a:t>1/40</a:t>
            </a:r>
            <a:r>
              <a:rPr lang="zh-TW" altLang="en-US" sz="2000">
                <a:latin typeface="標楷體" pitchFamily="65" charset="-120"/>
                <a:ea typeface="標楷體" pitchFamily="65" charset="-120"/>
              </a:rPr>
              <a:t>，申報時即應填寫</a:t>
            </a:r>
            <a:r>
              <a:rPr lang="en-US" altLang="zh-TW" sz="2000">
                <a:latin typeface="標楷體" pitchFamily="65" charset="-120"/>
                <a:ea typeface="標楷體" pitchFamily="65" charset="-120"/>
              </a:rPr>
              <a:t>1,318.25</a:t>
            </a:r>
            <a:r>
              <a:rPr lang="zh-TW" altLang="en-US" sz="2000">
                <a:latin typeface="標楷體" pitchFamily="65" charset="-120"/>
                <a:ea typeface="標楷體" pitchFamily="65" charset="-120"/>
              </a:rPr>
              <a:t>平方公尺，並</a:t>
            </a:r>
            <a:r>
              <a:rPr lang="zh-TW" altLang="en-US" sz="2000" b="1">
                <a:solidFill>
                  <a:srgbClr val="FF3300"/>
                </a:solidFill>
                <a:latin typeface="標楷體" pitchFamily="65" charset="-120"/>
                <a:ea typeface="標楷體" pitchFamily="65" charset="-120"/>
              </a:rPr>
              <a:t>非</a:t>
            </a:r>
            <a:r>
              <a:rPr lang="zh-TW" altLang="en-US" sz="2000">
                <a:latin typeface="標楷體" pitchFamily="65" charset="-120"/>
                <a:ea typeface="標楷體" pitchFamily="65" charset="-120"/>
              </a:rPr>
              <a:t>自行換算實際持分面積</a:t>
            </a:r>
            <a:r>
              <a:rPr lang="en-US" altLang="zh-TW" sz="2000">
                <a:latin typeface="標楷體" pitchFamily="65" charset="-120"/>
                <a:ea typeface="標楷體" pitchFamily="65" charset="-120"/>
              </a:rPr>
              <a:t>(32.96</a:t>
            </a:r>
            <a:r>
              <a:rPr lang="zh-TW" altLang="en-US" sz="2000">
                <a:latin typeface="標楷體" pitchFamily="65" charset="-120"/>
                <a:ea typeface="標楷體" pitchFamily="65" charset="-120"/>
              </a:rPr>
              <a:t>平方公尺</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a:t>
            </a: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3.</a:t>
            </a:r>
            <a:r>
              <a:rPr lang="zh-TW" altLang="en-US" sz="2000">
                <a:latin typeface="標楷體" pitchFamily="65" charset="-120"/>
                <a:ea typeface="標楷體" pitchFamily="65" charset="-120"/>
              </a:rPr>
              <a:t>主張</a:t>
            </a:r>
            <a:r>
              <a:rPr lang="zh-TW" altLang="en-US" sz="2000" b="1">
                <a:solidFill>
                  <a:srgbClr val="FF3300"/>
                </a:solidFill>
                <a:latin typeface="標楷體" pitchFamily="65" charset="-120"/>
                <a:ea typeface="標楷體" pitchFamily="65" charset="-120"/>
              </a:rPr>
              <a:t>不知有繼承不動產</a:t>
            </a:r>
            <a:r>
              <a:rPr lang="zh-TW" altLang="en-US" sz="2000" b="1">
                <a:latin typeface="標楷體" pitchFamily="65" charset="-120"/>
                <a:ea typeface="標楷體" pitchFamily="65" charset="-120"/>
              </a:rPr>
              <a:t>之</a:t>
            </a:r>
            <a:r>
              <a:rPr lang="zh-TW" altLang="en-US" sz="2000">
                <a:latin typeface="標楷體" pitchFamily="65" charset="-120"/>
                <a:ea typeface="標楷體" pitchFamily="65" charset="-120"/>
              </a:rPr>
              <a:t>情事，惟</a:t>
            </a:r>
            <a:r>
              <a:rPr lang="zh-TW" altLang="en-US" sz="2000" b="1">
                <a:solidFill>
                  <a:srgbClr val="FF3300"/>
                </a:solidFill>
                <a:ea typeface="標楷體" pitchFamily="65" charset="-120"/>
              </a:rPr>
              <a:t>不動產持有狀況，僅需向財稅單位或向地政機關查詢即可知悉，並非難事</a:t>
            </a:r>
            <a:r>
              <a:rPr lang="zh-TW" altLang="en-US" sz="2000">
                <a:ea typeface="標楷體" pitchFamily="65" charset="-120"/>
              </a:rPr>
              <a:t>。故主張不知繼承情事者，顯然未盡查詢義務，不得以此為由卸免申報不實之責。</a:t>
            </a:r>
            <a:endParaRPr lang="zh-TW" altLang="en-US" sz="2000">
              <a:latin typeface="標楷體" pitchFamily="65" charset="-120"/>
              <a:ea typeface="標楷體" pitchFamily="65" charset="-120"/>
            </a:endParaRP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4</a:t>
            </a:r>
            <a:r>
              <a:rPr lang="en-US" altLang="zh-TW" sz="2000" b="1">
                <a:latin typeface="標楷體" pitchFamily="65" charset="-120"/>
                <a:ea typeface="標楷體" pitchFamily="65" charset="-120"/>
              </a:rPr>
              <a:t>.</a:t>
            </a:r>
            <a:r>
              <a:rPr lang="zh-TW" altLang="en-US" sz="2000" b="1">
                <a:latin typeface="標楷體" pitchFamily="65" charset="-120"/>
                <a:ea typeface="標楷體" pitchFamily="65" charset="-120"/>
              </a:rPr>
              <a:t>誤以為他人借用自己名義登記</a:t>
            </a:r>
            <a:r>
              <a:rPr lang="zh-TW" altLang="en-US" sz="2000">
                <a:latin typeface="標楷體" pitchFamily="65" charset="-120"/>
                <a:ea typeface="標楷體" pitchFamily="65" charset="-120"/>
              </a:rPr>
              <a:t>之不動產毋庸申報，實</a:t>
            </a:r>
            <a:r>
              <a:rPr lang="zh-TW" altLang="en-US" sz="2000" b="1">
                <a:solidFill>
                  <a:srgbClr val="FF3300"/>
                </a:solidFill>
                <a:latin typeface="標楷體" pitchFamily="65" charset="-120"/>
                <a:ea typeface="標楷體" pitchFamily="65" charset="-120"/>
              </a:rPr>
              <a:t>不動產採公示原則，登記於自己名義下之不動產均應申報，</a:t>
            </a:r>
            <a:r>
              <a:rPr lang="zh-TW" altLang="en-US" sz="2000">
                <a:latin typeface="標楷體" pitchFamily="65" charset="-120"/>
                <a:ea typeface="標楷體" pitchFamily="65" charset="-120"/>
              </a:rPr>
              <a:t>其借用關係則另於第</a:t>
            </a:r>
            <a:r>
              <a:rPr lang="en-US" altLang="zh-TW" sz="2000">
                <a:latin typeface="標楷體" pitchFamily="65" charset="-120"/>
                <a:ea typeface="標楷體" pitchFamily="65" charset="-120"/>
              </a:rPr>
              <a:t>12</a:t>
            </a:r>
            <a:r>
              <a:rPr lang="zh-TW" altLang="en-US" sz="2000">
                <a:latin typeface="標楷體" pitchFamily="65" charset="-120"/>
                <a:ea typeface="標楷體" pitchFamily="65" charset="-120"/>
              </a:rPr>
              <a:t>項「備註」欄內註明。</a:t>
            </a: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5.</a:t>
            </a:r>
            <a:r>
              <a:rPr lang="zh-TW" altLang="en-US" sz="2000">
                <a:latin typeface="標楷體" pitchFamily="65" charset="-120"/>
                <a:ea typeface="標楷體" pitchFamily="65" charset="-120"/>
              </a:rPr>
              <a:t>誤以為</a:t>
            </a:r>
            <a:r>
              <a:rPr lang="zh-TW" altLang="en-US" sz="2000" b="1">
                <a:latin typeface="標楷體" pitchFamily="65" charset="-120"/>
                <a:ea typeface="標楷體" pitchFamily="65" charset="-120"/>
              </a:rPr>
              <a:t>道路用地</a:t>
            </a:r>
            <a:r>
              <a:rPr lang="zh-TW" altLang="en-US" sz="2000">
                <a:latin typeface="標楷體" pitchFamily="65" charset="-120"/>
                <a:ea typeface="標楷體" pitchFamily="65" charset="-120"/>
              </a:rPr>
              <a:t>及道路邊之</a:t>
            </a:r>
            <a:r>
              <a:rPr lang="zh-TW" altLang="en-US" sz="2000" b="1">
                <a:latin typeface="標楷體" pitchFamily="65" charset="-120"/>
                <a:ea typeface="標楷體" pitchFamily="65" charset="-120"/>
              </a:rPr>
              <a:t>畸零地，價值甚低，</a:t>
            </a:r>
            <a:r>
              <a:rPr lang="zh-TW" altLang="en-US" sz="2000">
                <a:latin typeface="標楷體" pitchFamily="65" charset="-120"/>
                <a:ea typeface="標楷體" pitchFamily="65" charset="-120"/>
              </a:rPr>
              <a:t>應無須申報，實</a:t>
            </a:r>
            <a:r>
              <a:rPr lang="zh-TW" altLang="en-US" sz="2000" b="1">
                <a:latin typeface="標楷體" pitchFamily="65" charset="-120"/>
                <a:ea typeface="標楷體" pitchFamily="65" charset="-120"/>
              </a:rPr>
              <a:t>道路用地</a:t>
            </a:r>
            <a:r>
              <a:rPr lang="zh-TW" altLang="en-US" sz="2000">
                <a:latin typeface="標楷體" pitchFamily="65" charset="-120"/>
                <a:ea typeface="標楷體" pitchFamily="65" charset="-120"/>
              </a:rPr>
              <a:t>或</a:t>
            </a:r>
            <a:r>
              <a:rPr lang="zh-TW" altLang="en-US" sz="2000" b="1">
                <a:latin typeface="標楷體" pitchFamily="65" charset="-120"/>
                <a:ea typeface="標楷體" pitchFamily="65" charset="-120"/>
              </a:rPr>
              <a:t>道路邊畸零地</a:t>
            </a:r>
            <a:r>
              <a:rPr lang="zh-TW" altLang="en-US" sz="2000">
                <a:latin typeface="標楷體" pitchFamily="65" charset="-120"/>
                <a:ea typeface="標楷體" pitchFamily="65" charset="-120"/>
              </a:rPr>
              <a:t>等亦屬不動產，</a:t>
            </a:r>
            <a:r>
              <a:rPr lang="zh-TW" altLang="en-US" sz="2000" b="1">
                <a:solidFill>
                  <a:srgbClr val="FF3300"/>
                </a:solidFill>
                <a:latin typeface="標楷體" pitchFamily="65" charset="-120"/>
                <a:ea typeface="標楷體" pitchFamily="65" charset="-120"/>
              </a:rPr>
              <a:t>無論價值多寡均應申報</a:t>
            </a:r>
            <a:r>
              <a:rPr lang="zh-TW" altLang="en-US" sz="2000">
                <a:latin typeface="標楷體" pitchFamily="65" charset="-120"/>
                <a:ea typeface="標楷體" pitchFamily="65" charset="-120"/>
              </a:rPr>
              <a:t>。</a:t>
            </a:r>
          </a:p>
          <a:p>
            <a:pPr marL="174625" indent="-174625" eaLnBrk="0" hangingPunct="0">
              <a:lnSpc>
                <a:spcPct val="80000"/>
              </a:lnSpc>
              <a:spcBef>
                <a:spcPct val="20000"/>
              </a:spcBef>
              <a:buClr>
                <a:schemeClr val="bg2"/>
              </a:buClr>
              <a:buSzPct val="75000"/>
              <a:buFont typeface="Wingdings" pitchFamily="2" charset="2"/>
              <a:buChar char="n"/>
            </a:pPr>
            <a:r>
              <a:rPr lang="en-US" altLang="zh-TW" sz="2000">
                <a:latin typeface="標楷體" pitchFamily="65" charset="-120"/>
                <a:ea typeface="標楷體" pitchFamily="65" charset="-120"/>
              </a:rPr>
              <a:t>6.</a:t>
            </a:r>
            <a:r>
              <a:rPr lang="zh-TW" altLang="en-US" sz="2000" b="1">
                <a:latin typeface="標楷體" pitchFamily="65" charset="-120"/>
                <a:ea typeface="標楷體" pitchFamily="65" charset="-120"/>
              </a:rPr>
              <a:t>漏報配偶</a:t>
            </a:r>
            <a:r>
              <a:rPr lang="zh-TW" altLang="en-US" sz="2000">
                <a:latin typeface="標楷體" pitchFamily="65" charset="-120"/>
                <a:ea typeface="標楷體" pitchFamily="65" charset="-120"/>
              </a:rPr>
              <a:t>土地，申報前應向配偶分析申報之重要性，如仍不配合或有所懷疑，請於第</a:t>
            </a:r>
            <a:r>
              <a:rPr lang="en-US" altLang="zh-TW" sz="2000">
                <a:latin typeface="標楷體" pitchFamily="65" charset="-120"/>
                <a:ea typeface="標楷體" pitchFamily="65" charset="-120"/>
              </a:rPr>
              <a:t>12</a:t>
            </a:r>
            <a:r>
              <a:rPr lang="zh-TW" altLang="en-US" sz="2000">
                <a:latin typeface="標楷體" pitchFamily="65" charset="-120"/>
                <a:ea typeface="標楷體" pitchFamily="65" charset="-120"/>
              </a:rPr>
              <a:t>項「備註」欄內註明，並提出具體事證。</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ldNum" sz="quarter" idx="11"/>
          </p:nvPr>
        </p:nvSpPr>
        <p:spPr>
          <a:ln/>
        </p:spPr>
        <p:txBody>
          <a:bodyPr/>
          <a:lstStyle/>
          <a:p>
            <a:pPr>
              <a:defRPr/>
            </a:pPr>
            <a:fld id="{9FEDDD95-2776-4F2A-B146-C97D3195C7F0}" type="slidenum">
              <a:rPr lang="en-US" altLang="zh-TW"/>
              <a:pPr>
                <a:defRPr/>
              </a:pPr>
              <a:t>22</a:t>
            </a:fld>
            <a:endParaRPr lang="en-US" altLang="zh-TW"/>
          </a:p>
        </p:txBody>
      </p:sp>
      <p:sp>
        <p:nvSpPr>
          <p:cNvPr id="51"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D9F3855-F0C2-4D44-A06C-5E4812D22E5F}" type="slidenum">
              <a:rPr kumimoji="0" lang="en-US" altLang="zh-TW" sz="1200">
                <a:latin typeface="+mn-ea"/>
                <a:ea typeface="+mn-ea"/>
              </a:rPr>
              <a:pPr algn="r">
                <a:defRPr/>
              </a:pPr>
              <a:t>22</a:t>
            </a:fld>
            <a:endParaRPr kumimoji="0" lang="en-US" altLang="zh-TW" sz="1200">
              <a:latin typeface="+mn-ea"/>
              <a:ea typeface="+mn-ea"/>
            </a:endParaRPr>
          </a:p>
        </p:txBody>
      </p:sp>
      <p:sp>
        <p:nvSpPr>
          <p:cNvPr id="23555" name="Rectangle 2"/>
          <p:cNvSpPr>
            <a:spLocks noGrp="1" noChangeArrowheads="1"/>
          </p:cNvSpPr>
          <p:nvPr>
            <p:ph type="title"/>
          </p:nvPr>
        </p:nvSpPr>
        <p:spPr>
          <a:xfrm>
            <a:off x="468313" y="476250"/>
            <a:ext cx="8229600" cy="668338"/>
          </a:xfrm>
        </p:spPr>
        <p:txBody>
          <a:bodyPr/>
          <a:lstStyle/>
          <a:p>
            <a:pPr eaLnBrk="1" hangingPunct="1"/>
            <a:r>
              <a:rPr lang="zh-TW" altLang="en-US" sz="2400" b="0" smtClean="0"/>
              <a:t>（二）不動產</a:t>
            </a:r>
            <a:br>
              <a:rPr lang="zh-TW" altLang="en-US" sz="2400" b="0" smtClean="0"/>
            </a:br>
            <a:r>
              <a:rPr lang="en-US" altLang="zh-TW" sz="2400" b="0" smtClean="0"/>
              <a:t>2.</a:t>
            </a:r>
            <a:r>
              <a:rPr lang="zh-TW" altLang="en-US" sz="2400" b="0" smtClean="0"/>
              <a:t>建物（房屋及</a:t>
            </a:r>
            <a:r>
              <a:rPr lang="zh-TW" altLang="en-US" sz="2400" smtClean="0">
                <a:solidFill>
                  <a:srgbClr val="FF3300"/>
                </a:solidFill>
              </a:rPr>
              <a:t>停車位</a:t>
            </a:r>
            <a:r>
              <a:rPr lang="zh-TW" altLang="en-US" sz="2400" b="0" smtClean="0"/>
              <a:t>）</a:t>
            </a:r>
          </a:p>
        </p:txBody>
      </p:sp>
      <p:sp>
        <p:nvSpPr>
          <p:cNvPr id="23556" name="Rectangle 41"/>
          <p:cNvSpPr>
            <a:spLocks noChangeArrowheads="1"/>
          </p:cNvSpPr>
          <p:nvPr/>
        </p:nvSpPr>
        <p:spPr bwMode="auto">
          <a:xfrm>
            <a:off x="107950" y="4803775"/>
            <a:ext cx="8712200" cy="1492250"/>
          </a:xfrm>
          <a:prstGeom prst="rect">
            <a:avLst/>
          </a:prstGeom>
          <a:noFill/>
          <a:ln w="9525">
            <a:noFill/>
            <a:miter lim="800000"/>
            <a:headEnd/>
            <a:tailEnd/>
          </a:ln>
        </p:spPr>
        <p:txBody>
          <a:bodyPr anchor="ctr">
            <a:spAutoFit/>
          </a:bodyPr>
          <a:lstStyle/>
          <a:p>
            <a:pPr marL="261938" indent="-261938">
              <a:lnSpc>
                <a:spcPct val="110000"/>
              </a:lnSpc>
              <a:tabLst>
                <a:tab pos="114300" algn="l"/>
              </a:tabLst>
            </a:pPr>
            <a:r>
              <a:rPr lang="en-US" altLang="zh-TW" sz="1400" b="1">
                <a:solidFill>
                  <a:srgbClr val="009900"/>
                </a:solidFill>
              </a:rPr>
              <a:t>★</a:t>
            </a:r>
            <a:r>
              <a:rPr lang="zh-TW" altLang="en-US" sz="1400" b="1">
                <a:solidFill>
                  <a:srgbClr val="009900"/>
                </a:solidFill>
              </a:rPr>
              <a:t>「房屋」已登記者，應依權狀或登記謄本確實填寫「建號」，如「○縣（市）○區（鄉、鎮、市）○段○小段○建號」；</a:t>
            </a:r>
            <a:r>
              <a:rPr lang="zh-TW" altLang="en-US" sz="1400" b="1">
                <a:solidFill>
                  <a:srgbClr val="FF3300"/>
                </a:solidFill>
              </a:rPr>
              <a:t>未登記者，應填寫門牌號碼並加註係「未登記建物」，如無門牌號碼，應填寫「稅籍號碼」</a:t>
            </a:r>
            <a:r>
              <a:rPr lang="zh-TW" altLang="en-US" sz="1400" b="1">
                <a:solidFill>
                  <a:srgbClr val="009900"/>
                </a:solidFill>
              </a:rPr>
              <a:t>；</a:t>
            </a:r>
            <a:r>
              <a:rPr lang="zh-TW" altLang="en-US" sz="1400" b="1">
                <a:solidFill>
                  <a:srgbClr val="FF3300"/>
                </a:solidFill>
              </a:rPr>
              <a:t>「停車位」具獨立之所有權狀者，應依權狀或登記謄本確實填寫「建號」、「面積」及「持分」</a:t>
            </a:r>
            <a:r>
              <a:rPr lang="zh-TW" altLang="en-US" sz="1400" b="1">
                <a:solidFill>
                  <a:srgbClr val="009900"/>
                </a:solidFill>
              </a:rPr>
              <a:t>。</a:t>
            </a:r>
          </a:p>
          <a:p>
            <a:pPr marL="261938" indent="-261938">
              <a:lnSpc>
                <a:spcPct val="110000"/>
              </a:lnSpc>
              <a:tabLst>
                <a:tab pos="114300" algn="l"/>
              </a:tabLst>
            </a:pPr>
            <a:r>
              <a:rPr lang="zh-TW" altLang="en-US" sz="1400" b="1">
                <a:solidFill>
                  <a:srgbClr val="009900"/>
                </a:solidFill>
              </a:rPr>
              <a:t>★建物及其坐落之土地，應分別填載於建物欄及土地欄。</a:t>
            </a:r>
          </a:p>
          <a:p>
            <a:pPr marL="261938" indent="-261938">
              <a:lnSpc>
                <a:spcPct val="110000"/>
              </a:lnSpc>
              <a:tabLst>
                <a:tab pos="114300" algn="l"/>
              </a:tabLst>
            </a:pPr>
            <a:r>
              <a:rPr lang="zh-TW" altLang="en-US" sz="1400" b="1">
                <a:solidFill>
                  <a:srgbClr val="009900"/>
                </a:solidFill>
              </a:rPr>
              <a:t>★建物應註明登記或取得之時間及原因，如係申報日前五年內取得者，並應申報實際交易價額或原始製造價額，無實際交易價額或原始製造價額者，以取得年度之房屋課稅現值或市價申報。</a:t>
            </a:r>
          </a:p>
        </p:txBody>
      </p:sp>
      <p:graphicFrame>
        <p:nvGraphicFramePr>
          <p:cNvPr id="23881" name="Group 329"/>
          <p:cNvGraphicFramePr>
            <a:graphicFrameLocks noGrp="1"/>
          </p:cNvGraphicFramePr>
          <p:nvPr>
            <p:ph idx="1"/>
          </p:nvPr>
        </p:nvGraphicFramePr>
        <p:xfrm>
          <a:off x="179388" y="1341438"/>
          <a:ext cx="8713787" cy="3221037"/>
        </p:xfrm>
        <a:graphic>
          <a:graphicData uri="http://schemas.openxmlformats.org/drawingml/2006/table">
            <a:tbl>
              <a:tblPr/>
              <a:tblGrid>
                <a:gridCol w="2305050"/>
                <a:gridCol w="1319212"/>
                <a:gridCol w="912813"/>
                <a:gridCol w="838200"/>
                <a:gridCol w="1060450"/>
                <a:gridCol w="893762"/>
                <a:gridCol w="1384300"/>
              </a:tblGrid>
              <a:tr h="361950">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建物標示</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面積（平方公尺）</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權利範圍（持分）</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所有權人</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登記（取得）時間</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登記（取得）原因</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市</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區</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路</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3</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段</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9</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號（未登記建物</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a:t>
                      </a:r>
                      <a:r>
                        <a:rPr kumimoji="1" lang="en-US" altLang="zh-TW" sz="2800" b="1" i="0" u="none" strike="noStrike" cap="none" normalizeH="0" baseline="0" smtClean="0">
                          <a:ln>
                            <a:noFill/>
                          </a:ln>
                          <a:solidFill>
                            <a:schemeClr val="tx1"/>
                          </a:solidFill>
                          <a:effectLst/>
                          <a:latin typeface="Arial" charset="0"/>
                          <a:ea typeface="標楷體" pitchFamily="65" charset="-120"/>
                        </a:rPr>
                        <a:t>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115.22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全部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98.11.5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rPr>
                        <a:t>826,040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○○縣○○鄉○○段</a:t>
                      </a:r>
                      <a:endParaRPr kumimoji="1" lang="zh-TW" altLang="en-US" sz="14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03270-000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建號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142.00</a:t>
                      </a:r>
                    </a:p>
                    <a:p>
                      <a:pPr marL="0" marR="0" lvl="0" indent="0" algn="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（附屬建物總面積：</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25.37</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全部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84.6.21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rPr>
                        <a:t>（超過</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rPr>
                        <a:t>5</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rPr>
                        <a:t>年）</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○○縣○○鄉○○段</a:t>
                      </a:r>
                      <a:endParaRPr kumimoji="1" lang="zh-TW" altLang="en-US" sz="14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03345-000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建號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134.99</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（共同使用部分）</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附屬建物總面積：</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100000</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分之</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84.6.21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總申報筆數：</a:t>
                      </a:r>
                      <a:r>
                        <a:rPr kumimoji="1" lang="en-US" altLang="zh-TW"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3</a:t>
                      </a: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筆</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3601" name="Rectangle 121"/>
          <p:cNvSpPr>
            <a:spLocks noChangeArrowheads="1"/>
          </p:cNvSpPr>
          <p:nvPr/>
        </p:nvSpPr>
        <p:spPr bwMode="auto">
          <a:xfrm>
            <a:off x="2411413" y="1196975"/>
            <a:ext cx="1512887" cy="3024188"/>
          </a:xfrm>
          <a:prstGeom prst="rect">
            <a:avLst/>
          </a:prstGeom>
          <a:noFill/>
          <a:ln w="25400">
            <a:solidFill>
              <a:srgbClr val="0000FF"/>
            </a:solidFill>
            <a:miter lim="800000"/>
            <a:headEnd/>
            <a:tailEnd/>
          </a:ln>
        </p:spPr>
        <p:txBody>
          <a:bodyPr wrap="none" anchor="ctr"/>
          <a:lstStyle/>
          <a:p>
            <a:endParaRPr lang="zh-TW" altLang="en-US" sz="1800"/>
          </a:p>
        </p:txBody>
      </p:sp>
      <p:sp>
        <p:nvSpPr>
          <p:cNvPr id="23602" name="Text Box 167"/>
          <p:cNvSpPr txBox="1">
            <a:spLocks noChangeArrowheads="1"/>
          </p:cNvSpPr>
          <p:nvPr/>
        </p:nvSpPr>
        <p:spPr bwMode="auto">
          <a:xfrm>
            <a:off x="2555875" y="4221163"/>
            <a:ext cx="1223963" cy="457200"/>
          </a:xfrm>
          <a:prstGeom prst="rect">
            <a:avLst/>
          </a:prstGeom>
          <a:noFill/>
          <a:ln w="9525">
            <a:noFill/>
            <a:miter lim="800000"/>
            <a:headEnd/>
            <a:tailEnd/>
          </a:ln>
        </p:spPr>
        <p:txBody>
          <a:bodyPr>
            <a:spAutoFit/>
          </a:bodyPr>
          <a:lstStyle/>
          <a:p>
            <a:pPr>
              <a:spcBef>
                <a:spcPct val="50000"/>
              </a:spcBef>
            </a:pPr>
            <a:r>
              <a:rPr lang="zh-TW" altLang="en-US" b="1">
                <a:solidFill>
                  <a:srgbClr val="0000FF"/>
                </a:solidFill>
              </a:rPr>
              <a:t>總面積</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FAF95F61-51B6-419F-80C1-1E5D31423694}" type="slidenum">
              <a:rPr lang="en-US" altLang="zh-TW"/>
              <a:pPr>
                <a:defRPr/>
              </a:pPr>
              <a:t>23</a:t>
            </a:fld>
            <a:endParaRPr lang="en-US" altLang="zh-TW"/>
          </a:p>
        </p:txBody>
      </p:sp>
      <p:sp>
        <p:nvSpPr>
          <p:cNvPr id="12"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8FD3CEB-7CDC-462C-AF90-14CF8F3AB061}" type="slidenum">
              <a:rPr kumimoji="0" lang="en-US" altLang="zh-TW" sz="1200">
                <a:latin typeface="+mn-ea"/>
                <a:ea typeface="+mn-ea"/>
              </a:rPr>
              <a:pPr algn="r">
                <a:defRPr/>
              </a:pPr>
              <a:t>23</a:t>
            </a:fld>
            <a:endParaRPr kumimoji="0" lang="en-US" altLang="zh-TW" sz="1200">
              <a:latin typeface="+mn-ea"/>
              <a:ea typeface="+mn-ea"/>
            </a:endParaRPr>
          </a:p>
        </p:txBody>
      </p:sp>
      <p:pic>
        <p:nvPicPr>
          <p:cNvPr id="24579" name="Picture 13" descr="不動產謄本2-4"/>
          <p:cNvPicPr>
            <a:picLocks noChangeAspect="1" noChangeArrowheads="1"/>
          </p:cNvPicPr>
          <p:nvPr/>
        </p:nvPicPr>
        <p:blipFill>
          <a:blip r:embed="rId2"/>
          <a:srcRect/>
          <a:stretch>
            <a:fillRect/>
          </a:stretch>
        </p:blipFill>
        <p:spPr bwMode="auto">
          <a:xfrm>
            <a:off x="1835150" y="765175"/>
            <a:ext cx="5499100" cy="7777163"/>
          </a:xfrm>
          <a:prstGeom prst="rect">
            <a:avLst/>
          </a:prstGeom>
          <a:noFill/>
          <a:ln w="25400" cap="rnd">
            <a:solidFill>
              <a:srgbClr val="CC6600"/>
            </a:solidFill>
            <a:prstDash val="sysDot"/>
            <a:miter lim="800000"/>
            <a:headEnd/>
            <a:tailEnd/>
          </a:ln>
        </p:spPr>
      </p:pic>
      <p:sp>
        <p:nvSpPr>
          <p:cNvPr id="24580" name="Rectangle 2"/>
          <p:cNvSpPr>
            <a:spLocks noGrp="1" noChangeArrowheads="1"/>
          </p:cNvSpPr>
          <p:nvPr>
            <p:ph type="title"/>
          </p:nvPr>
        </p:nvSpPr>
        <p:spPr>
          <a:xfrm>
            <a:off x="468313" y="188913"/>
            <a:ext cx="8229600" cy="668337"/>
          </a:xfrm>
        </p:spPr>
        <p:txBody>
          <a:bodyPr/>
          <a:lstStyle/>
          <a:p>
            <a:pPr eaLnBrk="1" hangingPunct="1"/>
            <a:r>
              <a:rPr lang="zh-TW" altLang="en-US" sz="2400" b="0" smtClean="0"/>
              <a:t>（二）不動產</a:t>
            </a:r>
            <a:r>
              <a:rPr lang="en-US" altLang="zh-TW" sz="2400" b="0" smtClean="0"/>
              <a:t>2.</a:t>
            </a:r>
            <a:r>
              <a:rPr lang="zh-TW" altLang="en-US" sz="2400" b="0" smtClean="0"/>
              <a:t>建物</a:t>
            </a:r>
            <a:r>
              <a:rPr lang="en-US" altLang="zh-TW" sz="2400" b="0" smtClean="0">
                <a:latin typeface="標楷體" pitchFamily="65" charset="-120"/>
              </a:rPr>
              <a:t>—</a:t>
            </a:r>
            <a:r>
              <a:rPr lang="zh-TW" altLang="en-US" sz="2400" b="0" smtClean="0"/>
              <a:t>建物謄本</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683D5BBF-DD3E-4CBD-8DFF-5D56F140AF5C}" type="slidenum">
              <a:rPr lang="en-US" altLang="zh-TW"/>
              <a:pPr>
                <a:defRPr/>
              </a:pPr>
              <a:t>24</a:t>
            </a:fld>
            <a:endParaRPr lang="en-US" altLang="zh-TW"/>
          </a:p>
        </p:txBody>
      </p:sp>
      <p:sp>
        <p:nvSpPr>
          <p:cNvPr id="5"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EFCC0C9-8DA9-444E-B75C-63BEAB1B835C}" type="slidenum">
              <a:rPr kumimoji="0" lang="en-US" altLang="zh-TW" sz="1200">
                <a:latin typeface="+mn-ea"/>
                <a:ea typeface="+mn-ea"/>
              </a:rPr>
              <a:pPr algn="r">
                <a:defRPr/>
              </a:pPr>
              <a:t>24</a:t>
            </a:fld>
            <a:endParaRPr kumimoji="0" lang="en-US" altLang="zh-TW" sz="1200">
              <a:latin typeface="+mn-ea"/>
              <a:ea typeface="+mn-ea"/>
            </a:endParaRPr>
          </a:p>
        </p:txBody>
      </p:sp>
      <p:sp>
        <p:nvSpPr>
          <p:cNvPr id="25603" name="Rectangle 2"/>
          <p:cNvSpPr>
            <a:spLocks noGrp="1" noChangeArrowheads="1"/>
          </p:cNvSpPr>
          <p:nvPr>
            <p:ph type="title"/>
          </p:nvPr>
        </p:nvSpPr>
        <p:spPr>
          <a:xfrm>
            <a:off x="900113" y="476250"/>
            <a:ext cx="7188200" cy="812800"/>
          </a:xfrm>
        </p:spPr>
        <p:txBody>
          <a:bodyPr/>
          <a:lstStyle/>
          <a:p>
            <a:pPr algn="ctr" eaLnBrk="1" hangingPunct="1"/>
            <a:r>
              <a:rPr lang="zh-TW" altLang="en-US" sz="3600" smtClean="0">
                <a:ea typeface="微軟正黑體" pitchFamily="34" charset="-120"/>
              </a:rPr>
              <a:t>建物取得價額之申報方式</a:t>
            </a:r>
          </a:p>
        </p:txBody>
      </p:sp>
      <p:sp>
        <p:nvSpPr>
          <p:cNvPr id="25604" name="Text Box 3"/>
          <p:cNvSpPr txBox="1">
            <a:spLocks noChangeArrowheads="1"/>
          </p:cNvSpPr>
          <p:nvPr/>
        </p:nvSpPr>
        <p:spPr bwMode="auto">
          <a:xfrm>
            <a:off x="900113" y="1268413"/>
            <a:ext cx="7056437" cy="4835525"/>
          </a:xfrm>
          <a:prstGeom prst="rect">
            <a:avLst/>
          </a:prstGeom>
          <a:noFill/>
          <a:ln w="9525">
            <a:noFill/>
            <a:miter lim="800000"/>
            <a:headEnd/>
            <a:tailEnd/>
          </a:ln>
        </p:spPr>
        <p:txBody>
          <a:bodyPr>
            <a:spAutoFit/>
          </a:bodyPr>
          <a:lstStyle/>
          <a:p>
            <a:pPr marL="363538" indent="-363538">
              <a:lnSpc>
                <a:spcPct val="130000"/>
              </a:lnSpc>
              <a:spcBef>
                <a:spcPct val="70000"/>
              </a:spcBef>
              <a:buClr>
                <a:srgbClr val="008000"/>
              </a:buClr>
              <a:buSzPct val="150000"/>
              <a:buFont typeface="Arial" charset="0"/>
              <a:buChar char="♠"/>
            </a:pPr>
            <a:r>
              <a:rPr lang="en-US" altLang="zh-TW" sz="2800" b="1">
                <a:latin typeface="Times New Roman" pitchFamily="18" charset="0"/>
                <a:ea typeface="標楷體" pitchFamily="65" charset="-120"/>
              </a:rPr>
              <a:t>5</a:t>
            </a:r>
            <a:r>
              <a:rPr lang="zh-TW" altLang="en-US" sz="2800" b="1">
                <a:latin typeface="Times New Roman" pitchFamily="18" charset="0"/>
                <a:ea typeface="標楷體" pitchFamily="65" charset="-120"/>
              </a:rPr>
              <a:t>年內之時間計算：如申報日為</a:t>
            </a:r>
            <a:r>
              <a:rPr lang="en-US" altLang="zh-TW" sz="2800" b="1">
                <a:latin typeface="Times New Roman" pitchFamily="18" charset="0"/>
                <a:ea typeface="標楷體" pitchFamily="65" charset="-120"/>
              </a:rPr>
              <a:t>101</a:t>
            </a:r>
            <a:r>
              <a:rPr lang="zh-TW" altLang="en-US" sz="2800" b="1">
                <a:latin typeface="Times New Roman" pitchFamily="18" charset="0"/>
                <a:ea typeface="標楷體" pitchFamily="65" charset="-120"/>
              </a:rPr>
              <a:t>年</a:t>
            </a:r>
            <a:r>
              <a:rPr lang="en-US" altLang="zh-TW" sz="2800" b="1">
                <a:latin typeface="Times New Roman" pitchFamily="18" charset="0"/>
                <a:ea typeface="標楷體" pitchFamily="65" charset="-120"/>
              </a:rPr>
              <a:t>11</a:t>
            </a:r>
            <a:r>
              <a:rPr lang="zh-TW" altLang="en-US" sz="2800" b="1">
                <a:latin typeface="Times New Roman" pitchFamily="18" charset="0"/>
                <a:ea typeface="標楷體" pitchFamily="65" charset="-120"/>
              </a:rPr>
              <a:t>月</a:t>
            </a:r>
            <a:r>
              <a:rPr lang="en-US" altLang="zh-TW" sz="2800" b="1">
                <a:latin typeface="Times New Roman" pitchFamily="18" charset="0"/>
                <a:ea typeface="標楷體" pitchFamily="65" charset="-120"/>
              </a:rPr>
              <a:t>30</a:t>
            </a:r>
            <a:r>
              <a:rPr lang="zh-TW" altLang="en-US" sz="2800" b="1">
                <a:latin typeface="Times New Roman" pitchFamily="18" charset="0"/>
                <a:ea typeface="標楷體" pitchFamily="65" charset="-120"/>
              </a:rPr>
              <a:t>日，則向前推至</a:t>
            </a:r>
            <a:r>
              <a:rPr lang="en-US" altLang="zh-TW" sz="2800" b="1">
                <a:solidFill>
                  <a:srgbClr val="FF3300"/>
                </a:solidFill>
                <a:latin typeface="Times New Roman" pitchFamily="18" charset="0"/>
                <a:ea typeface="標楷體" pitchFamily="65" charset="-120"/>
              </a:rPr>
              <a:t>96</a:t>
            </a:r>
            <a:r>
              <a:rPr lang="zh-TW" altLang="en-US" sz="2800" b="1">
                <a:solidFill>
                  <a:srgbClr val="FF3300"/>
                </a:solidFill>
                <a:latin typeface="Times New Roman" pitchFamily="18" charset="0"/>
                <a:ea typeface="標楷體" pitchFamily="65" charset="-120"/>
              </a:rPr>
              <a:t>年</a:t>
            </a:r>
            <a:r>
              <a:rPr lang="en-US" altLang="zh-TW" sz="2800" b="1">
                <a:solidFill>
                  <a:srgbClr val="FF3300"/>
                </a:solidFill>
                <a:latin typeface="Times New Roman" pitchFamily="18" charset="0"/>
                <a:ea typeface="標楷體" pitchFamily="65" charset="-120"/>
              </a:rPr>
              <a:t>11</a:t>
            </a:r>
            <a:r>
              <a:rPr lang="zh-TW" altLang="en-US" sz="2800" b="1">
                <a:solidFill>
                  <a:srgbClr val="FF3300"/>
                </a:solidFill>
                <a:latin typeface="Times New Roman" pitchFamily="18" charset="0"/>
                <a:ea typeface="標楷體" pitchFamily="65" charset="-120"/>
              </a:rPr>
              <a:t>月</a:t>
            </a:r>
            <a:r>
              <a:rPr lang="en-US" altLang="zh-TW" sz="2800" b="1">
                <a:solidFill>
                  <a:srgbClr val="FF3300"/>
                </a:solidFill>
                <a:latin typeface="Times New Roman" pitchFamily="18" charset="0"/>
                <a:ea typeface="標楷體" pitchFamily="65" charset="-120"/>
              </a:rPr>
              <a:t>30</a:t>
            </a:r>
            <a:r>
              <a:rPr lang="zh-TW" altLang="en-US" sz="2800" b="1">
                <a:solidFill>
                  <a:srgbClr val="FF3300"/>
                </a:solidFill>
                <a:latin typeface="Times New Roman" pitchFamily="18" charset="0"/>
                <a:ea typeface="標楷體" pitchFamily="65" charset="-120"/>
              </a:rPr>
              <a:t>日以後（含</a:t>
            </a:r>
            <a:r>
              <a:rPr lang="en-US" altLang="zh-TW" sz="2800" b="1">
                <a:solidFill>
                  <a:srgbClr val="FF3300"/>
                </a:solidFill>
                <a:latin typeface="Times New Roman" pitchFamily="18" charset="0"/>
                <a:ea typeface="標楷體" pitchFamily="65" charset="-120"/>
              </a:rPr>
              <a:t>96</a:t>
            </a:r>
            <a:r>
              <a:rPr lang="zh-TW" altLang="en-US" sz="2800" b="1">
                <a:solidFill>
                  <a:srgbClr val="FF3300"/>
                </a:solidFill>
                <a:latin typeface="Times New Roman" pitchFamily="18" charset="0"/>
                <a:ea typeface="標楷體" pitchFamily="65" charset="-120"/>
              </a:rPr>
              <a:t>年</a:t>
            </a:r>
            <a:r>
              <a:rPr lang="en-US" altLang="zh-TW" sz="2800" b="1">
                <a:solidFill>
                  <a:srgbClr val="FF3300"/>
                </a:solidFill>
                <a:latin typeface="Times New Roman" pitchFamily="18" charset="0"/>
                <a:ea typeface="標楷體" pitchFamily="65" charset="-120"/>
              </a:rPr>
              <a:t>11</a:t>
            </a:r>
            <a:r>
              <a:rPr lang="zh-TW" altLang="en-US" sz="2800" b="1">
                <a:solidFill>
                  <a:srgbClr val="FF3300"/>
                </a:solidFill>
                <a:latin typeface="Times New Roman" pitchFamily="18" charset="0"/>
                <a:ea typeface="標楷體" pitchFamily="65" charset="-120"/>
              </a:rPr>
              <a:t>月</a:t>
            </a:r>
            <a:r>
              <a:rPr lang="en-US" altLang="zh-TW" sz="2800" b="1">
                <a:solidFill>
                  <a:srgbClr val="FF3300"/>
                </a:solidFill>
                <a:latin typeface="Times New Roman" pitchFamily="18" charset="0"/>
                <a:ea typeface="標楷體" pitchFamily="65" charset="-120"/>
              </a:rPr>
              <a:t>30</a:t>
            </a:r>
            <a:r>
              <a:rPr lang="zh-TW" altLang="en-US" sz="2800" b="1">
                <a:solidFill>
                  <a:srgbClr val="FF3300"/>
                </a:solidFill>
                <a:latin typeface="Times New Roman" pitchFamily="18" charset="0"/>
                <a:ea typeface="標楷體" pitchFamily="65" charset="-120"/>
              </a:rPr>
              <a:t>日）</a:t>
            </a:r>
            <a:r>
              <a:rPr lang="zh-TW" altLang="en-US" sz="2800" b="1">
                <a:latin typeface="Times New Roman" pitchFamily="18" charset="0"/>
                <a:ea typeface="標楷體" pitchFamily="65" charset="-120"/>
              </a:rPr>
              <a:t>購買之房屋均應申報取得價額。</a:t>
            </a:r>
          </a:p>
          <a:p>
            <a:pPr marL="363538" indent="-363538">
              <a:lnSpc>
                <a:spcPct val="130000"/>
              </a:lnSpc>
              <a:spcBef>
                <a:spcPct val="70000"/>
              </a:spcBef>
              <a:buClr>
                <a:srgbClr val="008000"/>
              </a:buClr>
              <a:buSzPct val="150000"/>
              <a:buFont typeface="Arial" charset="0"/>
              <a:buChar char="♠"/>
            </a:pPr>
            <a:r>
              <a:rPr lang="zh-TW" altLang="en-US" sz="2800" b="1">
                <a:latin typeface="Times New Roman" pitchFamily="18" charset="0"/>
                <a:ea typeface="標楷體" pitchFamily="65" charset="-120"/>
              </a:rPr>
              <a:t>取得價額：以</a:t>
            </a:r>
            <a:r>
              <a:rPr lang="zh-TW" altLang="en-US" sz="2800" b="1">
                <a:solidFill>
                  <a:srgbClr val="FF3300"/>
                </a:solidFill>
                <a:latin typeface="Times New Roman" pitchFamily="18" charset="0"/>
                <a:ea typeface="標楷體" pitchFamily="65" charset="-120"/>
              </a:rPr>
              <a:t>實際交易價額或原始製造價額</a:t>
            </a:r>
            <a:r>
              <a:rPr lang="zh-TW" altLang="en-US" sz="2800" b="1">
                <a:latin typeface="Times New Roman" pitchFamily="18" charset="0"/>
                <a:ea typeface="標楷體" pitchFamily="65" charset="-120"/>
              </a:rPr>
              <a:t>為準；無實際交易價額或原始製造價額者，以</a:t>
            </a:r>
            <a:r>
              <a:rPr lang="zh-TW" altLang="en-US" sz="2800" b="1">
                <a:solidFill>
                  <a:srgbClr val="0000FF"/>
                </a:solidFill>
                <a:latin typeface="Times New Roman" pitchFamily="18" charset="0"/>
                <a:ea typeface="標楷體" pitchFamily="65" charset="-120"/>
              </a:rPr>
              <a:t>取得年度</a:t>
            </a:r>
            <a:r>
              <a:rPr lang="zh-TW" altLang="en-US" sz="2800" b="1">
                <a:solidFill>
                  <a:srgbClr val="FF3300"/>
                </a:solidFill>
                <a:latin typeface="Times New Roman" pitchFamily="18" charset="0"/>
                <a:ea typeface="標楷體" pitchFamily="65" charset="-120"/>
              </a:rPr>
              <a:t>之房屋課稅現值或市價</a:t>
            </a:r>
            <a:r>
              <a:rPr lang="zh-TW" altLang="en-US" sz="2800" b="1">
                <a:latin typeface="Times New Roman" pitchFamily="18" charset="0"/>
                <a:ea typeface="標楷體" pitchFamily="65" charset="-120"/>
              </a:rPr>
              <a:t>為準。</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0AB93717-76C6-478E-BD29-A788D5C1E832}" type="slidenum">
              <a:rPr lang="en-US" altLang="zh-TW"/>
              <a:pPr>
                <a:defRPr/>
              </a:pPr>
              <a:t>25</a:t>
            </a:fld>
            <a:endParaRPr lang="en-US" altLang="zh-TW"/>
          </a:p>
        </p:txBody>
      </p:sp>
      <p:sp>
        <p:nvSpPr>
          <p:cNvPr id="297026" name="Text Box 66"/>
          <p:cNvSpPr txBox="1">
            <a:spLocks noChangeArrowheads="1"/>
          </p:cNvSpPr>
          <p:nvPr/>
        </p:nvSpPr>
        <p:spPr bwMode="auto">
          <a:xfrm>
            <a:off x="468313" y="692150"/>
            <a:ext cx="8351837" cy="5599113"/>
          </a:xfrm>
          <a:prstGeom prst="rect">
            <a:avLst/>
          </a:prstGeom>
          <a:solidFill>
            <a:srgbClr val="FFFF99"/>
          </a:solidFill>
          <a:ln w="25400" cap="rnd">
            <a:solidFill>
              <a:srgbClr val="CC6600"/>
            </a:solidFill>
            <a:prstDash val="sysDot"/>
            <a:miter lim="800000"/>
            <a:headEnd/>
            <a:tailEnd/>
          </a:ln>
        </p:spPr>
        <p:txBody>
          <a:bodyPr>
            <a:spAutoFit/>
          </a:bodyPr>
          <a:lstStyle/>
          <a:p>
            <a:pPr marL="363538" indent="-363538">
              <a:spcBef>
                <a:spcPct val="50000"/>
              </a:spcBef>
            </a:pPr>
            <a:r>
              <a:rPr lang="en-US" altLang="zh-TW" sz="2800" b="1">
                <a:solidFill>
                  <a:srgbClr val="FF3300"/>
                </a:solidFill>
                <a:ea typeface="標楷體" pitchFamily="65" charset="-120"/>
              </a:rPr>
              <a:t>★</a:t>
            </a:r>
            <a:r>
              <a:rPr lang="zh-TW" altLang="en-US" sz="2800" b="1">
                <a:solidFill>
                  <a:srgbClr val="FF3300"/>
                </a:solidFill>
                <a:ea typeface="標楷體" pitchFamily="65" charset="-120"/>
              </a:rPr>
              <a:t>申報建物常見錯誤態樣：</a:t>
            </a:r>
          </a:p>
          <a:p>
            <a:pPr marL="363538" indent="-363538"/>
            <a:r>
              <a:rPr lang="en-US" altLang="zh-TW" sz="2000">
                <a:latin typeface="標楷體" pitchFamily="65" charset="-120"/>
                <a:ea typeface="標楷體" pitchFamily="65" charset="-120"/>
              </a:rPr>
              <a:t>  1.</a:t>
            </a:r>
            <a:r>
              <a:rPr lang="zh-TW" altLang="en-US" sz="2000" b="1">
                <a:latin typeface="標楷體" pitchFamily="65" charset="-120"/>
                <a:ea typeface="標楷體" pitchFamily="65" charset="-120"/>
              </a:rPr>
              <a:t>申報人建物面積申報錯誤：</a:t>
            </a:r>
            <a:endParaRPr lang="zh-TW" altLang="en-US" sz="2000">
              <a:latin typeface="標楷體" pitchFamily="65" charset="-120"/>
              <a:ea typeface="標楷體" pitchFamily="65" charset="-120"/>
            </a:endParaRPr>
          </a:p>
          <a:p>
            <a:pPr marL="363538" indent="-363538"/>
            <a:r>
              <a:rPr lang="zh-TW" altLang="en-US" sz="2000">
                <a:latin typeface="標楷體" pitchFamily="65" charset="-120"/>
                <a:ea typeface="標楷體" pitchFamily="65" charset="-120"/>
              </a:rPr>
              <a:t>   建物面積申報方式，應以建築改良物</a:t>
            </a:r>
            <a:r>
              <a:rPr lang="zh-TW" altLang="en-US" sz="2000" b="1">
                <a:solidFill>
                  <a:srgbClr val="FF3300"/>
                </a:solidFill>
                <a:latin typeface="標楷體" pitchFamily="65" charset="-120"/>
                <a:ea typeface="標楷體" pitchFamily="65" charset="-120"/>
              </a:rPr>
              <a:t>所有權狀</a:t>
            </a:r>
            <a:r>
              <a:rPr lang="zh-TW" altLang="en-US" sz="2000">
                <a:latin typeface="標楷體" pitchFamily="65" charset="-120"/>
                <a:ea typeface="標楷體" pitchFamily="65" charset="-120"/>
              </a:rPr>
              <a:t>或</a:t>
            </a:r>
            <a:r>
              <a:rPr lang="zh-TW" altLang="en-US" sz="2000" b="1">
                <a:solidFill>
                  <a:srgbClr val="FF3300"/>
                </a:solidFill>
                <a:latin typeface="標楷體" pitchFamily="65" charset="-120"/>
                <a:ea typeface="標楷體" pitchFamily="65" charset="-120"/>
              </a:rPr>
              <a:t>建物登記謄本</a:t>
            </a:r>
            <a:r>
              <a:rPr lang="zh-TW" altLang="en-US" sz="2000">
                <a:latin typeface="標楷體" pitchFamily="65" charset="-120"/>
                <a:ea typeface="標楷體" pitchFamily="65" charset="-120"/>
              </a:rPr>
              <a:t>登載之總面積為準，避免按房屋稅單或推估方式填報。</a:t>
            </a:r>
          </a:p>
          <a:p>
            <a:pPr marL="363538" indent="-363538"/>
            <a:r>
              <a:rPr lang="en-US" altLang="zh-TW" sz="2000">
                <a:latin typeface="標楷體" pitchFamily="65" charset="-120"/>
                <a:ea typeface="標楷體" pitchFamily="65" charset="-120"/>
              </a:rPr>
              <a:t>  2.</a:t>
            </a:r>
            <a:r>
              <a:rPr lang="zh-TW" altLang="en-US" sz="2000" b="1">
                <a:latin typeface="標楷體" pitchFamily="65" charset="-120"/>
                <a:ea typeface="標楷體" pitchFamily="65" charset="-120"/>
              </a:rPr>
              <a:t>建物已滅失但未辦理註銷登記：</a:t>
            </a:r>
            <a:r>
              <a:rPr lang="zh-TW" altLang="en-US" sz="2000">
                <a:latin typeface="標楷體" pitchFamily="65" charset="-120"/>
                <a:ea typeface="標楷體" pitchFamily="65" charset="-120"/>
              </a:rPr>
              <a:t>請申報時於備註欄說明並於事後說明時提出滅失之證據（如照片或事後補辦註銷登記）。 </a:t>
            </a:r>
            <a:endParaRPr lang="en-US" altLang="zh-TW" sz="2000">
              <a:latin typeface="標楷體" pitchFamily="65" charset="-120"/>
              <a:ea typeface="標楷體" pitchFamily="65" charset="-120"/>
            </a:endParaRPr>
          </a:p>
          <a:p>
            <a:pPr marL="363538" indent="-363538">
              <a:lnSpc>
                <a:spcPct val="120000"/>
              </a:lnSpc>
            </a:pPr>
            <a:r>
              <a:rPr kumimoji="0" lang="en-US" altLang="zh-TW" sz="2000">
                <a:latin typeface="標楷體" pitchFamily="65" charset="-120"/>
                <a:ea typeface="標楷體" pitchFamily="65" charset="-120"/>
              </a:rPr>
              <a:t>  3.</a:t>
            </a:r>
            <a:r>
              <a:rPr kumimoji="0" lang="zh-TW" altLang="en-US" sz="2000">
                <a:latin typeface="標楷體" pitchFamily="65" charset="-120"/>
                <a:ea typeface="標楷體" pitchFamily="65" charset="-120"/>
              </a:rPr>
              <a:t>已登記之房屋及</a:t>
            </a:r>
            <a:r>
              <a:rPr kumimoji="0" lang="zh-TW" altLang="en-US" sz="2000" b="1">
                <a:solidFill>
                  <a:srgbClr val="FF3300"/>
                </a:solidFill>
                <a:latin typeface="標楷體" pitchFamily="65" charset="-120"/>
                <a:ea typeface="標楷體" pitchFamily="65" charset="-120"/>
              </a:rPr>
              <a:t>停車位</a:t>
            </a:r>
            <a:r>
              <a:rPr kumimoji="0" lang="zh-TW" altLang="en-US" sz="2000">
                <a:latin typeface="標楷體" pitchFamily="65" charset="-120"/>
                <a:ea typeface="標楷體" pitchFamily="65" charset="-120"/>
              </a:rPr>
              <a:t>，建物標示欄應依權狀或登記謄本填載建號；</a:t>
            </a:r>
            <a:r>
              <a:rPr kumimoji="0" lang="zh-TW" altLang="en-US" sz="2000">
                <a:solidFill>
                  <a:srgbClr val="FF3300"/>
                </a:solidFill>
                <a:latin typeface="標楷體" pitchFamily="65" charset="-120"/>
                <a:ea typeface="標楷體" pitchFamily="65" charset="-120"/>
              </a:rPr>
              <a:t>如屬</a:t>
            </a:r>
            <a:r>
              <a:rPr kumimoji="0" lang="zh-TW" altLang="en-US" sz="2000" b="1">
                <a:solidFill>
                  <a:srgbClr val="FF3300"/>
                </a:solidFill>
                <a:latin typeface="標楷體" pitchFamily="65" charset="-120"/>
                <a:ea typeface="標楷體" pitchFamily="65" charset="-120"/>
              </a:rPr>
              <a:t>未登記建物，則應填具門牌號碼或填載稅籍號碼，並加註「未登記建物」，面積則依房屋課稅面積申報</a:t>
            </a:r>
            <a:r>
              <a:rPr kumimoji="0" lang="zh-TW" altLang="en-US" sz="2000" b="1">
                <a:latin typeface="標楷體" pitchFamily="65" charset="-120"/>
                <a:ea typeface="標楷體" pitchFamily="65" charset="-120"/>
              </a:rPr>
              <a:t>。</a:t>
            </a:r>
            <a:endParaRPr kumimoji="0" lang="zh-TW" altLang="en-US" sz="2000" b="1">
              <a:effectLst>
                <a:outerShdw blurRad="38100" dist="38100" dir="2700000" algn="tl">
                  <a:srgbClr val="FFFFFF"/>
                </a:outerShdw>
              </a:effectLst>
              <a:latin typeface="標楷體" pitchFamily="65" charset="-120"/>
              <a:ea typeface="標楷體" pitchFamily="65" charset="-120"/>
            </a:endParaRPr>
          </a:p>
          <a:p>
            <a:pPr marL="363538" indent="-363538">
              <a:lnSpc>
                <a:spcPct val="120000"/>
              </a:lnSpc>
            </a:pPr>
            <a:r>
              <a:rPr kumimoji="0" lang="en-US" altLang="zh-TW" sz="2000">
                <a:latin typeface="標楷體" pitchFamily="65" charset="-120"/>
                <a:ea typeface="標楷體" pitchFamily="65" charset="-120"/>
              </a:rPr>
              <a:t>  4.</a:t>
            </a:r>
            <a:r>
              <a:rPr kumimoji="0" lang="zh-TW" altLang="en-US" sz="2000">
                <a:latin typeface="標楷體" pitchFamily="65" charset="-120"/>
                <a:ea typeface="標楷體" pitchFamily="65" charset="-120"/>
              </a:rPr>
              <a:t>建物</a:t>
            </a:r>
            <a:r>
              <a:rPr lang="zh-TW" altLang="en-US" sz="2000">
                <a:latin typeface="標楷體" pitchFamily="65" charset="-120"/>
                <a:ea typeface="標楷體" pitchFamily="65" charset="-120"/>
              </a:rPr>
              <a:t>應填載登記或取得之時間或原因，如係申報日</a:t>
            </a:r>
            <a:r>
              <a:rPr lang="en-US" altLang="zh-TW" sz="2000">
                <a:latin typeface="標楷體" pitchFamily="65" charset="-120"/>
                <a:ea typeface="標楷體" pitchFamily="65" charset="-120"/>
              </a:rPr>
              <a:t>5</a:t>
            </a:r>
            <a:r>
              <a:rPr lang="zh-TW" altLang="en-US" sz="2000">
                <a:latin typeface="標楷體" pitchFamily="65" charset="-120"/>
                <a:ea typeface="標楷體" pitchFamily="65" charset="-120"/>
              </a:rPr>
              <a:t>年內取得，尚應申報實際交易價額或原始製造價額，無</a:t>
            </a:r>
            <a:r>
              <a:rPr lang="zh-TW" altLang="en-US" sz="2000" b="1">
                <a:latin typeface="標楷體" pitchFamily="65" charset="-120"/>
                <a:ea typeface="標楷體" pitchFamily="65" charset="-120"/>
              </a:rPr>
              <a:t>實際交易價額或原始製造價額者，則申報取得年度之房屋課稅現值或市價。</a:t>
            </a:r>
          </a:p>
          <a:p>
            <a:pPr marL="363538" indent="-363538">
              <a:lnSpc>
                <a:spcPct val="120000"/>
              </a:lnSpc>
            </a:pPr>
            <a:r>
              <a:rPr lang="en-US" altLang="zh-TW" sz="2000" b="1">
                <a:latin typeface="標楷體" pitchFamily="65" charset="-120"/>
                <a:ea typeface="標楷體" pitchFamily="65" charset="-120"/>
              </a:rPr>
              <a:t>  5.</a:t>
            </a:r>
            <a:r>
              <a:rPr lang="zh-TW" altLang="en-US" sz="2000" b="1">
                <a:latin typeface="標楷體" pitchFamily="65" charset="-120"/>
                <a:ea typeface="標楷體" pitchFamily="65" charset="-120"/>
              </a:rPr>
              <a:t>僅申報土地，漏未填載其上之建物：</a:t>
            </a:r>
            <a:r>
              <a:rPr lang="zh-TW" altLang="en-US" sz="2000">
                <a:latin typeface="標楷體" pitchFamily="65" charset="-120"/>
                <a:ea typeface="標楷體" pitchFamily="65" charset="-120"/>
              </a:rPr>
              <a:t>建物及其坐落之土地，應分別填載於「建物」及「土地」欄位。</a:t>
            </a:r>
            <a:endParaRPr lang="zh-TW" altLang="en-US" sz="2000" b="1">
              <a:latin typeface="標楷體" pitchFamily="65" charset="-120"/>
              <a:ea typeface="標楷體" pitchFamily="65" charset="-120"/>
            </a:endParaRPr>
          </a:p>
          <a:p>
            <a:pPr marL="363538" indent="-363538"/>
            <a:endParaRPr lang="zh-TW" altLang="en-US" sz="2000">
              <a:latin typeface="標楷體" pitchFamily="65" charset="-120"/>
              <a:ea typeface="標楷體" pitchFamily="65" charset="-120"/>
            </a:endParaRPr>
          </a:p>
          <a:p>
            <a:pPr marL="363538" indent="-363538"/>
            <a:endParaRPr lang="zh-TW" altLang="en-US" sz="20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ldNum" sz="quarter" idx="11"/>
          </p:nvPr>
        </p:nvSpPr>
        <p:spPr>
          <a:ln/>
        </p:spPr>
        <p:txBody>
          <a:bodyPr/>
          <a:lstStyle/>
          <a:p>
            <a:pPr>
              <a:defRPr/>
            </a:pPr>
            <a:fld id="{DEB78B78-09C0-4374-A29B-B3CF1D915829}" type="slidenum">
              <a:rPr lang="en-US" altLang="zh-TW"/>
              <a:pPr>
                <a:defRPr/>
              </a:pPr>
              <a:t>26</a:t>
            </a:fld>
            <a:endParaRPr lang="en-US" altLang="zh-TW"/>
          </a:p>
        </p:txBody>
      </p:sp>
      <p:sp>
        <p:nvSpPr>
          <p:cNvPr id="63"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1272E3C-786B-4996-96BF-3EEBE96B57A3}" type="slidenum">
              <a:rPr kumimoji="0" lang="en-US" altLang="zh-TW" sz="1200">
                <a:latin typeface="+mn-ea"/>
                <a:ea typeface="+mn-ea"/>
              </a:rPr>
              <a:pPr algn="r">
                <a:defRPr/>
              </a:pPr>
              <a:t>26</a:t>
            </a:fld>
            <a:endParaRPr kumimoji="0" lang="en-US" altLang="zh-TW" sz="1200">
              <a:latin typeface="+mn-ea"/>
              <a:ea typeface="+mn-ea"/>
            </a:endParaRPr>
          </a:p>
        </p:txBody>
      </p:sp>
      <p:graphicFrame>
        <p:nvGraphicFramePr>
          <p:cNvPr id="238679" name="Group 87"/>
          <p:cNvGraphicFramePr>
            <a:graphicFrameLocks noGrp="1"/>
          </p:cNvGraphicFramePr>
          <p:nvPr>
            <p:ph idx="4294967295"/>
          </p:nvPr>
        </p:nvGraphicFramePr>
        <p:xfrm>
          <a:off x="468313" y="908050"/>
          <a:ext cx="8229600" cy="1152525"/>
        </p:xfrm>
        <a:graphic>
          <a:graphicData uri="http://schemas.openxmlformats.org/drawingml/2006/table">
            <a:tbl>
              <a:tblPr/>
              <a:tblGrid>
                <a:gridCol w="2098675"/>
                <a:gridCol w="971550"/>
                <a:gridCol w="1116012"/>
                <a:gridCol w="865188"/>
                <a:gridCol w="1008062"/>
                <a:gridCol w="1011238"/>
                <a:gridCol w="1158875"/>
              </a:tblGrid>
              <a:tr h="390525">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總噸數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船籍港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p>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時       間</a:t>
                      </a:r>
                      <a:endParaRPr kumimoji="1" lang="zh-TW" altLang="en-US" sz="1000" b="1" i="0" u="none" strike="noStrike" cap="none" normalizeH="0" baseline="0" smtClean="0">
                        <a:ln>
                          <a:noFill/>
                        </a:ln>
                        <a:solidFill>
                          <a:srgbClr val="FF3300"/>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a:t>
                      </a:r>
                    </a:p>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時因</a:t>
                      </a:r>
                      <a:endParaRPr kumimoji="1" lang="zh-TW" altLang="en-US" sz="1800" b="1" i="0" u="none" strike="noStrike" cap="none" normalizeH="0" baseline="0" smtClean="0">
                        <a:ln>
                          <a:noFill/>
                        </a:ln>
                        <a:solidFill>
                          <a:srgbClr val="FF3300"/>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客 船</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基隆港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99.1.2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400" b="1" i="0" u="none" strike="noStrike" cap="none" normalizeH="0" baseline="0" smtClean="0">
                        <a:ln>
                          <a:noFill/>
                        </a:ln>
                        <a:solidFill>
                          <a:srgbClr val="FF33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30,000,000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7">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1" i="0" u="none" strike="noStrike" cap="none" normalizeH="0" baseline="0" smtClean="0">
                        <a:ln>
                          <a:noFill/>
                        </a:ln>
                        <a:solidFill>
                          <a:srgbClr val="FF3300"/>
                        </a:solidFill>
                        <a:effectLst/>
                        <a:latin typeface="Times New Roman" pitchFamily="18" charset="0"/>
                        <a:ea typeface="新細明體" pitchFamily="18"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7679" name="Rectangle 64"/>
          <p:cNvSpPr>
            <a:spLocks noGrp="1" noChangeArrowheads="1"/>
          </p:cNvSpPr>
          <p:nvPr>
            <p:ph type="title" idx="4294967295"/>
          </p:nvPr>
        </p:nvSpPr>
        <p:spPr>
          <a:xfrm>
            <a:off x="468313" y="476250"/>
            <a:ext cx="8229600" cy="379413"/>
          </a:xfrm>
          <a:noFill/>
        </p:spPr>
        <p:txBody>
          <a:bodyPr/>
          <a:lstStyle/>
          <a:p>
            <a:pPr eaLnBrk="1" hangingPunct="1"/>
            <a:r>
              <a:rPr lang="zh-TW" altLang="en-US" sz="2400" b="0" smtClean="0"/>
              <a:t>（三）船舶</a:t>
            </a:r>
          </a:p>
        </p:txBody>
      </p:sp>
      <p:sp>
        <p:nvSpPr>
          <p:cNvPr id="27680" name="Rectangle 75"/>
          <p:cNvSpPr>
            <a:spLocks noChangeArrowheads="1"/>
          </p:cNvSpPr>
          <p:nvPr/>
        </p:nvSpPr>
        <p:spPr bwMode="auto">
          <a:xfrm>
            <a:off x="395288" y="2205038"/>
            <a:ext cx="8497887" cy="1082675"/>
          </a:xfrm>
          <a:prstGeom prst="rect">
            <a:avLst/>
          </a:prstGeom>
          <a:noFill/>
          <a:ln w="9525">
            <a:noFill/>
            <a:miter lim="800000"/>
            <a:headEnd/>
            <a:tailEnd/>
          </a:ln>
        </p:spPr>
        <p:txBody>
          <a:bodyPr anchor="ctr">
            <a:spAutoFit/>
          </a:bodyPr>
          <a:lstStyle/>
          <a:p>
            <a:pPr marL="261938" indent="-261938">
              <a:lnSpc>
                <a:spcPct val="120000"/>
              </a:lnSpc>
            </a:pPr>
            <a:r>
              <a:rPr lang="en-US" altLang="zh-TW" sz="1800" b="1">
                <a:solidFill>
                  <a:srgbClr val="009900"/>
                </a:solidFill>
              </a:rPr>
              <a:t>★</a:t>
            </a:r>
            <a:r>
              <a:rPr lang="zh-TW" altLang="en-US" sz="1800" b="1">
                <a:solidFill>
                  <a:srgbClr val="009900"/>
                </a:solidFill>
              </a:rPr>
              <a:t>「船舶」指動力船舶及非動力船舶，如汽船、遊艇、漁船、帆船、舢板等而言。</a:t>
            </a:r>
          </a:p>
          <a:p>
            <a:pPr marL="261938" indent="-261938">
              <a:lnSpc>
                <a:spcPct val="120000"/>
              </a:lnSpc>
            </a:pPr>
            <a:r>
              <a:rPr lang="zh-TW" altLang="en-US" sz="1800" b="1">
                <a:solidFill>
                  <a:srgbClr val="009900"/>
                </a:solidFill>
              </a:rPr>
              <a:t>★船舶應註明登記或取得之時間及原因，如係申報日前五年內取得者，並應申報實際交易價額或原始製造價額，無實際交易價額或原始製造價額者，以市價申報。 </a:t>
            </a:r>
          </a:p>
        </p:txBody>
      </p:sp>
      <p:graphicFrame>
        <p:nvGraphicFramePr>
          <p:cNvPr id="27712" name="Group 64"/>
          <p:cNvGraphicFramePr>
            <a:graphicFrameLocks noGrp="1"/>
          </p:cNvGraphicFramePr>
          <p:nvPr/>
        </p:nvGraphicFramePr>
        <p:xfrm>
          <a:off x="468313" y="3932238"/>
          <a:ext cx="8229600" cy="1181100"/>
        </p:xfrm>
        <a:graphic>
          <a:graphicData uri="http://schemas.openxmlformats.org/drawingml/2006/table">
            <a:tbl>
              <a:tblPr/>
              <a:tblGrid>
                <a:gridCol w="2098675"/>
                <a:gridCol w="971550"/>
                <a:gridCol w="1116012"/>
                <a:gridCol w="865188"/>
                <a:gridCol w="1008062"/>
                <a:gridCol w="1011238"/>
                <a:gridCol w="1158875"/>
              </a:tblGrid>
              <a:tr h="390525">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型式</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製造廠名稱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國籍標示及</a:t>
                      </a:r>
                    </a:p>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編號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p>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時       間</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a:t>
                      </a:r>
                    </a:p>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時因</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滑翔機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波音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中華民國</a:t>
                      </a:r>
                    </a:p>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97.1.2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rPr>
                        <a:t>繼承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320,000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7">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7709" name="Rectangle 116"/>
          <p:cNvSpPr>
            <a:spLocks noChangeArrowheads="1"/>
          </p:cNvSpPr>
          <p:nvPr/>
        </p:nvSpPr>
        <p:spPr bwMode="auto">
          <a:xfrm>
            <a:off x="468313" y="3500438"/>
            <a:ext cx="8229600" cy="379412"/>
          </a:xfrm>
          <a:prstGeom prst="rect">
            <a:avLst/>
          </a:prstGeom>
          <a:noFill/>
          <a:ln w="9525">
            <a:noFill/>
            <a:miter lim="800000"/>
            <a:headEnd/>
            <a:tailEnd/>
          </a:ln>
        </p:spPr>
        <p:txBody>
          <a:bodyPr anchor="ctr"/>
          <a:lstStyle/>
          <a:p>
            <a:r>
              <a:rPr lang="zh-TW" altLang="en-US">
                <a:ea typeface="標楷體" pitchFamily="65" charset="-120"/>
              </a:rPr>
              <a:t>（五）航空器</a:t>
            </a:r>
          </a:p>
        </p:txBody>
      </p:sp>
      <p:sp>
        <p:nvSpPr>
          <p:cNvPr id="27710" name="Rectangle 117"/>
          <p:cNvSpPr>
            <a:spLocks noChangeArrowheads="1"/>
          </p:cNvSpPr>
          <p:nvPr/>
        </p:nvSpPr>
        <p:spPr bwMode="auto">
          <a:xfrm>
            <a:off x="395288" y="5064125"/>
            <a:ext cx="8497887" cy="1412875"/>
          </a:xfrm>
          <a:prstGeom prst="rect">
            <a:avLst/>
          </a:prstGeom>
          <a:noFill/>
          <a:ln w="9525">
            <a:noFill/>
            <a:miter lim="800000"/>
            <a:headEnd/>
            <a:tailEnd/>
          </a:ln>
        </p:spPr>
        <p:txBody>
          <a:bodyPr anchor="ctr">
            <a:spAutoFit/>
          </a:bodyPr>
          <a:lstStyle/>
          <a:p>
            <a:pPr marL="261938" indent="-261938">
              <a:lnSpc>
                <a:spcPct val="120000"/>
              </a:lnSpc>
            </a:pPr>
            <a:r>
              <a:rPr lang="en-US" altLang="zh-TW" sz="1800" b="1">
                <a:solidFill>
                  <a:srgbClr val="009900"/>
                </a:solidFill>
              </a:rPr>
              <a:t>★</a:t>
            </a:r>
            <a:r>
              <a:rPr lang="zh-TW" altLang="en-US" sz="1800" b="1">
                <a:solidFill>
                  <a:srgbClr val="009900"/>
                </a:solidFill>
              </a:rPr>
              <a:t>「航空器」指各種飛機、飛艇及滑翔機而言，無論其價值多少，均須申報。</a:t>
            </a:r>
          </a:p>
          <a:p>
            <a:pPr marL="261938" indent="-261938">
              <a:lnSpc>
                <a:spcPct val="120000"/>
              </a:lnSpc>
            </a:pPr>
            <a:r>
              <a:rPr lang="zh-TW" altLang="en-US" sz="1800" b="1">
                <a:solidFill>
                  <a:srgbClr val="009900"/>
                </a:solidFill>
              </a:rPr>
              <a:t>★航空器應註明登記或取得之時間及原因，如係申報日前五年內取得者，並應申報實際交易價額或原始製造價額，無實際交易價額或原始製造價額者，以市價申報。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9AA90387-07B2-4EE9-8E4E-D5120888BAED}" type="slidenum">
              <a:rPr lang="en-US" altLang="zh-TW"/>
              <a:pPr>
                <a:defRPr/>
              </a:pPr>
              <a:t>27</a:t>
            </a:fld>
            <a:endParaRPr lang="en-US" altLang="zh-TW"/>
          </a:p>
        </p:txBody>
      </p:sp>
      <p:sp>
        <p:nvSpPr>
          <p:cNvPr id="50"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DC47A98-BCF5-461D-AFDB-063010EE7852}" type="slidenum">
              <a:rPr kumimoji="0" lang="en-US" altLang="zh-TW" sz="1200">
                <a:latin typeface="+mn-ea"/>
                <a:ea typeface="+mn-ea"/>
              </a:rPr>
              <a:pPr algn="r">
                <a:defRPr/>
              </a:pPr>
              <a:t>27</a:t>
            </a:fld>
            <a:endParaRPr kumimoji="0" lang="en-US" altLang="zh-TW" sz="1200">
              <a:latin typeface="+mn-ea"/>
              <a:ea typeface="+mn-ea"/>
            </a:endParaRPr>
          </a:p>
        </p:txBody>
      </p:sp>
      <p:graphicFrame>
        <p:nvGraphicFramePr>
          <p:cNvPr id="28723" name="Group 51"/>
          <p:cNvGraphicFramePr>
            <a:graphicFrameLocks noGrp="1"/>
          </p:cNvGraphicFramePr>
          <p:nvPr>
            <p:ph idx="4294967295"/>
          </p:nvPr>
        </p:nvGraphicFramePr>
        <p:xfrm>
          <a:off x="468313" y="1341438"/>
          <a:ext cx="8229600" cy="1984375"/>
        </p:xfrm>
        <a:graphic>
          <a:graphicData uri="http://schemas.openxmlformats.org/drawingml/2006/table">
            <a:tbl>
              <a:tblPr/>
              <a:tblGrid>
                <a:gridCol w="2098675"/>
                <a:gridCol w="971550"/>
                <a:gridCol w="1116012"/>
                <a:gridCol w="865188"/>
                <a:gridCol w="1008062"/>
                <a:gridCol w="1011238"/>
                <a:gridCol w="1158875"/>
              </a:tblGrid>
              <a:tr h="390525">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廠牌型號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汽缸容量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牌照號碼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a:t>
                      </a:r>
                      <a:r>
                        <a:rPr kumimoji="1" lang="en-US" altLang="zh-TW"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a:t>
                      </a:r>
                    </a:p>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時       間</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登記（取得）原因</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000" b="1" i="0" u="none" strike="noStrike" cap="none" normalizeH="0" baseline="0" smtClean="0">
                        <a:ln>
                          <a:noFill/>
                        </a:ln>
                        <a:solidFill>
                          <a:srgbClr val="FF3300"/>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豐田</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Camry</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2,362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8888-FS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100.8.15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rPr>
                        <a:t>贈與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1,000,000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福特</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MetroStar</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1,996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CI-6666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91.2.1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（超過</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5</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ＢＭＷ</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-R850RT</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101-FAB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99.3.17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800,000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7">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8719" name="Rectangle 30"/>
          <p:cNvSpPr>
            <a:spLocks noGrp="1" noChangeArrowheads="1"/>
          </p:cNvSpPr>
          <p:nvPr>
            <p:ph type="title" idx="4294967295"/>
          </p:nvPr>
        </p:nvSpPr>
        <p:spPr>
          <a:xfrm>
            <a:off x="468313" y="620713"/>
            <a:ext cx="8229600" cy="379412"/>
          </a:xfrm>
          <a:noFill/>
        </p:spPr>
        <p:txBody>
          <a:bodyPr/>
          <a:lstStyle/>
          <a:p>
            <a:pPr eaLnBrk="1" hangingPunct="1"/>
            <a:r>
              <a:rPr lang="zh-TW" altLang="en-US" sz="2400" b="0" smtClean="0"/>
              <a:t>（四）汽車</a:t>
            </a:r>
            <a:r>
              <a:rPr lang="zh-TW" altLang="en-US" sz="2400" smtClean="0">
                <a:solidFill>
                  <a:srgbClr val="FF3300"/>
                </a:solidFill>
              </a:rPr>
              <a:t>（</a:t>
            </a:r>
            <a:r>
              <a:rPr lang="zh-TW" altLang="en-US" sz="2400" smtClean="0">
                <a:solidFill>
                  <a:srgbClr val="FF3300"/>
                </a:solidFill>
                <a:hlinkClick r:id="" action="ppaction://noaction"/>
              </a:rPr>
              <a:t>含大型重型機器腳踏車</a:t>
            </a:r>
            <a:r>
              <a:rPr lang="zh-TW" altLang="en-US" sz="2400" smtClean="0">
                <a:solidFill>
                  <a:srgbClr val="FF3300"/>
                </a:solidFill>
              </a:rPr>
              <a:t>）</a:t>
            </a:r>
          </a:p>
        </p:txBody>
      </p:sp>
      <p:sp>
        <p:nvSpPr>
          <p:cNvPr id="28720" name="Rectangle 61"/>
          <p:cNvSpPr>
            <a:spLocks noChangeArrowheads="1"/>
          </p:cNvSpPr>
          <p:nvPr/>
        </p:nvSpPr>
        <p:spPr bwMode="auto">
          <a:xfrm>
            <a:off x="468313" y="3716338"/>
            <a:ext cx="8208962" cy="2403475"/>
          </a:xfrm>
          <a:prstGeom prst="rect">
            <a:avLst/>
          </a:prstGeom>
          <a:noFill/>
          <a:ln w="9525">
            <a:noFill/>
            <a:miter lim="800000"/>
            <a:headEnd/>
            <a:tailEnd/>
          </a:ln>
        </p:spPr>
        <p:txBody>
          <a:bodyPr anchor="ctr">
            <a:spAutoFit/>
          </a:bodyPr>
          <a:lstStyle/>
          <a:p>
            <a:pPr marL="261938" indent="-261938">
              <a:lnSpc>
                <a:spcPct val="120000"/>
              </a:lnSpc>
            </a:pPr>
            <a:r>
              <a:rPr lang="en-US" altLang="zh-TW" sz="1800" b="1">
                <a:solidFill>
                  <a:srgbClr val="009900"/>
                </a:solidFill>
              </a:rPr>
              <a:t>★</a:t>
            </a:r>
            <a:r>
              <a:rPr lang="zh-TW" altLang="en-US" sz="1800" b="1">
                <a:solidFill>
                  <a:srgbClr val="009900"/>
                </a:solidFill>
              </a:rPr>
              <a:t>「汽車」含大型重型機車，亦即汽缸總排氣量逾二百五十立方公分與電動馬達及控制器最大輸出馬力逾四十馬力之二輪機器腳踏車。</a:t>
            </a:r>
          </a:p>
          <a:p>
            <a:pPr marL="261938" indent="-261938">
              <a:lnSpc>
                <a:spcPct val="120000"/>
              </a:lnSpc>
            </a:pPr>
            <a:r>
              <a:rPr lang="zh-TW" altLang="en-US" sz="1800" b="1">
                <a:solidFill>
                  <a:srgbClr val="009900"/>
                </a:solidFill>
              </a:rPr>
              <a:t>★汽缸容量請參閱行車執照，牌照號碼得以引擎號碼或車身號碼代替，所有人以監理機關登記資料為準，汽車無論價值多少，均應申報。</a:t>
            </a:r>
          </a:p>
          <a:p>
            <a:pPr marL="261938" indent="-261938">
              <a:lnSpc>
                <a:spcPct val="120000"/>
              </a:lnSpc>
            </a:pPr>
            <a:r>
              <a:rPr lang="zh-TW" altLang="en-US" sz="1800" b="1">
                <a:solidFill>
                  <a:srgbClr val="009900"/>
                </a:solidFill>
              </a:rPr>
              <a:t>★汽車應註明登記或取得之時間及原因，如係申報日前五年內取得者，並應申報實際交易價額或原始製造價額，無實際交易價額或原始製造價額者，以市價申報。</a:t>
            </a:r>
          </a:p>
        </p:txBody>
      </p:sp>
      <p:sp>
        <p:nvSpPr>
          <p:cNvPr id="252017" name="Text Box 113"/>
          <p:cNvSpPr txBox="1">
            <a:spLocks noChangeArrowheads="1"/>
          </p:cNvSpPr>
          <p:nvPr/>
        </p:nvSpPr>
        <p:spPr bwMode="auto">
          <a:xfrm>
            <a:off x="468313" y="3644900"/>
            <a:ext cx="8351837" cy="2317750"/>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50000"/>
              </a:spcBef>
            </a:pPr>
            <a:r>
              <a:rPr lang="en-US" altLang="zh-TW" sz="1800"/>
              <a:t>★</a:t>
            </a:r>
            <a:r>
              <a:rPr lang="zh-TW" altLang="en-US" sz="1800"/>
              <a:t>常見錯誤態樣：</a:t>
            </a:r>
          </a:p>
          <a:p>
            <a:pPr marL="261938" indent="-261938">
              <a:spcBef>
                <a:spcPct val="50000"/>
              </a:spcBef>
            </a:pPr>
            <a:r>
              <a:rPr lang="en-US" altLang="zh-TW" sz="1800"/>
              <a:t>1. </a:t>
            </a:r>
            <a:r>
              <a:rPr lang="zh-TW" altLang="en-US" sz="1800"/>
              <a:t>誤以為</a:t>
            </a:r>
            <a:r>
              <a:rPr lang="zh-TW" altLang="en-US" sz="1800" b="1">
                <a:solidFill>
                  <a:srgbClr val="FF3300"/>
                </a:solidFill>
              </a:rPr>
              <a:t>他人借用自己名義</a:t>
            </a:r>
            <a:r>
              <a:rPr lang="zh-TW" altLang="en-US" sz="1800"/>
              <a:t>登記之汽車毋庸申報，凡登記於自己名義下之汽車均應申報，其借用關係則另於第</a:t>
            </a:r>
            <a:r>
              <a:rPr lang="en-US" altLang="zh-TW" sz="1800"/>
              <a:t>12</a:t>
            </a:r>
            <a:r>
              <a:rPr lang="zh-TW" altLang="en-US" sz="1800"/>
              <a:t>項「備註」欄內註明。</a:t>
            </a:r>
          </a:p>
          <a:p>
            <a:pPr marL="261938" indent="-261938">
              <a:spcBef>
                <a:spcPct val="50000"/>
              </a:spcBef>
            </a:pPr>
            <a:r>
              <a:rPr lang="en-US" altLang="zh-TW" sz="1800"/>
              <a:t>2. </a:t>
            </a:r>
            <a:r>
              <a:rPr lang="zh-TW" altLang="en-US" sz="1800"/>
              <a:t>重領之汽車牌照，誤填舊牌照號碼，實應填寫新牌照號碼。</a:t>
            </a:r>
          </a:p>
          <a:p>
            <a:pPr marL="261938" indent="-261938">
              <a:spcBef>
                <a:spcPct val="50000"/>
              </a:spcBef>
            </a:pPr>
            <a:r>
              <a:rPr lang="en-US" altLang="zh-TW" sz="1800"/>
              <a:t>3. </a:t>
            </a:r>
            <a:r>
              <a:rPr lang="zh-TW" altLang="en-US" sz="1800"/>
              <a:t>漏報配偶、未成年子女之汽車。</a:t>
            </a:r>
          </a:p>
          <a:p>
            <a:pPr marL="261938" indent="-261938">
              <a:spcBef>
                <a:spcPct val="50000"/>
              </a:spcBef>
            </a:pPr>
            <a:r>
              <a:rPr lang="en-US" altLang="zh-TW" sz="1800"/>
              <a:t>4. </a:t>
            </a:r>
            <a:r>
              <a:rPr lang="zh-TW" altLang="en-US" sz="1800" b="1">
                <a:solidFill>
                  <a:srgbClr val="FF0000"/>
                </a:solidFill>
                <a:latin typeface="新細明體" pitchFamily="18" charset="-120"/>
              </a:rPr>
              <a:t>「汽缸容量」誤載</a:t>
            </a:r>
            <a:r>
              <a:rPr lang="zh-TW" altLang="en-US" sz="1800" b="1">
                <a:latin typeface="新細明體" pitchFamily="18" charset="-120"/>
              </a:rPr>
              <a:t>：</a:t>
            </a:r>
            <a:r>
              <a:rPr lang="zh-TW" altLang="en-US" sz="1800">
                <a:latin typeface="新細明體" pitchFamily="18" charset="-120"/>
              </a:rPr>
              <a:t>應按</a:t>
            </a:r>
            <a:r>
              <a:rPr lang="zh-TW" altLang="en-US" sz="1800" b="1">
                <a:latin typeface="新細明體" pitchFamily="18" charset="-120"/>
              </a:rPr>
              <a:t>汽車行車執照</a:t>
            </a:r>
            <a:r>
              <a:rPr lang="zh-TW" altLang="en-US" sz="1800">
                <a:latin typeface="新細明體" pitchFamily="18" charset="-120"/>
              </a:rPr>
              <a:t>填報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2017"/>
                                        </p:tgtEl>
                                        <p:attrNameLst>
                                          <p:attrName>style.visibility</p:attrName>
                                        </p:attrNameLst>
                                      </p:cBhvr>
                                      <p:to>
                                        <p:strVal val="visible"/>
                                      </p:to>
                                    </p:set>
                                    <p:animEffect transition="in" filter="box(in)">
                                      <p:cBhvr>
                                        <p:cTn id="7" dur="500"/>
                                        <p:tgtEl>
                                          <p:spTgt spid="252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0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CA5D0BF0-F13E-4F93-81E5-C8C0D4FE30B8}" type="slidenum">
              <a:rPr lang="en-US" altLang="zh-TW"/>
              <a:pPr>
                <a:defRPr/>
              </a:pPr>
              <a:t>28</a:t>
            </a:fld>
            <a:endParaRPr lang="en-US" altLang="zh-TW"/>
          </a:p>
        </p:txBody>
      </p:sp>
      <p:sp>
        <p:nvSpPr>
          <p:cNvPr id="55"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EE7B00F-638A-457B-BB81-2591951BDF73}" type="slidenum">
              <a:rPr kumimoji="0" lang="en-US" altLang="zh-TW" sz="1200">
                <a:latin typeface="+mn-ea"/>
                <a:ea typeface="+mn-ea"/>
              </a:rPr>
              <a:pPr algn="r">
                <a:defRPr/>
              </a:pPr>
              <a:t>28</a:t>
            </a:fld>
            <a:endParaRPr kumimoji="0" lang="en-US" altLang="zh-TW" sz="1200">
              <a:latin typeface="+mn-ea"/>
              <a:ea typeface="+mn-ea"/>
            </a:endParaRPr>
          </a:p>
        </p:txBody>
      </p:sp>
      <p:graphicFrame>
        <p:nvGraphicFramePr>
          <p:cNvPr id="29736" name="Group 40"/>
          <p:cNvGraphicFramePr>
            <a:graphicFrameLocks noGrp="1"/>
          </p:cNvGraphicFramePr>
          <p:nvPr>
            <p:ph idx="4294967295"/>
          </p:nvPr>
        </p:nvGraphicFramePr>
        <p:xfrm>
          <a:off x="684213" y="765175"/>
          <a:ext cx="8064500" cy="1935163"/>
        </p:xfrm>
        <a:graphic>
          <a:graphicData uri="http://schemas.openxmlformats.org/drawingml/2006/table">
            <a:tbl>
              <a:tblPr/>
              <a:tblGrid>
                <a:gridCol w="2109787"/>
                <a:gridCol w="1808163"/>
                <a:gridCol w="1914525"/>
                <a:gridCol w="2232025"/>
              </a:tblGrid>
              <a:tr h="577850">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幣別</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外幣總額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美元</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1,320,000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美元旅行支票</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45,000</a:t>
                      </a:r>
                      <a:endParaRPr kumimoji="1" lang="zh-TW" altLang="zh-TW" sz="14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1,359,000</a:t>
                      </a:r>
                      <a:endParaRPr kumimoji="1" lang="zh-TW" altLang="en-US" sz="1400" b="0" i="0" u="none" strike="noStrike" cap="none" normalizeH="0" baseline="0" smtClean="0">
                        <a:ln>
                          <a:noFill/>
                        </a:ln>
                        <a:solidFill>
                          <a:schemeClr val="tx1"/>
                        </a:solidFill>
                        <a:effectLst/>
                        <a:latin typeface="標楷體" pitchFamily="65" charset="-120"/>
                        <a:ea typeface="標楷體" pitchFamily="65" charset="-120"/>
                      </a:endParaRPr>
                    </a:p>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新台幣</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1,200,000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gridSpan="4">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9728" name="Rectangle 46"/>
          <p:cNvSpPr>
            <a:spLocks noGrp="1" noChangeArrowheads="1"/>
          </p:cNvSpPr>
          <p:nvPr>
            <p:ph type="title" idx="4294967295"/>
          </p:nvPr>
        </p:nvSpPr>
        <p:spPr>
          <a:xfrm>
            <a:off x="250825" y="404813"/>
            <a:ext cx="8229600" cy="431800"/>
          </a:xfrm>
          <a:noFill/>
        </p:spPr>
        <p:txBody>
          <a:bodyPr/>
          <a:lstStyle/>
          <a:p>
            <a:pPr eaLnBrk="1" hangingPunct="1"/>
            <a:r>
              <a:rPr lang="zh-TW" altLang="en-US" sz="1800" b="0" smtClean="0"/>
              <a:t>（六）現金（指</a:t>
            </a:r>
            <a:r>
              <a:rPr lang="zh-TW" altLang="en-US" sz="1800" smtClean="0">
                <a:solidFill>
                  <a:srgbClr val="FF3300"/>
                </a:solidFill>
              </a:rPr>
              <a:t>新臺幣</a:t>
            </a:r>
            <a:r>
              <a:rPr lang="zh-TW" altLang="en-US" sz="1800" b="0" smtClean="0"/>
              <a:t>、外幣之現金或旅行支票） </a:t>
            </a:r>
            <a:r>
              <a:rPr lang="zh-TW" altLang="en-US" sz="1600" b="0" smtClean="0"/>
              <a:t>（總金額：新臺幣</a:t>
            </a:r>
            <a:r>
              <a:rPr lang="en-US" altLang="zh-TW" sz="1600" b="0" smtClean="0"/>
              <a:t>3,879,000</a:t>
            </a:r>
            <a:r>
              <a:rPr lang="zh-TW" altLang="en-US" sz="1600" b="0" smtClean="0"/>
              <a:t>元）</a:t>
            </a:r>
          </a:p>
        </p:txBody>
      </p:sp>
      <p:sp>
        <p:nvSpPr>
          <p:cNvPr id="29729" name="Rectangle 47"/>
          <p:cNvSpPr>
            <a:spLocks noChangeArrowheads="1"/>
          </p:cNvSpPr>
          <p:nvPr/>
        </p:nvSpPr>
        <p:spPr bwMode="auto">
          <a:xfrm>
            <a:off x="539750" y="2997200"/>
            <a:ext cx="8062913" cy="696913"/>
          </a:xfrm>
          <a:prstGeom prst="rect">
            <a:avLst/>
          </a:prstGeom>
          <a:noFill/>
          <a:ln w="9525">
            <a:noFill/>
            <a:miter lim="800000"/>
            <a:headEnd/>
            <a:tailEnd/>
          </a:ln>
        </p:spPr>
        <p:txBody>
          <a:bodyPr anchor="ctr">
            <a:spAutoFit/>
          </a:bodyPr>
          <a:lstStyle/>
          <a:p>
            <a:pPr marL="261938" indent="-261938"/>
            <a:r>
              <a:rPr lang="en-US" altLang="zh-TW" sz="1800" b="1">
                <a:solidFill>
                  <a:srgbClr val="009900"/>
                </a:solidFill>
              </a:rPr>
              <a:t>★</a:t>
            </a:r>
            <a:r>
              <a:rPr lang="zh-TW" altLang="en-US" sz="1800" b="1">
                <a:solidFill>
                  <a:srgbClr val="009900"/>
                </a:solidFill>
              </a:rPr>
              <a:t>現金總額達新台幣</a:t>
            </a:r>
            <a:r>
              <a:rPr lang="zh-TW" altLang="en-US" sz="1800" b="1">
                <a:solidFill>
                  <a:srgbClr val="FF3300"/>
                </a:solidFill>
              </a:rPr>
              <a:t>一百萬元以上</a:t>
            </a:r>
            <a:r>
              <a:rPr lang="zh-TW" altLang="en-US" sz="1800" b="1">
                <a:solidFill>
                  <a:srgbClr val="009900"/>
                </a:solidFill>
              </a:rPr>
              <a:t>時，即應逐筆申報。</a:t>
            </a:r>
          </a:p>
          <a:p>
            <a:pPr marL="261938" indent="-261938">
              <a:lnSpc>
                <a:spcPct val="120000"/>
              </a:lnSpc>
            </a:pPr>
            <a:r>
              <a:rPr lang="zh-TW" altLang="en-US" sz="1800" b="1">
                <a:solidFill>
                  <a:srgbClr val="009900"/>
                </a:solidFill>
              </a:rPr>
              <a:t>★外幣現金或旅行支票須折合新臺幣時，均以</a:t>
            </a:r>
            <a:r>
              <a:rPr lang="zh-TW" altLang="en-US" sz="1800" b="1">
                <a:solidFill>
                  <a:srgbClr val="FF3300"/>
                </a:solidFill>
              </a:rPr>
              <a:t>申報日之收盤匯率</a:t>
            </a:r>
            <a:r>
              <a:rPr lang="zh-TW" altLang="en-US" sz="1800" b="1">
                <a:solidFill>
                  <a:srgbClr val="009900"/>
                </a:solidFill>
              </a:rPr>
              <a:t>為計算標準。</a:t>
            </a:r>
          </a:p>
        </p:txBody>
      </p:sp>
      <p:sp>
        <p:nvSpPr>
          <p:cNvPr id="252017" name="Text Box 113"/>
          <p:cNvSpPr txBox="1">
            <a:spLocks noChangeArrowheads="1"/>
          </p:cNvSpPr>
          <p:nvPr/>
        </p:nvSpPr>
        <p:spPr bwMode="auto">
          <a:xfrm>
            <a:off x="468313" y="3933825"/>
            <a:ext cx="8351837" cy="422275"/>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50000"/>
              </a:spcBef>
            </a:pPr>
            <a:r>
              <a:rPr lang="en-US" altLang="zh-TW" sz="1800"/>
              <a:t>★</a:t>
            </a:r>
            <a:r>
              <a:rPr lang="zh-TW" altLang="en-US" sz="2000" b="1">
                <a:solidFill>
                  <a:srgbClr val="FF3300"/>
                </a:solidFill>
                <a:ea typeface="標楷體" pitchFamily="65" charset="-120"/>
              </a:rPr>
              <a:t>人民幣</a:t>
            </a:r>
            <a:r>
              <a:rPr lang="zh-TW" altLang="en-US" sz="2000">
                <a:ea typeface="標楷體" pitchFamily="65" charset="-120"/>
              </a:rPr>
              <a:t>：視為外幣之現金申報即可。</a:t>
            </a:r>
            <a:r>
              <a:rPr lang="zh-TW" altLang="en-US" sz="18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ldNum" sz="quarter" idx="11"/>
          </p:nvPr>
        </p:nvSpPr>
        <p:spPr>
          <a:ln/>
        </p:spPr>
        <p:txBody>
          <a:bodyPr/>
          <a:lstStyle/>
          <a:p>
            <a:pPr>
              <a:defRPr/>
            </a:pPr>
            <a:fld id="{50B022E3-9C15-43A8-AA35-476F6B047354}" type="slidenum">
              <a:rPr lang="en-US" altLang="zh-TW"/>
              <a:pPr>
                <a:defRPr/>
              </a:pPr>
              <a:t>29</a:t>
            </a:fld>
            <a:endParaRPr lang="en-US" altLang="zh-TW"/>
          </a:p>
        </p:txBody>
      </p:sp>
      <p:sp>
        <p:nvSpPr>
          <p:cNvPr id="62"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1DB16F56-AA8C-489B-815D-EC5CA722BDE2}" type="slidenum">
              <a:rPr kumimoji="0" lang="en-US" altLang="zh-TW" sz="1200">
                <a:latin typeface="+mn-ea"/>
                <a:ea typeface="+mn-ea"/>
              </a:rPr>
              <a:pPr algn="r">
                <a:defRPr/>
              </a:pPr>
              <a:t>29</a:t>
            </a:fld>
            <a:endParaRPr kumimoji="0" lang="en-US" altLang="zh-TW" sz="1200">
              <a:latin typeface="+mn-ea"/>
              <a:ea typeface="+mn-ea"/>
            </a:endParaRPr>
          </a:p>
        </p:txBody>
      </p:sp>
      <p:graphicFrame>
        <p:nvGraphicFramePr>
          <p:cNvPr id="30827" name="Group 107"/>
          <p:cNvGraphicFramePr>
            <a:graphicFrameLocks noGrp="1"/>
          </p:cNvGraphicFramePr>
          <p:nvPr>
            <p:ph idx="4294967295"/>
          </p:nvPr>
        </p:nvGraphicFramePr>
        <p:xfrm>
          <a:off x="395288" y="1341438"/>
          <a:ext cx="8569325" cy="3184525"/>
        </p:xfrm>
        <a:graphic>
          <a:graphicData uri="http://schemas.openxmlformats.org/drawingml/2006/table">
            <a:tbl>
              <a:tblPr/>
              <a:tblGrid>
                <a:gridCol w="2516187"/>
                <a:gridCol w="1084263"/>
                <a:gridCol w="971550"/>
                <a:gridCol w="828675"/>
                <a:gridCol w="936625"/>
                <a:gridCol w="2232025"/>
              </a:tblGrid>
              <a:tr h="384175">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存放機構（應敘明分支機構）</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種類</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外幣總額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台北大安郵局</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活期存款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871,593</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合作金庫銀行西門分行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定期存款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合作金庫銀行屏東分行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活期存款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1,456</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臺灣銀行營業部</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優惠存款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臺灣銀行營業部</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綜合存款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235,042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兆豐銀行高雄分行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定期存款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美元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楊小琳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1,320,000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兆豐銀行高雄分行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綜合存款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美元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楊小琳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3,300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gridSpan="6">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7</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0776" name="Rectangle 46"/>
          <p:cNvSpPr>
            <a:spLocks noGrp="1" noChangeArrowheads="1"/>
          </p:cNvSpPr>
          <p:nvPr>
            <p:ph type="title" idx="4294967295"/>
          </p:nvPr>
        </p:nvSpPr>
        <p:spPr>
          <a:xfrm>
            <a:off x="468313" y="476250"/>
            <a:ext cx="8675687" cy="649288"/>
          </a:xfrm>
          <a:noFill/>
        </p:spPr>
        <p:txBody>
          <a:bodyPr/>
          <a:lstStyle/>
          <a:p>
            <a:pPr eaLnBrk="1" hangingPunct="1">
              <a:lnSpc>
                <a:spcPct val="90000"/>
              </a:lnSpc>
            </a:pPr>
            <a:r>
              <a:rPr lang="zh-TW" altLang="en-US" sz="2400" b="0" smtClean="0"/>
              <a:t>（七）存款（指新臺幣、外幣之存款）</a:t>
            </a:r>
            <a:br>
              <a:rPr lang="zh-TW" altLang="en-US" sz="2400" b="0" smtClean="0"/>
            </a:br>
            <a:r>
              <a:rPr lang="zh-TW" altLang="en-US" sz="2400" b="0" smtClean="0"/>
              <a:t>                                                         </a:t>
            </a:r>
            <a:r>
              <a:rPr lang="zh-TW" altLang="en-US" sz="1800" b="0" smtClean="0"/>
              <a:t>（總金額：新臺幣</a:t>
            </a:r>
            <a:r>
              <a:rPr lang="en-US" altLang="zh-TW" sz="1800" b="0" smtClean="0"/>
              <a:t>4,531,391</a:t>
            </a:r>
            <a:r>
              <a:rPr lang="zh-TW" altLang="en-US" sz="1800" b="0" smtClean="0"/>
              <a:t>元）</a:t>
            </a:r>
          </a:p>
        </p:txBody>
      </p:sp>
      <p:sp>
        <p:nvSpPr>
          <p:cNvPr id="30777" name="Rectangle 47"/>
          <p:cNvSpPr>
            <a:spLocks noChangeArrowheads="1"/>
          </p:cNvSpPr>
          <p:nvPr/>
        </p:nvSpPr>
        <p:spPr bwMode="auto">
          <a:xfrm>
            <a:off x="395288" y="4581525"/>
            <a:ext cx="8208962" cy="1854200"/>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「存款」包括支票存款、活期存款、定期存款、儲蓄存款、優惠存款、綜合存款、可轉讓定期存單等金融事業主管機關（構）核定之各種存款，包括新台幣、外幣（匯）存款在內。</a:t>
            </a:r>
          </a:p>
          <a:p>
            <a:pPr marL="261938" indent="-261938">
              <a:lnSpc>
                <a:spcPct val="120000"/>
              </a:lnSpc>
            </a:pPr>
            <a:r>
              <a:rPr lang="zh-TW" altLang="en-US" sz="1600" b="1">
                <a:solidFill>
                  <a:srgbClr val="009900"/>
                </a:solidFill>
              </a:rPr>
              <a:t>★申報人本人、配偶及未成年子女名下「</a:t>
            </a:r>
            <a:r>
              <a:rPr lang="zh-TW" altLang="en-US" sz="1600" b="1">
                <a:solidFill>
                  <a:srgbClr val="FF0000"/>
                </a:solidFill>
              </a:rPr>
              <a:t>各別</a:t>
            </a:r>
            <a:r>
              <a:rPr lang="zh-TW" altLang="en-US" sz="1600" b="1">
                <a:solidFill>
                  <a:srgbClr val="009900"/>
                </a:solidFill>
              </a:rPr>
              <a:t>」之存款</a:t>
            </a:r>
            <a:r>
              <a:rPr lang="zh-TW" altLang="en-US" sz="1600" b="1">
                <a:solidFill>
                  <a:srgbClr val="FF0000"/>
                </a:solidFill>
              </a:rPr>
              <a:t>總額累計</a:t>
            </a:r>
            <a:r>
              <a:rPr lang="zh-TW" altLang="en-US" sz="1600" b="1">
                <a:solidFill>
                  <a:srgbClr val="009900"/>
                </a:solidFill>
              </a:rPr>
              <a:t>達新臺幣</a:t>
            </a:r>
            <a:r>
              <a:rPr lang="zh-TW" altLang="en-US" sz="1600" b="1">
                <a:solidFill>
                  <a:srgbClr val="FF3300"/>
                </a:solidFill>
              </a:rPr>
              <a:t>一百萬元</a:t>
            </a:r>
            <a:r>
              <a:rPr lang="zh-TW" altLang="en-US" sz="1600" b="1">
                <a:solidFill>
                  <a:srgbClr val="009900"/>
                </a:solidFill>
              </a:rPr>
              <a:t>者，即應由申報人逐筆申報。</a:t>
            </a:r>
          </a:p>
          <a:p>
            <a:pPr marL="261938" indent="-261938">
              <a:lnSpc>
                <a:spcPct val="120000"/>
              </a:lnSpc>
            </a:pPr>
            <a:r>
              <a:rPr lang="zh-TW" altLang="en-US" sz="1600" b="1">
                <a:solidFill>
                  <a:srgbClr val="009900"/>
                </a:solidFill>
              </a:rPr>
              <a:t>★外幣（匯）須折合新臺幣時，均以</a:t>
            </a:r>
            <a:r>
              <a:rPr lang="zh-TW" altLang="en-US" sz="1600" b="1">
                <a:solidFill>
                  <a:srgbClr val="FF0000"/>
                </a:solidFill>
              </a:rPr>
              <a:t>申報日之收盤匯率</a:t>
            </a:r>
            <a:r>
              <a:rPr lang="zh-TW" altLang="en-US" sz="1600" b="1">
                <a:solidFill>
                  <a:srgbClr val="009900"/>
                </a:solidFill>
              </a:rPr>
              <a:t>為計算標準。</a:t>
            </a:r>
          </a:p>
        </p:txBody>
      </p:sp>
      <p:pic>
        <p:nvPicPr>
          <p:cNvPr id="30782" name="Picture 62" descr="MC900434387[1]">
            <a:hlinkClick r:id="" action="ppaction://noaction"/>
          </p:cNvPr>
          <p:cNvPicPr>
            <a:picLocks noChangeAspect="1" noChangeArrowheads="1"/>
          </p:cNvPicPr>
          <p:nvPr/>
        </p:nvPicPr>
        <p:blipFill>
          <a:blip r:embed="rId3"/>
          <a:srcRect/>
          <a:stretch>
            <a:fillRect/>
          </a:stretch>
        </p:blipFill>
        <p:spPr bwMode="auto">
          <a:xfrm>
            <a:off x="7812088" y="188913"/>
            <a:ext cx="704850" cy="67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3B4AA4FB-DFCE-43F8-9CDA-A52D6C226AEE}" type="slidenum">
              <a:rPr lang="en-US" altLang="zh-TW"/>
              <a:pPr>
                <a:defRPr/>
              </a:pPr>
              <a:t>3</a:t>
            </a:fld>
            <a:endParaRPr lang="en-US" altLang="zh-TW"/>
          </a:p>
        </p:txBody>
      </p:sp>
      <p:sp>
        <p:nvSpPr>
          <p:cNvPr id="132099" name="Rectangle 3"/>
          <p:cNvSpPr>
            <a:spLocks noGrp="1" noChangeArrowheads="1"/>
          </p:cNvSpPr>
          <p:nvPr>
            <p:ph type="body" idx="1"/>
          </p:nvPr>
        </p:nvSpPr>
        <p:spPr>
          <a:xfrm>
            <a:off x="457200" y="1412875"/>
            <a:ext cx="8229600" cy="4752975"/>
          </a:xfrm>
        </p:spPr>
        <p:txBody>
          <a:bodyPr/>
          <a:lstStyle/>
          <a:p>
            <a:pPr>
              <a:buFont typeface="Wingdings" pitchFamily="2" charset="2"/>
              <a:buNone/>
            </a:pPr>
            <a:r>
              <a:rPr lang="en-US" altLang="zh-TW" sz="2400" smtClean="0">
                <a:latin typeface="標楷體" pitchFamily="65" charset="-120"/>
              </a:rPr>
              <a:t>9.</a:t>
            </a:r>
            <a:r>
              <a:rPr lang="zh-TW" altLang="en-US" sz="2400" smtClean="0">
                <a:latin typeface="標楷體" pitchFamily="65" charset="-120"/>
              </a:rPr>
              <a:t>各級民意機關民意代表</a:t>
            </a:r>
          </a:p>
          <a:p>
            <a:pPr>
              <a:buFont typeface="Wingdings" pitchFamily="2" charset="2"/>
              <a:buNone/>
            </a:pPr>
            <a:r>
              <a:rPr lang="en-US" altLang="zh-TW" sz="2400" smtClean="0">
                <a:latin typeface="標楷體" pitchFamily="65" charset="-120"/>
              </a:rPr>
              <a:t>10.</a:t>
            </a:r>
            <a:r>
              <a:rPr lang="zh-TW" altLang="en-US" sz="2400" smtClean="0">
                <a:latin typeface="標楷體" pitchFamily="65" charset="-120"/>
              </a:rPr>
              <a:t>法官、檢察官、行政執行官、軍法官</a:t>
            </a:r>
          </a:p>
          <a:p>
            <a:pPr>
              <a:buFont typeface="Wingdings" pitchFamily="2" charset="2"/>
              <a:buNone/>
            </a:pPr>
            <a:r>
              <a:rPr lang="en-US" altLang="zh-TW" sz="2400" smtClean="0">
                <a:latin typeface="標楷體" pitchFamily="65" charset="-120"/>
              </a:rPr>
              <a:t>11.</a:t>
            </a:r>
            <a:r>
              <a:rPr lang="zh-TW" altLang="en-US" sz="2400" smtClean="0">
                <a:latin typeface="標楷體" pitchFamily="65" charset="-120"/>
              </a:rPr>
              <a:t>政風及軍事監察主管人員</a:t>
            </a:r>
          </a:p>
          <a:p>
            <a:pPr>
              <a:buFont typeface="Wingdings" pitchFamily="2" charset="2"/>
              <a:buNone/>
            </a:pPr>
            <a:r>
              <a:rPr lang="en-US" altLang="zh-TW" sz="2400" smtClean="0">
                <a:latin typeface="標楷體" pitchFamily="65" charset="-120"/>
              </a:rPr>
              <a:t>12.</a:t>
            </a:r>
            <a:r>
              <a:rPr lang="zh-TW" altLang="en-US" sz="2400" smtClean="0">
                <a:latin typeface="標楷體" pitchFamily="65" charset="-120"/>
              </a:rPr>
              <a:t>司法警察、稅務、關務、地政、會計、審計、建築管理、工商登記、都市計畫、金融監督暨管理、公產管理、金融授信、商品檢驗、商標、專利、公路監理、環保稽查、採購業務等之主管人員</a:t>
            </a:r>
          </a:p>
          <a:p>
            <a:pPr>
              <a:buFont typeface="Wingdings" pitchFamily="2" charset="2"/>
              <a:buNone/>
            </a:pPr>
            <a:r>
              <a:rPr lang="en-US" altLang="zh-TW" sz="2400" smtClean="0">
                <a:latin typeface="標楷體" pitchFamily="65" charset="-120"/>
              </a:rPr>
              <a:t>13.</a:t>
            </a:r>
            <a:r>
              <a:rPr lang="zh-TW" altLang="en-US" sz="2400" smtClean="0">
                <a:latin typeface="標楷體" pitchFamily="65" charset="-120"/>
              </a:rPr>
              <a:t>其他職務性質特殊，經主管府、院核定有申報財產必要之人員</a:t>
            </a:r>
            <a:r>
              <a:rPr lang="en-US" altLang="zh-TW" sz="2400" smtClean="0">
                <a:latin typeface="標楷體" pitchFamily="65" charset="-120"/>
              </a:rPr>
              <a:t>(</a:t>
            </a:r>
            <a:r>
              <a:rPr lang="zh-TW" altLang="en-US" sz="2400" smtClean="0">
                <a:latin typeface="標楷體" pitchFamily="65" charset="-120"/>
              </a:rPr>
              <a:t>例如：法務部廉政署之肅貪組、北中南區調查組之犯罪調查人員一律須申報財產，不以擔任主管職務者為限</a:t>
            </a:r>
            <a:r>
              <a:rPr lang="en-US" altLang="zh-TW" sz="2400" smtClean="0">
                <a:latin typeface="標楷體" pitchFamily="65" charset="-120"/>
              </a:rPr>
              <a:t>)</a:t>
            </a:r>
          </a:p>
        </p:txBody>
      </p:sp>
      <p:sp>
        <p:nvSpPr>
          <p:cNvPr id="132100" name="Rectangle 4"/>
          <p:cNvSpPr>
            <a:spLocks noGrp="1" noChangeArrowheads="1"/>
          </p:cNvSpPr>
          <p:nvPr>
            <p:ph type="title"/>
          </p:nvPr>
        </p:nvSpPr>
        <p:spPr>
          <a:xfrm>
            <a:off x="457200" y="457200"/>
            <a:ext cx="8229600" cy="884238"/>
          </a:xfrm>
          <a:noFill/>
          <a:ln/>
        </p:spPr>
        <p:txBody>
          <a:bodyPr/>
          <a:lstStyle/>
          <a:p>
            <a:pPr algn="ctr"/>
            <a:r>
              <a:rPr lang="en-US" altLang="zh-TW" smtClean="0">
                <a:solidFill>
                  <a:srgbClr val="0000FF"/>
                </a:solidFill>
              </a:rPr>
              <a:t>(</a:t>
            </a:r>
            <a:r>
              <a:rPr lang="zh-TW" altLang="en-US" smtClean="0">
                <a:solidFill>
                  <a:srgbClr val="0000FF"/>
                </a:solidFill>
              </a:rPr>
              <a:t>一</a:t>
            </a:r>
            <a:r>
              <a:rPr lang="en-US" altLang="zh-TW" smtClean="0">
                <a:solidFill>
                  <a:srgbClr val="0000FF"/>
                </a:solidFill>
              </a:rPr>
              <a:t>)</a:t>
            </a:r>
            <a:r>
              <a:rPr lang="zh-TW" altLang="en-US" smtClean="0">
                <a:solidFill>
                  <a:srgbClr val="0000FF"/>
                </a:solidFill>
              </a:rPr>
              <a:t>應申報財產之公職人員</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A380D2DE-FCF4-489C-9FDB-DD3A682DA994}" type="slidenum">
              <a:rPr lang="en-US" altLang="zh-TW"/>
              <a:pPr>
                <a:defRPr/>
              </a:pPr>
              <a:t>30</a:t>
            </a:fld>
            <a:endParaRPr lang="en-US" altLang="zh-TW"/>
          </a:p>
        </p:txBody>
      </p:sp>
      <p:sp>
        <p:nvSpPr>
          <p:cNvPr id="59"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0A0E45C-DC46-4440-A4F2-5FEB161B8BBA}" type="slidenum">
              <a:rPr kumimoji="0" lang="en-US" altLang="zh-TW" sz="1200">
                <a:latin typeface="+mn-ea"/>
                <a:ea typeface="+mn-ea"/>
              </a:rPr>
              <a:pPr algn="r">
                <a:defRPr/>
              </a:pPr>
              <a:t>30</a:t>
            </a:fld>
            <a:endParaRPr kumimoji="0" lang="en-US" altLang="zh-TW" sz="1200">
              <a:latin typeface="+mn-ea"/>
              <a:ea typeface="+mn-ea"/>
            </a:endParaRPr>
          </a:p>
        </p:txBody>
      </p:sp>
      <p:sp>
        <p:nvSpPr>
          <p:cNvPr id="299065" name="Text Box 57"/>
          <p:cNvSpPr txBox="1">
            <a:spLocks noChangeArrowheads="1"/>
          </p:cNvSpPr>
          <p:nvPr/>
        </p:nvSpPr>
        <p:spPr bwMode="auto">
          <a:xfrm>
            <a:off x="395288" y="404813"/>
            <a:ext cx="8351837" cy="5811837"/>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30000"/>
              </a:spcBef>
            </a:pPr>
            <a:r>
              <a:rPr lang="en-US" altLang="zh-TW" b="1">
                <a:solidFill>
                  <a:srgbClr val="FF3300"/>
                </a:solidFill>
                <a:ea typeface="標楷體" pitchFamily="65" charset="-120"/>
              </a:rPr>
              <a:t>★</a:t>
            </a:r>
            <a:r>
              <a:rPr lang="zh-TW" altLang="en-US" b="1">
                <a:solidFill>
                  <a:srgbClr val="FF3300"/>
                </a:solidFill>
                <a:ea typeface="標楷體" pitchFamily="65" charset="-120"/>
              </a:rPr>
              <a:t>申報存款常見錯誤態樣：</a:t>
            </a:r>
          </a:p>
          <a:p>
            <a:pPr marL="261938" indent="-261938">
              <a:spcBef>
                <a:spcPct val="30000"/>
              </a:spcBef>
            </a:pPr>
            <a:r>
              <a:rPr lang="en-US" altLang="zh-TW" sz="1800"/>
              <a:t>1.</a:t>
            </a:r>
            <a:r>
              <a:rPr lang="zh-TW" altLang="en-US" sz="1800"/>
              <a:t>誤以為每筆存款須達</a:t>
            </a:r>
            <a:r>
              <a:rPr lang="en-US" altLang="zh-TW" sz="1800"/>
              <a:t>100</a:t>
            </a:r>
            <a:r>
              <a:rPr lang="zh-TW" altLang="en-US" sz="1800"/>
              <a:t>萬元以上始須申報，實凡申報人本人、配偶及未成年子女各人名下存款總額達新臺幣</a:t>
            </a:r>
            <a:r>
              <a:rPr lang="en-US" altLang="zh-TW" sz="1800"/>
              <a:t>100</a:t>
            </a:r>
            <a:r>
              <a:rPr lang="zh-TW" altLang="en-US" sz="1800"/>
              <a:t>萬元以上者，則每筆存款均須申報。</a:t>
            </a:r>
            <a:endParaRPr lang="en-US" altLang="zh-TW" sz="1800"/>
          </a:p>
          <a:p>
            <a:pPr marL="261938" indent="-261938">
              <a:spcBef>
                <a:spcPct val="30000"/>
              </a:spcBef>
            </a:pPr>
            <a:r>
              <a:rPr lang="en-US" altLang="zh-TW" sz="1800"/>
              <a:t>2.</a:t>
            </a:r>
            <a:r>
              <a:rPr lang="zh-TW" altLang="en-US" sz="1800"/>
              <a:t>誤以為</a:t>
            </a:r>
            <a:r>
              <a:rPr lang="zh-TW" altLang="en-US" sz="1800" b="1">
                <a:solidFill>
                  <a:srgbClr val="FF3300"/>
                </a:solidFill>
              </a:rPr>
              <a:t>親友</a:t>
            </a:r>
            <a:r>
              <a:rPr lang="en-US" altLang="zh-TW" sz="1800" b="1">
                <a:solidFill>
                  <a:srgbClr val="FF3300"/>
                </a:solidFill>
              </a:rPr>
              <a:t>(</a:t>
            </a:r>
            <a:r>
              <a:rPr lang="zh-TW" altLang="en-US" sz="1800" b="1">
                <a:solidFill>
                  <a:srgbClr val="FF3300"/>
                </a:solidFill>
              </a:rPr>
              <a:t>他人</a:t>
            </a:r>
            <a:r>
              <a:rPr lang="en-US" altLang="zh-TW" sz="1800" b="1">
                <a:solidFill>
                  <a:srgbClr val="FF3300"/>
                </a:solidFill>
              </a:rPr>
              <a:t>)</a:t>
            </a:r>
            <a:r>
              <a:rPr lang="zh-TW" altLang="en-US" sz="1800" b="1">
                <a:solidFill>
                  <a:srgbClr val="FF3300"/>
                </a:solidFill>
              </a:rPr>
              <a:t>借用自己名義</a:t>
            </a:r>
            <a:r>
              <a:rPr lang="zh-TW" altLang="en-US" sz="1800"/>
              <a:t>所設帳號之存款毋庸申報，凡使用其姓名所設帳號均應申報，而借用關係則另於第</a:t>
            </a:r>
            <a:r>
              <a:rPr lang="en-US" altLang="zh-TW" sz="1800"/>
              <a:t>12</a:t>
            </a:r>
            <a:r>
              <a:rPr lang="zh-TW" altLang="en-US" sz="1800"/>
              <a:t>項「備註」欄內註明。</a:t>
            </a:r>
          </a:p>
          <a:p>
            <a:pPr marL="261938" indent="-261938">
              <a:spcBef>
                <a:spcPct val="30000"/>
              </a:spcBef>
            </a:pPr>
            <a:r>
              <a:rPr lang="en-US" altLang="zh-TW" sz="1800"/>
              <a:t>3. </a:t>
            </a:r>
            <a:r>
              <a:rPr lang="zh-TW" altLang="en-US" sz="1800"/>
              <a:t>誤以為</a:t>
            </a:r>
            <a:r>
              <a:rPr lang="zh-TW" altLang="en-US" sz="1800" b="1">
                <a:solidFill>
                  <a:srgbClr val="FF3300"/>
                </a:solidFill>
              </a:rPr>
              <a:t>公教人員優惠儲蓄存款</a:t>
            </a:r>
            <a:r>
              <a:rPr lang="zh-TW" altLang="en-US" sz="1800"/>
              <a:t>（退休優惠存款、公保養老給付等）無庸申報，實此類存款依法亦應申報，且多為退休生效當日匯入，故</a:t>
            </a:r>
            <a:r>
              <a:rPr lang="zh-TW" altLang="en-US" sz="1800" b="1">
                <a:solidFill>
                  <a:srgbClr val="FF3300"/>
                </a:solidFill>
              </a:rPr>
              <a:t>因退休而辦理卸</a:t>
            </a:r>
            <a:r>
              <a:rPr lang="en-US" altLang="zh-TW" sz="1800" b="1">
                <a:solidFill>
                  <a:srgbClr val="FF3300"/>
                </a:solidFill>
              </a:rPr>
              <a:t>(</a:t>
            </a:r>
            <a:r>
              <a:rPr lang="zh-TW" altLang="en-US" sz="1800" b="1">
                <a:solidFill>
                  <a:srgbClr val="FF3300"/>
                </a:solidFill>
              </a:rPr>
              <a:t>離</a:t>
            </a:r>
            <a:r>
              <a:rPr lang="en-US" altLang="zh-TW" sz="1800" b="1">
                <a:solidFill>
                  <a:srgbClr val="FF3300"/>
                </a:solidFill>
              </a:rPr>
              <a:t>)</a:t>
            </a:r>
            <a:r>
              <a:rPr lang="zh-TW" altLang="en-US" sz="1800" b="1">
                <a:solidFill>
                  <a:srgbClr val="FF3300"/>
                </a:solidFill>
              </a:rPr>
              <a:t>職申報者，請務必於交件前再此確認名下有無此類存款！</a:t>
            </a:r>
          </a:p>
          <a:p>
            <a:pPr marL="261938" indent="-261938">
              <a:spcBef>
                <a:spcPct val="30000"/>
              </a:spcBef>
            </a:pPr>
            <a:r>
              <a:rPr lang="en-US" altLang="zh-TW" sz="1800"/>
              <a:t>4. </a:t>
            </a:r>
            <a:r>
              <a:rPr lang="zh-TW" altLang="en-US" sz="1800"/>
              <a:t>定期存款僅持有定存單而依登摺資料填報致漏報</a:t>
            </a:r>
            <a:r>
              <a:rPr lang="zh-TW" altLang="en-US" sz="1800" b="1">
                <a:solidFill>
                  <a:srgbClr val="FF3300"/>
                </a:solidFill>
              </a:rPr>
              <a:t>定存利息等</a:t>
            </a:r>
            <a:r>
              <a:rPr lang="zh-TW" altLang="en-US" sz="1800"/>
              <a:t>部分金額，或依</a:t>
            </a:r>
            <a:r>
              <a:rPr lang="zh-TW" altLang="en-US" sz="1800" b="1">
                <a:solidFill>
                  <a:srgbClr val="FF3300"/>
                </a:solidFill>
              </a:rPr>
              <a:t>綜合存摺</a:t>
            </a:r>
            <a:r>
              <a:rPr lang="zh-TW" altLang="en-US" sz="1800"/>
              <a:t>登摺資料填報時，未詳閱存摺是否尚有其他定期存款之記載致生漏報。</a:t>
            </a:r>
          </a:p>
          <a:p>
            <a:pPr marL="261938" indent="-261938">
              <a:spcBef>
                <a:spcPct val="30000"/>
              </a:spcBef>
            </a:pPr>
            <a:r>
              <a:rPr lang="en-US" altLang="zh-TW" sz="1800"/>
              <a:t>5.</a:t>
            </a:r>
            <a:r>
              <a:rPr lang="zh-TW" altLang="en-US" sz="1800"/>
              <a:t>誤以為金額僅需</a:t>
            </a:r>
            <a:r>
              <a:rPr lang="zh-TW" altLang="en-US" sz="1800" b="1">
                <a:solidFill>
                  <a:srgbClr val="FF3300"/>
                </a:solidFill>
              </a:rPr>
              <a:t>填報概數</a:t>
            </a:r>
            <a:r>
              <a:rPr lang="zh-TW" altLang="en-US" sz="1800"/>
              <a:t>，實應依實際餘額據實填寫，</a:t>
            </a:r>
            <a:r>
              <a:rPr lang="zh-TW" altLang="en-US" sz="1800">
                <a:latin typeface="新細明體" pitchFamily="18" charset="-120"/>
              </a:rPr>
              <a:t>若金額相差太大，則可能因未盡查詢財產之法定義務而被認為申報不實，務請注意！</a:t>
            </a:r>
          </a:p>
          <a:p>
            <a:pPr marL="261938" indent="-261938">
              <a:spcBef>
                <a:spcPct val="30000"/>
              </a:spcBef>
            </a:pPr>
            <a:r>
              <a:rPr lang="en-US" altLang="zh-TW" sz="1800"/>
              <a:t>6.</a:t>
            </a:r>
            <a:r>
              <a:rPr lang="zh-TW" altLang="en-US" sz="1800">
                <a:latin typeface="新細明體" pitchFamily="18" charset="-120"/>
              </a:rPr>
              <a:t>誤以為</a:t>
            </a:r>
            <a:r>
              <a:rPr lang="zh-TW" altLang="en-US" sz="1800" b="1">
                <a:solidFill>
                  <a:srgbClr val="FF0000"/>
                </a:solidFill>
                <a:latin typeface="新細明體" pitchFamily="18" charset="-120"/>
              </a:rPr>
              <a:t>多報可以抵免少報部分</a:t>
            </a:r>
            <a:r>
              <a:rPr lang="zh-TW" altLang="en-US" sz="1800">
                <a:latin typeface="新細明體" pitchFamily="18" charset="-120"/>
              </a:rPr>
              <a:t>，溢報存款或金額亦屬不實態樣。不符金額計算方式為：漏報金額＋溢報金額＋短報金額。</a:t>
            </a:r>
          </a:p>
          <a:p>
            <a:pPr marL="261938" indent="-261938">
              <a:spcBef>
                <a:spcPct val="30000"/>
              </a:spcBef>
            </a:pPr>
            <a:r>
              <a:rPr lang="en-US" altLang="zh-TW" sz="1800"/>
              <a:t>7. </a:t>
            </a:r>
            <a:r>
              <a:rPr lang="zh-TW" altLang="en-US" sz="1800" b="1">
                <a:solidFill>
                  <a:srgbClr val="FF3300"/>
                </a:solidFill>
              </a:rPr>
              <a:t>僅憑個人印象</a:t>
            </a:r>
            <a:r>
              <a:rPr lang="zh-TW" altLang="en-US" sz="1800"/>
              <a:t>填報存款致資料不符，應確實將存簿登摺，且登摺日應與申報日同一日或在後，以利於統計利息收入，並避免登摺後又有存款匯入或匯出。</a:t>
            </a:r>
          </a:p>
          <a:p>
            <a:pPr marL="261938" indent="-261938">
              <a:spcBef>
                <a:spcPct val="30000"/>
              </a:spcBef>
            </a:pPr>
            <a:r>
              <a:rPr lang="en-US" altLang="zh-TW" sz="1800"/>
              <a:t>8.  </a:t>
            </a:r>
            <a:r>
              <a:rPr lang="zh-TW" altLang="en-US" sz="1800"/>
              <a:t>誤以為</a:t>
            </a:r>
            <a:r>
              <a:rPr lang="zh-TW" altLang="en-US" sz="1800" b="1">
                <a:solidFill>
                  <a:srgbClr val="FF3300"/>
                </a:solidFill>
              </a:rPr>
              <a:t>同一銀行之存、放款應先自行加減後</a:t>
            </a:r>
            <a:r>
              <a:rPr lang="zh-TW" altLang="en-US" sz="1800"/>
              <a:t>僅申報所得餘數，實存款與貸款應分別於第</a:t>
            </a:r>
            <a:r>
              <a:rPr lang="en-US" altLang="zh-TW" sz="1800"/>
              <a:t>5</a:t>
            </a:r>
            <a:r>
              <a:rPr lang="zh-TW" altLang="en-US" sz="1800"/>
              <a:t>項「存款」欄及第</a:t>
            </a:r>
            <a:r>
              <a:rPr lang="en-US" altLang="zh-TW" sz="1800"/>
              <a:t>10</a:t>
            </a:r>
            <a:r>
              <a:rPr lang="zh-TW" altLang="en-US" sz="1800"/>
              <a:t>項「債務」欄內分別登載。</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1"/>
          </p:nvPr>
        </p:nvSpPr>
        <p:spPr>
          <a:ln/>
        </p:spPr>
        <p:txBody>
          <a:bodyPr/>
          <a:lstStyle/>
          <a:p>
            <a:pPr>
              <a:defRPr/>
            </a:pPr>
            <a:fld id="{7A30AAD8-2DF6-465F-AA3E-61AFACE12E5C}" type="slidenum">
              <a:rPr lang="en-US" altLang="zh-TW"/>
              <a:pPr>
                <a:defRPr/>
              </a:pPr>
              <a:t>31</a:t>
            </a:fld>
            <a:endParaRPr lang="en-US" altLang="zh-TW"/>
          </a:p>
        </p:txBody>
      </p:sp>
      <p:sp>
        <p:nvSpPr>
          <p:cNvPr id="87"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52A0843-90A9-48B5-B7D2-80EE82F7AD35}" type="slidenum">
              <a:rPr kumimoji="0" lang="en-US" altLang="zh-TW" sz="1200">
                <a:latin typeface="+mn-ea"/>
                <a:ea typeface="+mn-ea"/>
              </a:rPr>
              <a:pPr algn="r">
                <a:defRPr/>
              </a:pPr>
              <a:t>31</a:t>
            </a:fld>
            <a:endParaRPr kumimoji="0" lang="en-US" altLang="zh-TW" sz="1200">
              <a:latin typeface="+mn-ea"/>
              <a:ea typeface="+mn-ea"/>
            </a:endParaRPr>
          </a:p>
        </p:txBody>
      </p:sp>
      <p:graphicFrame>
        <p:nvGraphicFramePr>
          <p:cNvPr id="60419" name="Group 3"/>
          <p:cNvGraphicFramePr>
            <a:graphicFrameLocks noGrp="1"/>
          </p:cNvGraphicFramePr>
          <p:nvPr>
            <p:ph idx="4294967295"/>
          </p:nvPr>
        </p:nvGraphicFramePr>
        <p:xfrm>
          <a:off x="684213" y="1989138"/>
          <a:ext cx="7993062" cy="1831975"/>
        </p:xfrm>
        <a:graphic>
          <a:graphicData uri="http://schemas.openxmlformats.org/drawingml/2006/table">
            <a:tbl>
              <a:tblPr/>
              <a:tblGrid>
                <a:gridCol w="1943100"/>
                <a:gridCol w="1008062"/>
                <a:gridCol w="1312863"/>
                <a:gridCol w="992187"/>
                <a:gridCol w="1049338"/>
                <a:gridCol w="1687512"/>
              </a:tblGrid>
              <a:tr h="328613">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股數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票面價額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嘉裕</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（上市）</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81,500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精剛</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（興櫃）</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11,850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118,500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三星科技</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（上櫃）</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33,000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330,000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萬有</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（下市）</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110,000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gridSpan="6">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4</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2817" name="Rectangle 55"/>
          <p:cNvSpPr>
            <a:spLocks noGrp="1" noChangeArrowheads="1"/>
          </p:cNvSpPr>
          <p:nvPr>
            <p:ph type="title" idx="4294967295"/>
          </p:nvPr>
        </p:nvSpPr>
        <p:spPr>
          <a:xfrm>
            <a:off x="468313" y="476250"/>
            <a:ext cx="8675687" cy="649288"/>
          </a:xfrm>
          <a:noFill/>
        </p:spPr>
        <p:txBody>
          <a:bodyPr/>
          <a:lstStyle/>
          <a:p>
            <a:pPr eaLnBrk="1" hangingPunct="1">
              <a:lnSpc>
                <a:spcPct val="90000"/>
              </a:lnSpc>
            </a:pPr>
            <a:r>
              <a:rPr lang="zh-TW" altLang="en-US" sz="2400" b="0" smtClean="0"/>
              <a:t>（八）有價證券                            </a:t>
            </a:r>
            <a:r>
              <a:rPr lang="zh-TW" altLang="en-US" sz="1800" b="0" smtClean="0"/>
              <a:t>（總價額：新臺幣</a:t>
            </a:r>
            <a:r>
              <a:rPr lang="en-US" altLang="zh-TW" sz="1800" b="0" smtClean="0"/>
              <a:t>10,246,080</a:t>
            </a:r>
            <a:r>
              <a:rPr lang="zh-TW" altLang="en-US" sz="1800" b="0" smtClean="0"/>
              <a:t>元）</a:t>
            </a:r>
          </a:p>
        </p:txBody>
      </p:sp>
      <p:sp>
        <p:nvSpPr>
          <p:cNvPr id="32818" name="Rectangle 56"/>
          <p:cNvSpPr>
            <a:spLocks noChangeArrowheads="1"/>
          </p:cNvSpPr>
          <p:nvPr/>
        </p:nvSpPr>
        <p:spPr bwMode="auto">
          <a:xfrm>
            <a:off x="611188" y="981075"/>
            <a:ext cx="7920037" cy="679450"/>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申報人本人、配偶及未成年子女名下「各別」之各類有價證券總額累計達新臺幣</a:t>
            </a:r>
            <a:r>
              <a:rPr lang="zh-TW" altLang="en-US" sz="1600" b="1">
                <a:solidFill>
                  <a:srgbClr val="FF3300"/>
                </a:solidFill>
              </a:rPr>
              <a:t>一百萬元</a:t>
            </a:r>
            <a:r>
              <a:rPr lang="zh-TW" altLang="en-US" sz="1600" b="1">
                <a:solidFill>
                  <a:srgbClr val="009900"/>
                </a:solidFill>
              </a:rPr>
              <a:t>者，即應由申報人逐筆申報。</a:t>
            </a:r>
          </a:p>
        </p:txBody>
      </p:sp>
      <p:sp>
        <p:nvSpPr>
          <p:cNvPr id="32819" name="Text Box 60"/>
          <p:cNvSpPr txBox="1">
            <a:spLocks noChangeArrowheads="1"/>
          </p:cNvSpPr>
          <p:nvPr/>
        </p:nvSpPr>
        <p:spPr bwMode="auto">
          <a:xfrm>
            <a:off x="900113" y="1628775"/>
            <a:ext cx="5616575" cy="366713"/>
          </a:xfrm>
          <a:prstGeom prst="rect">
            <a:avLst/>
          </a:prstGeom>
          <a:noFill/>
          <a:ln w="9525">
            <a:noFill/>
            <a:miter lim="800000"/>
            <a:headEnd/>
            <a:tailEnd/>
          </a:ln>
        </p:spPr>
        <p:txBody>
          <a:bodyPr>
            <a:spAutoFit/>
          </a:bodyPr>
          <a:lstStyle/>
          <a:p>
            <a:pPr>
              <a:spcBef>
                <a:spcPct val="50000"/>
              </a:spcBef>
            </a:pPr>
            <a:r>
              <a:rPr lang="en-US" altLang="zh-TW" sz="1800">
                <a:latin typeface="Times New Roman" pitchFamily="18" charset="0"/>
                <a:ea typeface="標楷體" pitchFamily="65" charset="-120"/>
              </a:rPr>
              <a:t>1.</a:t>
            </a:r>
            <a:r>
              <a:rPr lang="zh-TW" altLang="en-US" sz="1800">
                <a:latin typeface="Times New Roman" pitchFamily="18" charset="0"/>
                <a:ea typeface="標楷體" pitchFamily="65" charset="-120"/>
              </a:rPr>
              <a:t>股票（總價額：新臺幣</a:t>
            </a:r>
            <a:r>
              <a:rPr lang="en-US" altLang="zh-TW" sz="1800">
                <a:latin typeface="Times New Roman" pitchFamily="18" charset="0"/>
                <a:ea typeface="標楷體" pitchFamily="65" charset="-120"/>
              </a:rPr>
              <a:t>1,630,000</a:t>
            </a:r>
            <a:r>
              <a:rPr lang="zh-TW" altLang="en-US" sz="1800">
                <a:latin typeface="Times New Roman" pitchFamily="18" charset="0"/>
                <a:ea typeface="標楷體" pitchFamily="65" charset="-120"/>
              </a:rPr>
              <a:t>元）</a:t>
            </a:r>
          </a:p>
        </p:txBody>
      </p:sp>
      <p:sp>
        <p:nvSpPr>
          <p:cNvPr id="32820" name="Rectangle 94"/>
          <p:cNvSpPr>
            <a:spLocks noChangeArrowheads="1"/>
          </p:cNvSpPr>
          <p:nvPr/>
        </p:nvSpPr>
        <p:spPr bwMode="auto">
          <a:xfrm>
            <a:off x="684213" y="3789363"/>
            <a:ext cx="7920037" cy="679450"/>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上市（櫃）股票、興櫃股票、其他未上市（櫃）股票及下市（櫃）股票，均應申報，並以票面價額計算。</a:t>
            </a:r>
          </a:p>
        </p:txBody>
      </p:sp>
      <p:graphicFrame>
        <p:nvGraphicFramePr>
          <p:cNvPr id="60469" name="Group 53"/>
          <p:cNvGraphicFramePr>
            <a:graphicFrameLocks noGrp="1"/>
          </p:cNvGraphicFramePr>
          <p:nvPr/>
        </p:nvGraphicFramePr>
        <p:xfrm>
          <a:off x="684213" y="4941888"/>
          <a:ext cx="7991475" cy="1004887"/>
        </p:xfrm>
        <a:graphic>
          <a:graphicData uri="http://schemas.openxmlformats.org/drawingml/2006/table">
            <a:tbl>
              <a:tblPr/>
              <a:tblGrid>
                <a:gridCol w="1150937"/>
                <a:gridCol w="792163"/>
                <a:gridCol w="720725"/>
                <a:gridCol w="1439862"/>
                <a:gridCol w="720725"/>
                <a:gridCol w="935038"/>
                <a:gridCol w="936625"/>
                <a:gridCol w="1295400"/>
              </a:tblGrid>
              <a:tr h="361950">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代碼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買賣機構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票面價額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新臺幣或折合新臺幣總額</a:t>
                      </a:r>
                      <a:endPar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94</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央債甲四</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A94104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元富證券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gridSpan="8">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2852" name="Text Box 141"/>
          <p:cNvSpPr txBox="1">
            <a:spLocks noChangeArrowheads="1"/>
          </p:cNvSpPr>
          <p:nvPr/>
        </p:nvSpPr>
        <p:spPr bwMode="auto">
          <a:xfrm>
            <a:off x="684213" y="4581525"/>
            <a:ext cx="5616575" cy="366713"/>
          </a:xfrm>
          <a:prstGeom prst="rect">
            <a:avLst/>
          </a:prstGeom>
          <a:noFill/>
          <a:ln w="9525">
            <a:noFill/>
            <a:miter lim="800000"/>
            <a:headEnd/>
            <a:tailEnd/>
          </a:ln>
        </p:spPr>
        <p:txBody>
          <a:bodyPr>
            <a:spAutoFit/>
          </a:bodyPr>
          <a:lstStyle/>
          <a:p>
            <a:pPr>
              <a:spcBef>
                <a:spcPct val="50000"/>
              </a:spcBef>
            </a:pPr>
            <a:r>
              <a:rPr lang="en-US" altLang="zh-TW" sz="1800">
                <a:latin typeface="Times New Roman" pitchFamily="18" charset="0"/>
                <a:ea typeface="標楷體" pitchFamily="65" charset="-120"/>
              </a:rPr>
              <a:t>2.</a:t>
            </a:r>
            <a:r>
              <a:rPr lang="zh-TW" altLang="en-US" sz="1800">
                <a:latin typeface="Times New Roman" pitchFamily="18" charset="0"/>
                <a:ea typeface="標楷體" pitchFamily="65" charset="-120"/>
              </a:rPr>
              <a:t>債券（總價額：新臺幣</a:t>
            </a:r>
            <a:r>
              <a:rPr lang="en-US" altLang="zh-TW" sz="1800">
                <a:latin typeface="Times New Roman" pitchFamily="18" charset="0"/>
                <a:ea typeface="標楷體" pitchFamily="65" charset="-120"/>
              </a:rPr>
              <a:t>1,000,000</a:t>
            </a:r>
            <a:r>
              <a:rPr lang="zh-TW" altLang="en-US" sz="1800">
                <a:latin typeface="Times New Roman" pitchFamily="18" charset="0"/>
                <a:ea typeface="標楷體" pitchFamily="65" charset="-120"/>
              </a:rPr>
              <a:t>元）</a:t>
            </a:r>
          </a:p>
        </p:txBody>
      </p:sp>
      <p:sp>
        <p:nvSpPr>
          <p:cNvPr id="32853" name="Rectangle 142"/>
          <p:cNvSpPr>
            <a:spLocks noChangeArrowheads="1"/>
          </p:cNvSpPr>
          <p:nvPr/>
        </p:nvSpPr>
        <p:spPr bwMode="auto">
          <a:xfrm>
            <a:off x="684213" y="5951538"/>
            <a:ext cx="7920037" cy="385762"/>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上市（櫃）或未上市（櫃）之債券均應申報，並以票面價額計算。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1"/>
          </p:nvPr>
        </p:nvSpPr>
        <p:spPr>
          <a:ln/>
        </p:spPr>
        <p:txBody>
          <a:bodyPr/>
          <a:lstStyle/>
          <a:p>
            <a:pPr>
              <a:defRPr/>
            </a:pPr>
            <a:fld id="{CDA81BD5-D3F3-4E96-99E3-D987FB55B843}" type="slidenum">
              <a:rPr lang="en-US" altLang="zh-TW"/>
              <a:pPr>
                <a:defRPr/>
              </a:pPr>
              <a:t>32</a:t>
            </a:fld>
            <a:endParaRPr lang="en-US" altLang="zh-TW"/>
          </a:p>
        </p:txBody>
      </p:sp>
      <p:sp>
        <p:nvSpPr>
          <p:cNvPr id="76"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124EE58C-533C-4E42-AF1E-805ACA8F5161}" type="slidenum">
              <a:rPr kumimoji="0" lang="en-US" altLang="zh-TW" sz="1200">
                <a:latin typeface="+mn-ea"/>
                <a:ea typeface="+mn-ea"/>
              </a:rPr>
              <a:pPr algn="r">
                <a:defRPr/>
              </a:pPr>
              <a:t>32</a:t>
            </a:fld>
            <a:endParaRPr kumimoji="0" lang="en-US" altLang="zh-TW" sz="1200">
              <a:latin typeface="+mn-ea"/>
              <a:ea typeface="+mn-ea"/>
            </a:endParaRPr>
          </a:p>
        </p:txBody>
      </p:sp>
      <p:graphicFrame>
        <p:nvGraphicFramePr>
          <p:cNvPr id="62467" name="Group 3"/>
          <p:cNvGraphicFramePr>
            <a:graphicFrameLocks noGrp="1"/>
          </p:cNvGraphicFramePr>
          <p:nvPr>
            <p:ph idx="4294967295"/>
          </p:nvPr>
        </p:nvGraphicFramePr>
        <p:xfrm>
          <a:off x="684213" y="1628775"/>
          <a:ext cx="7991475" cy="1322388"/>
        </p:xfrm>
        <a:graphic>
          <a:graphicData uri="http://schemas.openxmlformats.org/drawingml/2006/table">
            <a:tbl>
              <a:tblPr/>
              <a:tblGrid>
                <a:gridCol w="1727200"/>
                <a:gridCol w="792162"/>
                <a:gridCol w="1368425"/>
                <a:gridCol w="792163"/>
                <a:gridCol w="936625"/>
                <a:gridCol w="1008062"/>
                <a:gridCol w="1366838"/>
              </a:tblGrid>
              <a:tr h="328613">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受託投資機構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單位淨值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霸菱日本基金</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中國信託銀行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美元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501,600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日盛上選基金</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日盛投信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35,000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36.66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1,283,100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gridSpan="7">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2</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3831" name="Rectangle 48"/>
          <p:cNvSpPr>
            <a:spLocks noGrp="1" noChangeArrowheads="1"/>
          </p:cNvSpPr>
          <p:nvPr>
            <p:ph type="title" idx="4294967295"/>
          </p:nvPr>
        </p:nvSpPr>
        <p:spPr>
          <a:xfrm>
            <a:off x="468313" y="476250"/>
            <a:ext cx="8675687" cy="649288"/>
          </a:xfrm>
          <a:noFill/>
        </p:spPr>
        <p:txBody>
          <a:bodyPr/>
          <a:lstStyle/>
          <a:p>
            <a:pPr eaLnBrk="1" hangingPunct="1">
              <a:lnSpc>
                <a:spcPct val="90000"/>
              </a:lnSpc>
            </a:pPr>
            <a:r>
              <a:rPr lang="zh-TW" altLang="en-US" sz="2800" b="0" smtClean="0"/>
              <a:t>（八）有價證券</a:t>
            </a:r>
            <a:endParaRPr lang="zh-TW" altLang="en-US" sz="2000" b="0" smtClean="0"/>
          </a:p>
        </p:txBody>
      </p:sp>
      <p:sp>
        <p:nvSpPr>
          <p:cNvPr id="33832" name="Text Box 50"/>
          <p:cNvSpPr txBox="1">
            <a:spLocks noChangeArrowheads="1"/>
          </p:cNvSpPr>
          <p:nvPr/>
        </p:nvSpPr>
        <p:spPr bwMode="auto">
          <a:xfrm>
            <a:off x="755650" y="1125538"/>
            <a:ext cx="5616575" cy="366712"/>
          </a:xfrm>
          <a:prstGeom prst="rect">
            <a:avLst/>
          </a:prstGeom>
          <a:noFill/>
          <a:ln w="9525">
            <a:noFill/>
            <a:miter lim="800000"/>
            <a:headEnd/>
            <a:tailEnd/>
          </a:ln>
        </p:spPr>
        <p:txBody>
          <a:bodyPr>
            <a:spAutoFit/>
          </a:bodyPr>
          <a:lstStyle/>
          <a:p>
            <a:pPr>
              <a:spcBef>
                <a:spcPct val="50000"/>
              </a:spcBef>
            </a:pPr>
            <a:r>
              <a:rPr lang="en-US" altLang="zh-TW" sz="1800">
                <a:latin typeface="Times New Roman" pitchFamily="18" charset="0"/>
                <a:ea typeface="標楷體" pitchFamily="65" charset="-120"/>
              </a:rPr>
              <a:t>3.</a:t>
            </a:r>
            <a:r>
              <a:rPr lang="zh-TW" altLang="en-US" sz="1800">
                <a:latin typeface="Times New Roman" pitchFamily="18" charset="0"/>
                <a:ea typeface="標楷體" pitchFamily="65" charset="-120"/>
              </a:rPr>
              <a:t>基金受益憑證 （總價額：新臺幣</a:t>
            </a:r>
            <a:r>
              <a:rPr lang="en-US" altLang="zh-TW" sz="1800">
                <a:latin typeface="Times New Roman" pitchFamily="18" charset="0"/>
                <a:ea typeface="標楷體" pitchFamily="65" charset="-120"/>
              </a:rPr>
              <a:t>1,784,700</a:t>
            </a:r>
            <a:r>
              <a:rPr lang="zh-TW" altLang="en-US" sz="1800">
                <a:latin typeface="Times New Roman" pitchFamily="18" charset="0"/>
                <a:ea typeface="標楷體" pitchFamily="65" charset="-120"/>
              </a:rPr>
              <a:t>元）</a:t>
            </a:r>
          </a:p>
        </p:txBody>
      </p:sp>
      <p:sp>
        <p:nvSpPr>
          <p:cNvPr id="33833" name="Rectangle 51"/>
          <p:cNvSpPr>
            <a:spLocks noChangeArrowheads="1"/>
          </p:cNvSpPr>
          <p:nvPr/>
        </p:nvSpPr>
        <p:spPr bwMode="auto">
          <a:xfrm>
            <a:off x="468313" y="2997200"/>
            <a:ext cx="8424862" cy="973138"/>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基金受益憑證之價額，應以申報日之單位淨值計算，無單位淨值者，以原交易價額計算。</a:t>
            </a:r>
          </a:p>
          <a:p>
            <a:pPr marL="261938" indent="-261938">
              <a:lnSpc>
                <a:spcPct val="120000"/>
              </a:lnSpc>
            </a:pPr>
            <a:r>
              <a:rPr lang="zh-TW" altLang="en-US" sz="1600" b="1">
                <a:solidFill>
                  <a:srgbClr val="009900"/>
                </a:solidFill>
              </a:rPr>
              <a:t>★所謂「受託投資機構」，指申報人申購基金之「證券投資信託事業」、「銀行」或「證券商」。</a:t>
            </a:r>
          </a:p>
        </p:txBody>
      </p:sp>
      <p:graphicFrame>
        <p:nvGraphicFramePr>
          <p:cNvPr id="62506" name="Group 42"/>
          <p:cNvGraphicFramePr>
            <a:graphicFrameLocks noGrp="1"/>
          </p:cNvGraphicFramePr>
          <p:nvPr/>
        </p:nvGraphicFramePr>
        <p:xfrm>
          <a:off x="827088" y="4365625"/>
          <a:ext cx="7561262" cy="1219200"/>
        </p:xfrm>
        <a:graphic>
          <a:graphicData uri="http://schemas.openxmlformats.org/drawingml/2006/table">
            <a:tbl>
              <a:tblPr/>
              <a:tblGrid>
                <a:gridCol w="2736850"/>
                <a:gridCol w="936625"/>
                <a:gridCol w="935037"/>
                <a:gridCol w="720725"/>
                <a:gridCol w="863600"/>
                <a:gridCol w="1368425"/>
              </a:tblGrid>
              <a:tr h="361950">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新臺幣或折合新臺幣總額</a:t>
                      </a:r>
                      <a:endParaRPr kumimoji="1"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福雷電</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（存託憑證）</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80000"/>
                        </a:lnSpc>
                        <a:spcBef>
                          <a:spcPct val="0"/>
                        </a:spcBef>
                        <a:spcAft>
                          <a:spcPct val="0"/>
                        </a:spcAft>
                        <a:buClrTx/>
                        <a:buSzTx/>
                        <a:buFontTx/>
                        <a:buNone/>
                        <a:tabLst>
                          <a:tab pos="0" algn="l"/>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國泰一號</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（國泰</a:t>
                      </a:r>
                      <a:r>
                        <a:rPr kumimoji="1" lang="en-US" altLang="zh-TW"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R1</a:t>
                      </a:r>
                      <a:r>
                        <a:rPr kumimoji="1" lang="zh-TW" altLang="en-US" sz="1400" b="0" i="0" u="none" strike="noStrike" cap="none" normalizeH="0" baseline="0" smtClean="0">
                          <a:ln>
                            <a:noFill/>
                          </a:ln>
                          <a:solidFill>
                            <a:srgbClr val="6600FF"/>
                          </a:solidFill>
                          <a:effectLst/>
                          <a:latin typeface="Times New Roman" pitchFamily="18" charset="0"/>
                          <a:ea typeface="標楷體" pitchFamily="65" charset="-120"/>
                          <a:cs typeface="Times New Roman" pitchFamily="18" charset="0"/>
                        </a:rPr>
                        <a:t>受益證券）</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endParaRPr kumimoji="1" lang="zh-TW" altLang="zh-TW" sz="1400" b="0"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gridSpan="6">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2</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3866" name="Text Box 83"/>
          <p:cNvSpPr txBox="1">
            <a:spLocks noChangeArrowheads="1"/>
          </p:cNvSpPr>
          <p:nvPr/>
        </p:nvSpPr>
        <p:spPr bwMode="auto">
          <a:xfrm>
            <a:off x="684213" y="4005263"/>
            <a:ext cx="5616575" cy="366712"/>
          </a:xfrm>
          <a:prstGeom prst="rect">
            <a:avLst/>
          </a:prstGeom>
          <a:noFill/>
          <a:ln w="9525">
            <a:noFill/>
            <a:miter lim="800000"/>
            <a:headEnd/>
            <a:tailEnd/>
          </a:ln>
        </p:spPr>
        <p:txBody>
          <a:bodyPr>
            <a:spAutoFit/>
          </a:bodyPr>
          <a:lstStyle/>
          <a:p>
            <a:pPr>
              <a:spcBef>
                <a:spcPct val="50000"/>
              </a:spcBef>
            </a:pPr>
            <a:r>
              <a:rPr lang="en-US" altLang="zh-TW" sz="1800">
                <a:latin typeface="Times New Roman" pitchFamily="18" charset="0"/>
                <a:ea typeface="標楷體" pitchFamily="65" charset="-120"/>
              </a:rPr>
              <a:t>4.</a:t>
            </a:r>
            <a:r>
              <a:rPr lang="zh-TW" altLang="en-US" sz="1800">
                <a:latin typeface="Times New Roman" pitchFamily="18" charset="0"/>
                <a:ea typeface="標楷體" pitchFamily="65" charset="-120"/>
              </a:rPr>
              <a:t>其他有價證券（總價額：新臺幣</a:t>
            </a:r>
            <a:r>
              <a:rPr lang="en-US" altLang="zh-TW" sz="1800">
                <a:latin typeface="Times New Roman" pitchFamily="18" charset="0"/>
                <a:ea typeface="標楷體" pitchFamily="65" charset="-120"/>
              </a:rPr>
              <a:t>210,000</a:t>
            </a:r>
            <a:r>
              <a:rPr lang="zh-TW" altLang="en-US" sz="1800">
                <a:latin typeface="Times New Roman" pitchFamily="18" charset="0"/>
                <a:ea typeface="標楷體" pitchFamily="65" charset="-120"/>
              </a:rPr>
              <a:t>元）</a:t>
            </a:r>
          </a:p>
        </p:txBody>
      </p:sp>
      <p:sp>
        <p:nvSpPr>
          <p:cNvPr id="33867" name="Rectangle 84"/>
          <p:cNvSpPr>
            <a:spLocks noChangeArrowheads="1"/>
          </p:cNvSpPr>
          <p:nvPr/>
        </p:nvSpPr>
        <p:spPr bwMode="auto">
          <a:xfrm>
            <a:off x="684213" y="5510213"/>
            <a:ext cx="7920037" cy="1266825"/>
          </a:xfrm>
          <a:prstGeom prst="rect">
            <a:avLst/>
          </a:prstGeom>
          <a:noFill/>
          <a:ln w="9525">
            <a:noFill/>
            <a:miter lim="800000"/>
            <a:headEnd/>
            <a:tailEnd/>
          </a:ln>
        </p:spPr>
        <p:txBody>
          <a:bodyPr anchor="ctr">
            <a:spAutoFit/>
          </a:bodyPr>
          <a:lstStyle/>
          <a:p>
            <a:pPr marL="261938" indent="-261938">
              <a:lnSpc>
                <a:spcPct val="120000"/>
              </a:lnSpc>
            </a:pPr>
            <a:r>
              <a:rPr lang="en-US" altLang="zh-TW" sz="1600" b="1">
                <a:solidFill>
                  <a:srgbClr val="009900"/>
                </a:solidFill>
              </a:rPr>
              <a:t>★</a:t>
            </a:r>
            <a:r>
              <a:rPr lang="zh-TW" altLang="en-US" sz="1600" b="1">
                <a:solidFill>
                  <a:srgbClr val="009900"/>
                </a:solidFill>
              </a:rPr>
              <a:t>「其他有價證券」指存託憑證、認購（售）權證、受益證券及資產基礎證券、國庫券、商業本票或匯票，或其他具財產價值且得為交易客體之證券。</a:t>
            </a:r>
          </a:p>
          <a:p>
            <a:pPr marL="261938" indent="-261938">
              <a:lnSpc>
                <a:spcPct val="120000"/>
              </a:lnSpc>
            </a:pPr>
            <a:r>
              <a:rPr lang="zh-TW" altLang="en-US" sz="1600" b="1">
                <a:solidFill>
                  <a:srgbClr val="009900"/>
                </a:solidFill>
              </a:rPr>
              <a:t>★ 其他有價證券之價額，以票面價額計算，無票面價額者，應填載申報日之收盤價、成交價或原交易價額。</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9464B5DE-634B-42E3-B552-7E30304515F6}" type="slidenum">
              <a:rPr lang="en-US" altLang="zh-TW"/>
              <a:pPr>
                <a:defRPr/>
              </a:pPr>
              <a:t>33</a:t>
            </a:fld>
            <a:endParaRPr lang="en-US" altLang="zh-TW"/>
          </a:p>
        </p:txBody>
      </p:sp>
      <p:sp>
        <p:nvSpPr>
          <p:cNvPr id="259129" name="Text Box 57"/>
          <p:cNvSpPr txBox="1">
            <a:spLocks noChangeArrowheads="1"/>
          </p:cNvSpPr>
          <p:nvPr/>
        </p:nvSpPr>
        <p:spPr bwMode="auto">
          <a:xfrm>
            <a:off x="611188" y="620713"/>
            <a:ext cx="8064500" cy="5691187"/>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50000"/>
              </a:spcBef>
            </a:pPr>
            <a:r>
              <a:rPr lang="en-US" altLang="zh-TW" sz="3200" b="1">
                <a:solidFill>
                  <a:srgbClr val="FF3300"/>
                </a:solidFill>
                <a:ea typeface="標楷體" pitchFamily="65" charset="-120"/>
              </a:rPr>
              <a:t>★</a:t>
            </a:r>
            <a:r>
              <a:rPr lang="zh-TW" altLang="en-US" sz="3200" b="1">
                <a:solidFill>
                  <a:srgbClr val="FF3300"/>
                </a:solidFill>
                <a:ea typeface="標楷體" pitchFamily="65" charset="-120"/>
              </a:rPr>
              <a:t>申報有價證券常見錯誤態樣：</a:t>
            </a:r>
          </a:p>
          <a:p>
            <a:pPr marL="261938" indent="-261938">
              <a:lnSpc>
                <a:spcPct val="120000"/>
              </a:lnSpc>
            </a:pPr>
            <a:r>
              <a:rPr lang="en-US" altLang="zh-TW" sz="2000">
                <a:latin typeface="新細明體" pitchFamily="18" charset="-120"/>
              </a:rPr>
              <a:t>1.</a:t>
            </a:r>
            <a:r>
              <a:rPr lang="zh-TW" altLang="en-US" sz="2000" b="1">
                <a:solidFill>
                  <a:srgbClr val="FF0000"/>
                </a:solidFill>
                <a:latin typeface="新細明體" pitchFamily="18" charset="-120"/>
              </a:rPr>
              <a:t>融資融券</a:t>
            </a:r>
            <a:r>
              <a:rPr lang="zh-TW" altLang="en-US" sz="2000" b="1">
                <a:latin typeface="新細明體" pitchFamily="18" charset="-120"/>
              </a:rPr>
              <a:t>之申報方式：</a:t>
            </a:r>
          </a:p>
          <a:p>
            <a:pPr marL="261938" indent="-261938">
              <a:lnSpc>
                <a:spcPct val="120000"/>
              </a:lnSpc>
            </a:pPr>
            <a:r>
              <a:rPr lang="zh-TW" altLang="en-US" sz="2000">
                <a:latin typeface="新細明體" pitchFamily="18" charset="-120"/>
              </a:rPr>
              <a:t>（一）以</a:t>
            </a:r>
            <a:r>
              <a:rPr lang="zh-TW" altLang="en-US" sz="2000">
                <a:solidFill>
                  <a:srgbClr val="0000FF"/>
                </a:solidFill>
                <a:latin typeface="新細明體" pitchFamily="18" charset="-120"/>
              </a:rPr>
              <a:t>融資</a:t>
            </a:r>
            <a:r>
              <a:rPr lang="zh-TW" altLang="en-US" sz="2000">
                <a:latin typeface="新細明體" pitchFamily="18" charset="-120"/>
              </a:rPr>
              <a:t>方式買進有價證券者，該有價證券應申報於</a:t>
            </a:r>
            <a:r>
              <a:rPr lang="zh-TW" altLang="en-US" sz="2000" b="1">
                <a:solidFill>
                  <a:srgbClr val="FF0000"/>
                </a:solidFill>
                <a:latin typeface="新細明體" pitchFamily="18" charset="-120"/>
              </a:rPr>
              <a:t>有價證券欄</a:t>
            </a:r>
            <a:r>
              <a:rPr lang="zh-TW" altLang="en-US" sz="2000">
                <a:latin typeface="新細明體" pitchFamily="18" charset="-120"/>
              </a:rPr>
              <a:t>，融資金額則申報於</a:t>
            </a:r>
            <a:r>
              <a:rPr lang="zh-TW" altLang="en-US" sz="2000" b="1">
                <a:solidFill>
                  <a:srgbClr val="FF0000"/>
                </a:solidFill>
                <a:latin typeface="新細明體" pitchFamily="18" charset="-120"/>
              </a:rPr>
              <a:t>債務欄</a:t>
            </a:r>
          </a:p>
          <a:p>
            <a:pPr marL="261938" indent="-261938">
              <a:lnSpc>
                <a:spcPct val="120000"/>
              </a:lnSpc>
            </a:pPr>
            <a:r>
              <a:rPr lang="zh-TW" altLang="en-US" sz="2000">
                <a:latin typeface="新細明體" pitchFamily="18" charset="-120"/>
              </a:rPr>
              <a:t>（二）以</a:t>
            </a:r>
            <a:r>
              <a:rPr lang="zh-TW" altLang="en-US" sz="2000">
                <a:solidFill>
                  <a:srgbClr val="0000FF"/>
                </a:solidFill>
                <a:latin typeface="新細明體" pitchFamily="18" charset="-120"/>
              </a:rPr>
              <a:t>融券</a:t>
            </a:r>
            <a:r>
              <a:rPr lang="zh-TW" altLang="en-US" sz="2000">
                <a:latin typeface="新細明體" pitchFamily="18" charset="-120"/>
              </a:rPr>
              <a:t>方式賣出有價證券者，因該有價證券非本法所定之債務，申報於</a:t>
            </a:r>
            <a:r>
              <a:rPr lang="zh-TW" altLang="en-US" sz="2000">
                <a:solidFill>
                  <a:srgbClr val="0000FF"/>
                </a:solidFill>
                <a:latin typeface="新細明體" pitchFamily="18" charset="-120"/>
              </a:rPr>
              <a:t>備註欄</a:t>
            </a:r>
            <a:r>
              <a:rPr lang="zh-TW" altLang="en-US" sz="2000">
                <a:latin typeface="新細明體" pitchFamily="18" charset="-120"/>
              </a:rPr>
              <a:t>即可；惟</a:t>
            </a:r>
            <a:r>
              <a:rPr lang="zh-TW" altLang="en-US" sz="2000">
                <a:solidFill>
                  <a:srgbClr val="0000FF"/>
                </a:solidFill>
                <a:latin typeface="新細明體" pitchFamily="18" charset="-120"/>
              </a:rPr>
              <a:t>融券保證金及融券賣出價款</a:t>
            </a:r>
            <a:r>
              <a:rPr lang="zh-TW" altLang="en-US" sz="2000">
                <a:latin typeface="新細明體" pitchFamily="18" charset="-120"/>
              </a:rPr>
              <a:t>扣減證券交易稅、融券手續費及證券商手續費之餘額，仍應申報於</a:t>
            </a:r>
            <a:r>
              <a:rPr lang="zh-TW" altLang="en-US" sz="2000" b="1">
                <a:solidFill>
                  <a:srgbClr val="FF3300"/>
                </a:solidFill>
                <a:latin typeface="新細明體" pitchFamily="18" charset="-120"/>
              </a:rPr>
              <a:t>債權欄</a:t>
            </a:r>
            <a:r>
              <a:rPr lang="zh-TW" altLang="en-US" sz="2000">
                <a:latin typeface="新細明體" pitchFamily="18" charset="-120"/>
              </a:rPr>
              <a:t>。</a:t>
            </a:r>
          </a:p>
          <a:p>
            <a:pPr marL="261938" indent="-261938">
              <a:spcBef>
                <a:spcPct val="50000"/>
              </a:spcBef>
            </a:pPr>
            <a:r>
              <a:rPr lang="en-US" altLang="zh-TW" sz="2000"/>
              <a:t>2.</a:t>
            </a:r>
            <a:r>
              <a:rPr lang="zh-TW" altLang="en-US" sz="2000"/>
              <a:t>誤以為</a:t>
            </a:r>
            <a:r>
              <a:rPr lang="zh-TW" altLang="en-US" sz="2000" b="1">
                <a:solidFill>
                  <a:srgbClr val="FF3300"/>
                </a:solidFill>
              </a:rPr>
              <a:t>水餃股、雞蛋股</a:t>
            </a:r>
            <a:r>
              <a:rPr lang="zh-TW" altLang="en-US" sz="2000"/>
              <a:t>等價值低於票面價額，或</a:t>
            </a:r>
            <a:r>
              <a:rPr lang="zh-TW" altLang="en-US" sz="2000" b="1">
                <a:solidFill>
                  <a:srgbClr val="FF3300"/>
                </a:solidFill>
              </a:rPr>
              <a:t>已下市</a:t>
            </a:r>
            <a:r>
              <a:rPr lang="en-US" altLang="zh-TW" sz="2000" b="1">
                <a:solidFill>
                  <a:srgbClr val="FF3300"/>
                </a:solidFill>
              </a:rPr>
              <a:t>(</a:t>
            </a:r>
            <a:r>
              <a:rPr lang="zh-TW" altLang="en-US" sz="2000" b="1">
                <a:solidFill>
                  <a:srgbClr val="FF3300"/>
                </a:solidFill>
              </a:rPr>
              <a:t>櫃</a:t>
            </a:r>
            <a:r>
              <a:rPr lang="en-US" altLang="zh-TW" sz="2000" b="1">
                <a:solidFill>
                  <a:srgbClr val="FF3300"/>
                </a:solidFill>
              </a:rPr>
              <a:t>)</a:t>
            </a:r>
            <a:r>
              <a:rPr lang="zh-TW" altLang="en-US" sz="2000"/>
              <a:t>之股票毋庸申報，實凡達有價證券申報標準者，</a:t>
            </a:r>
            <a:r>
              <a:rPr lang="zh-TW" altLang="en-US" sz="2000" b="1">
                <a:solidFill>
                  <a:srgbClr val="FF3300"/>
                </a:solidFill>
              </a:rPr>
              <a:t>不論股票市價多寡、是否為上市上櫃或興櫃之股票，均應申報</a:t>
            </a:r>
            <a:r>
              <a:rPr lang="zh-TW" altLang="en-US" sz="2000"/>
              <a:t>。</a:t>
            </a:r>
          </a:p>
          <a:p>
            <a:pPr marL="261938" indent="-261938">
              <a:spcBef>
                <a:spcPct val="50000"/>
              </a:spcBef>
            </a:pPr>
            <a:r>
              <a:rPr lang="en-US" altLang="zh-TW" sz="2000"/>
              <a:t>3. </a:t>
            </a:r>
            <a:r>
              <a:rPr lang="zh-TW" altLang="en-US" sz="2000"/>
              <a:t>誤以為每筆有價證券須達</a:t>
            </a:r>
            <a:r>
              <a:rPr lang="en-US" altLang="zh-TW" sz="2000"/>
              <a:t>100</a:t>
            </a:r>
            <a:r>
              <a:rPr lang="zh-TW" altLang="en-US" sz="2000"/>
              <a:t>萬元以上始須申報：凡</a:t>
            </a:r>
            <a:r>
              <a:rPr lang="zh-TW" altLang="en-US" sz="2000" b="1">
                <a:solidFill>
                  <a:srgbClr val="FF3300"/>
                </a:solidFill>
              </a:rPr>
              <a:t>各類有價證券</a:t>
            </a:r>
            <a:r>
              <a:rPr lang="en-US" altLang="zh-TW" sz="2000"/>
              <a:t>(</a:t>
            </a:r>
            <a:r>
              <a:rPr lang="zh-TW" altLang="en-US" sz="2000"/>
              <a:t>含股票、債券、基金受益憑證及其他有價證券</a:t>
            </a:r>
            <a:r>
              <a:rPr lang="en-US" altLang="zh-TW" sz="2000"/>
              <a:t>)</a:t>
            </a:r>
            <a:r>
              <a:rPr lang="zh-TW" altLang="en-US" sz="2000" b="1">
                <a:solidFill>
                  <a:srgbClr val="FF3300"/>
                </a:solidFill>
              </a:rPr>
              <a:t>總價額</a:t>
            </a:r>
            <a:r>
              <a:rPr lang="zh-TW" altLang="en-US" sz="2000"/>
              <a:t>達新臺幣</a:t>
            </a:r>
            <a:r>
              <a:rPr lang="en-US" altLang="zh-TW" sz="2000"/>
              <a:t>100</a:t>
            </a:r>
            <a:r>
              <a:rPr lang="zh-TW" altLang="en-US" sz="2000"/>
              <a:t>萬元以上者，則每筆有價證券均須申報。</a:t>
            </a:r>
          </a:p>
          <a:p>
            <a:pPr marL="261938" indent="-261938">
              <a:spcBef>
                <a:spcPct val="50000"/>
              </a:spcBef>
            </a:pPr>
            <a:r>
              <a:rPr lang="en-US" altLang="zh-TW" sz="2000"/>
              <a:t>4. </a:t>
            </a:r>
            <a:r>
              <a:rPr lang="zh-TW" altLang="en-US" sz="2000"/>
              <a:t>漏報自動配發之</a:t>
            </a:r>
            <a:r>
              <a:rPr lang="zh-TW" altLang="en-US" sz="2000" b="1">
                <a:solidFill>
                  <a:srgbClr val="FF3300"/>
                </a:solidFill>
              </a:rPr>
              <a:t>股利</a:t>
            </a:r>
            <a:r>
              <a:rPr lang="zh-TW" altLang="en-US" sz="2000"/>
              <a:t>，若持有有價證券存簿者，請整理存簿，並以申報日當時所餘股數申報。</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82C7008A-1638-4FC6-A696-FBC1F342E386}" type="slidenum">
              <a:rPr lang="en-US" altLang="zh-TW"/>
              <a:pPr>
                <a:defRPr/>
              </a:pPr>
              <a:t>34</a:t>
            </a:fld>
            <a:endParaRPr lang="en-US" altLang="zh-TW"/>
          </a:p>
        </p:txBody>
      </p:sp>
      <p:sp>
        <p:nvSpPr>
          <p:cNvPr id="34818" name="Rectangle 2"/>
          <p:cNvSpPr>
            <a:spLocks noGrp="1" noChangeArrowheads="1"/>
          </p:cNvSpPr>
          <p:nvPr>
            <p:ph type="title"/>
          </p:nvPr>
        </p:nvSpPr>
        <p:spPr>
          <a:xfrm>
            <a:off x="457200" y="457200"/>
            <a:ext cx="8229600" cy="884238"/>
          </a:xfrm>
        </p:spPr>
        <p:txBody>
          <a:bodyPr/>
          <a:lstStyle/>
          <a:p>
            <a:r>
              <a:rPr lang="zh-TW" altLang="en-US" sz="2000" b="0" smtClean="0"/>
              <a:t>（九）</a:t>
            </a:r>
            <a:r>
              <a:rPr lang="en-US" altLang="zh-TW" sz="2000" b="0" smtClean="0"/>
              <a:t>1.</a:t>
            </a:r>
            <a:r>
              <a:rPr lang="zh-TW" altLang="en-US" sz="2000" b="0" smtClean="0"/>
              <a:t>珠寶、古董、字畫及其他具有相當價值之財產（總價額：新臺幣</a:t>
            </a:r>
            <a:r>
              <a:rPr lang="en-US" altLang="zh-TW" sz="2000" b="0" smtClean="0"/>
              <a:t>1,750,000</a:t>
            </a:r>
            <a:r>
              <a:rPr lang="zh-TW" altLang="en-US" sz="2000" b="0" smtClean="0"/>
              <a:t>元）</a:t>
            </a:r>
            <a:br>
              <a:rPr lang="zh-TW" altLang="en-US" sz="2000" b="0" smtClean="0"/>
            </a:br>
            <a:endParaRPr lang="zh-TW" altLang="en-US" sz="2000" b="0" smtClean="0"/>
          </a:p>
        </p:txBody>
      </p:sp>
      <p:graphicFrame>
        <p:nvGraphicFramePr>
          <p:cNvPr id="64515" name="Group 3"/>
          <p:cNvGraphicFramePr>
            <a:graphicFrameLocks noGrp="1"/>
          </p:cNvGraphicFramePr>
          <p:nvPr>
            <p:ph sz="half" idx="2"/>
          </p:nvPr>
        </p:nvGraphicFramePr>
        <p:xfrm>
          <a:off x="539750" y="1196975"/>
          <a:ext cx="7848600" cy="2676525"/>
        </p:xfrm>
        <a:graphic>
          <a:graphicData uri="http://schemas.openxmlformats.org/drawingml/2006/table">
            <a:tbl>
              <a:tblPr/>
              <a:tblGrid>
                <a:gridCol w="1962150"/>
                <a:gridCol w="1962150"/>
                <a:gridCol w="1962150"/>
                <a:gridCol w="1962150"/>
              </a:tblGrid>
              <a:tr h="277813">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財產種類</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項</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件</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所有人</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價額</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古董硯臺</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2</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楊光明</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200,000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張大千字畫</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楊光明</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500,000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高爾夫球證</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楊光明</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300,000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鑽戒</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李冰冰</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300,000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蘭花</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李冰冰</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250,000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全球巨人連動債券（衍生性商品）</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楊光明</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200,000</a:t>
                      </a:r>
                      <a:endParaRPr kumimoji="1" lang="en-US" altLang="zh-TW" sz="1400" b="0" i="0" u="none" strike="noStrike" cap="none" normalizeH="0" baseline="0" smtClean="0">
                        <a:ln>
                          <a:noFill/>
                        </a:ln>
                        <a:solidFill>
                          <a:schemeClr val="tx1"/>
                        </a:solidFill>
                        <a:effectLst/>
                        <a:latin typeface="Arial" charset="0"/>
                        <a:ea typeface="新細明體" charset="-12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gridSpan="4">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總申報筆數：</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6</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筆</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4863" name="Rectangle 47"/>
          <p:cNvSpPr>
            <a:spLocks noGrp="1" noChangeArrowheads="1"/>
          </p:cNvSpPr>
          <p:nvPr>
            <p:ph sz="half" idx="1"/>
          </p:nvPr>
        </p:nvSpPr>
        <p:spPr>
          <a:xfrm>
            <a:off x="250825" y="4005263"/>
            <a:ext cx="8497888" cy="2420937"/>
          </a:xfrm>
        </p:spPr>
        <p:txBody>
          <a:bodyPr/>
          <a:lstStyle/>
          <a:p>
            <a:pPr>
              <a:buFont typeface="Wingdings" pitchFamily="2" charset="2"/>
              <a:buNone/>
            </a:pPr>
            <a:r>
              <a:rPr lang="zh-TW" altLang="en-US" sz="1600" smtClean="0">
                <a:solidFill>
                  <a:srgbClr val="008000"/>
                </a:solidFill>
                <a:latin typeface="新細明體" pitchFamily="18" charset="-120"/>
                <a:ea typeface="新細明體" pitchFamily="18" charset="-120"/>
              </a:rPr>
              <a:t>★「其他具有相當價值之財產」包括礦業權、漁業權、專利權、商標專用權、著作權、黃金條塊、黃金存摺、衍生性金融商品、</a:t>
            </a:r>
            <a:r>
              <a:rPr lang="zh-TW" altLang="en-US" sz="1600" smtClean="0">
                <a:solidFill>
                  <a:srgbClr val="FF3300"/>
                </a:solidFill>
                <a:latin typeface="新細明體" pitchFamily="18" charset="-120"/>
                <a:ea typeface="新細明體" pitchFamily="18" charset="-120"/>
              </a:rPr>
              <a:t>結構性</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型</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商品</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包括連動債</a:t>
            </a:r>
            <a:r>
              <a:rPr lang="en-US" altLang="zh-TW" sz="1600" smtClean="0">
                <a:solidFill>
                  <a:srgbClr val="FF3300"/>
                </a:solidFill>
                <a:latin typeface="新細明體" pitchFamily="18" charset="-120"/>
                <a:ea typeface="新細明體" pitchFamily="18" charset="-120"/>
              </a:rPr>
              <a:t>)</a:t>
            </a:r>
            <a:r>
              <a:rPr lang="zh-TW" altLang="en-US" sz="1600" smtClean="0">
                <a:solidFill>
                  <a:srgbClr val="008000"/>
                </a:solidFill>
                <a:latin typeface="新細明體" pitchFamily="18" charset="-120"/>
                <a:ea typeface="新細明體" pitchFamily="18" charset="-120"/>
              </a:rPr>
              <a:t>、保險</a:t>
            </a:r>
            <a:r>
              <a:rPr lang="en-US" altLang="zh-TW" sz="1600" smtClean="0">
                <a:solidFill>
                  <a:srgbClr val="008000"/>
                </a:solidFill>
                <a:latin typeface="新細明體" pitchFamily="18" charset="-120"/>
                <a:ea typeface="新細明體" pitchFamily="18" charset="-120"/>
              </a:rPr>
              <a:t>(</a:t>
            </a:r>
            <a:r>
              <a:rPr lang="zh-TW" altLang="en-US" sz="1600" smtClean="0">
                <a:solidFill>
                  <a:srgbClr val="008000"/>
                </a:solidFill>
                <a:latin typeface="新細明體" pitchFamily="18" charset="-120"/>
                <a:ea typeface="新細明體" pitchFamily="18" charset="-120"/>
              </a:rPr>
              <a:t>具持續繳款、一次或多次領回之保險契約</a:t>
            </a:r>
            <a:r>
              <a:rPr lang="en-US" altLang="zh-TW" sz="1600" smtClean="0">
                <a:solidFill>
                  <a:srgbClr val="008000"/>
                </a:solidFill>
                <a:latin typeface="新細明體" pitchFamily="18" charset="-120"/>
                <a:ea typeface="新細明體" pitchFamily="18" charset="-120"/>
              </a:rPr>
              <a:t>)</a:t>
            </a:r>
            <a:r>
              <a:rPr lang="zh-TW" altLang="en-US" sz="1600" smtClean="0">
                <a:solidFill>
                  <a:srgbClr val="008000"/>
                </a:solidFill>
                <a:latin typeface="新細明體" pitchFamily="18" charset="-120"/>
                <a:ea typeface="新細明體" pitchFamily="18" charset="-120"/>
              </a:rPr>
              <a:t>、高爾夫球證及會員證、植栽等可轉讓且具交易價值之權利或財物。</a:t>
            </a:r>
          </a:p>
          <a:p>
            <a:pPr>
              <a:buFont typeface="Wingdings" pitchFamily="2" charset="2"/>
              <a:buNone/>
            </a:pPr>
            <a:r>
              <a:rPr lang="zh-TW" altLang="en-US" sz="1600" smtClean="0">
                <a:solidFill>
                  <a:srgbClr val="008000"/>
                </a:solidFill>
                <a:latin typeface="新細明體" pitchFamily="18" charset="-120"/>
                <a:ea typeface="新細明體" pitchFamily="18" charset="-120"/>
              </a:rPr>
              <a:t>★「珠寶、古董、字畫及其他具有相當價值之財產」</a:t>
            </a:r>
            <a:r>
              <a:rPr lang="zh-TW" altLang="en-US" sz="1600" smtClean="0">
                <a:solidFill>
                  <a:srgbClr val="FF3300"/>
                </a:solidFill>
                <a:latin typeface="新細明體" pitchFamily="18" charset="-120"/>
                <a:ea typeface="新細明體" pitchFamily="18" charset="-120"/>
              </a:rPr>
              <a:t>每項 </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件</a:t>
            </a:r>
            <a:r>
              <a:rPr lang="en-US" altLang="zh-TW" sz="1600" smtClean="0">
                <a:solidFill>
                  <a:srgbClr val="FF3300"/>
                </a:solidFill>
                <a:latin typeface="新細明體" pitchFamily="18" charset="-120"/>
                <a:ea typeface="新細明體" pitchFamily="18" charset="-120"/>
              </a:rPr>
              <a:t>) </a:t>
            </a:r>
            <a:r>
              <a:rPr lang="zh-TW" altLang="en-US" sz="1600" smtClean="0">
                <a:solidFill>
                  <a:srgbClr val="FF3300"/>
                </a:solidFill>
                <a:latin typeface="新細明體" pitchFamily="18" charset="-120"/>
                <a:ea typeface="新細明體" pitchFamily="18" charset="-120"/>
              </a:rPr>
              <a:t>價額達新臺幣二十萬元者</a:t>
            </a:r>
            <a:r>
              <a:rPr lang="zh-TW" altLang="en-US" sz="1600" smtClean="0">
                <a:solidFill>
                  <a:srgbClr val="008000"/>
                </a:solidFill>
                <a:latin typeface="新細明體" pitchFamily="18" charset="-120"/>
                <a:ea typeface="新細明體" pitchFamily="18" charset="-120"/>
              </a:rPr>
              <a:t>，即應申報。</a:t>
            </a:r>
          </a:p>
          <a:p>
            <a:pPr>
              <a:buFont typeface="Wingdings" pitchFamily="2" charset="2"/>
              <a:buNone/>
            </a:pPr>
            <a:r>
              <a:rPr lang="zh-TW" altLang="en-US" sz="1600" smtClean="0">
                <a:solidFill>
                  <a:srgbClr val="008000"/>
                </a:solidFill>
                <a:latin typeface="新細明體" pitchFamily="18" charset="-120"/>
                <a:ea typeface="新細明體" pitchFamily="18" charset="-120"/>
              </a:rPr>
              <a:t>★「珠寶、古董、字畫及其他具有相當價值之財產」價額之計算，有掛牌之</a:t>
            </a:r>
            <a:r>
              <a:rPr lang="zh-TW" altLang="en-US" sz="1600" smtClean="0">
                <a:solidFill>
                  <a:srgbClr val="FF3300"/>
                </a:solidFill>
                <a:latin typeface="新細明體" pitchFamily="18" charset="-120"/>
                <a:ea typeface="新細明體" pitchFamily="18" charset="-120"/>
              </a:rPr>
              <a:t>市價者</a:t>
            </a:r>
            <a:r>
              <a:rPr lang="zh-TW" altLang="en-US" sz="1600" smtClean="0">
                <a:solidFill>
                  <a:srgbClr val="008000"/>
                </a:solidFill>
                <a:latin typeface="新細明體" pitchFamily="18" charset="-120"/>
                <a:ea typeface="新細明體" pitchFamily="18" charset="-120"/>
              </a:rPr>
              <a:t>，應填載掛牌市價，無市價者，應填載該項財產</a:t>
            </a:r>
            <a:r>
              <a:rPr lang="zh-TW" altLang="en-US" sz="1600" smtClean="0">
                <a:solidFill>
                  <a:srgbClr val="FF3300"/>
                </a:solidFill>
                <a:latin typeface="新細明體" pitchFamily="18" charset="-120"/>
                <a:ea typeface="新細明體" pitchFamily="18" charset="-120"/>
              </a:rPr>
              <a:t>已知之交易價額。</a:t>
            </a:r>
            <a:endParaRPr lang="zh-TW" altLang="en-US" sz="1600" u="sng" smtClean="0">
              <a:solidFill>
                <a:srgbClr val="FF3300"/>
              </a:solidFill>
              <a:latin typeface="新細明體" pitchFamily="18" charset="-120"/>
              <a:ea typeface="新細明體" pitchFamily="18" charset="-120"/>
            </a:endParaRPr>
          </a:p>
          <a:p>
            <a:pPr>
              <a:buFont typeface="Wingdings" pitchFamily="2" charset="2"/>
              <a:buNone/>
            </a:pPr>
            <a:r>
              <a:rPr lang="zh-TW" altLang="en-US" sz="1600" smtClean="0">
                <a:solidFill>
                  <a:srgbClr val="0080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「結構性</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型</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商品</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包括連動債</a:t>
            </a:r>
            <a:r>
              <a:rPr lang="en-US" altLang="zh-TW" sz="1600" smtClean="0">
                <a:solidFill>
                  <a:srgbClr val="FF3300"/>
                </a:solidFill>
                <a:latin typeface="新細明體" pitchFamily="18" charset="-120"/>
                <a:ea typeface="新細明體" pitchFamily="18" charset="-120"/>
              </a:rPr>
              <a:t>)</a:t>
            </a:r>
            <a:r>
              <a:rPr lang="zh-TW" altLang="en-US" sz="1600" smtClean="0">
                <a:solidFill>
                  <a:srgbClr val="FF3300"/>
                </a:solidFill>
                <a:latin typeface="新細明體" pitchFamily="18" charset="-120"/>
                <a:ea typeface="新細明體" pitchFamily="18" charset="-120"/>
              </a:rPr>
              <a:t>」</a:t>
            </a:r>
            <a:r>
              <a:rPr lang="zh-TW" altLang="en-US" sz="1600" smtClean="0">
                <a:solidFill>
                  <a:srgbClr val="008000"/>
                </a:solidFill>
                <a:latin typeface="新細明體" pitchFamily="18" charset="-120"/>
                <a:ea typeface="新細明體" pitchFamily="18" charset="-120"/>
              </a:rPr>
              <a:t>因無活絡之次級市場或公平市價，其價額計算方式以</a:t>
            </a:r>
            <a:r>
              <a:rPr lang="zh-TW" altLang="en-US" sz="1600" smtClean="0">
                <a:solidFill>
                  <a:srgbClr val="FF3300"/>
                </a:solidFill>
                <a:latin typeface="新細明體" pitchFamily="18" charset="-120"/>
                <a:ea typeface="新細明體" pitchFamily="18" charset="-120"/>
              </a:rPr>
              <a:t>投資金額</a:t>
            </a:r>
            <a:r>
              <a:rPr lang="zh-TW" altLang="en-US" sz="1600" smtClean="0">
                <a:solidFill>
                  <a:srgbClr val="008000"/>
                </a:solidFill>
                <a:latin typeface="新細明體" pitchFamily="18" charset="-120"/>
                <a:ea typeface="新細明體" pitchFamily="18" charset="-120"/>
              </a:rPr>
              <a:t>作為申報標準，每項 </a:t>
            </a:r>
            <a:r>
              <a:rPr lang="en-US" altLang="zh-TW" sz="1600" smtClean="0">
                <a:solidFill>
                  <a:srgbClr val="008000"/>
                </a:solidFill>
                <a:latin typeface="新細明體" pitchFamily="18" charset="-120"/>
                <a:ea typeface="新細明體" pitchFamily="18" charset="-120"/>
              </a:rPr>
              <a:t>(</a:t>
            </a:r>
            <a:r>
              <a:rPr lang="zh-TW" altLang="en-US" sz="1600" smtClean="0">
                <a:solidFill>
                  <a:srgbClr val="008000"/>
                </a:solidFill>
                <a:latin typeface="新細明體" pitchFamily="18" charset="-120"/>
                <a:ea typeface="新細明體" pitchFamily="18" charset="-120"/>
              </a:rPr>
              <a:t>件</a:t>
            </a:r>
            <a:r>
              <a:rPr lang="en-US" altLang="zh-TW" sz="1600" smtClean="0">
                <a:solidFill>
                  <a:srgbClr val="008000"/>
                </a:solidFill>
                <a:latin typeface="新細明體" pitchFamily="18" charset="-120"/>
                <a:ea typeface="新細明體" pitchFamily="18" charset="-120"/>
              </a:rPr>
              <a:t>) </a:t>
            </a:r>
            <a:r>
              <a:rPr lang="zh-TW" altLang="en-US" sz="1600" smtClean="0">
                <a:solidFill>
                  <a:srgbClr val="008000"/>
                </a:solidFill>
                <a:latin typeface="新細明體" pitchFamily="18" charset="-120"/>
                <a:ea typeface="新細明體" pitchFamily="18" charset="-120"/>
              </a:rPr>
              <a:t>價額達新臺幣</a:t>
            </a:r>
            <a:r>
              <a:rPr lang="zh-TW" altLang="en-US" sz="1600" smtClean="0">
                <a:solidFill>
                  <a:srgbClr val="FF3300"/>
                </a:solidFill>
                <a:latin typeface="新細明體" pitchFamily="18" charset="-120"/>
                <a:ea typeface="新細明體" pitchFamily="18" charset="-120"/>
              </a:rPr>
              <a:t>二十萬元</a:t>
            </a:r>
            <a:r>
              <a:rPr lang="zh-TW" altLang="en-US" sz="1600" smtClean="0">
                <a:solidFill>
                  <a:srgbClr val="008000"/>
                </a:solidFill>
                <a:latin typeface="新細明體" pitchFamily="18" charset="-120"/>
                <a:ea typeface="新細明體" pitchFamily="18" charset="-120"/>
              </a:rPr>
              <a:t>者，即應申報。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B12F94DB-0857-4259-B486-4C52BBB3CC59}" type="slidenum">
              <a:rPr lang="en-US" altLang="zh-TW"/>
              <a:pPr>
                <a:defRPr/>
              </a:pPr>
              <a:t>35</a:t>
            </a:fld>
            <a:endParaRPr lang="en-US" altLang="zh-TW"/>
          </a:p>
        </p:txBody>
      </p:sp>
      <p:sp>
        <p:nvSpPr>
          <p:cNvPr id="9" name="矩形 8"/>
          <p:cNvSpPr>
            <a:spLocks noChangeArrowheads="1"/>
          </p:cNvSpPr>
          <p:nvPr/>
        </p:nvSpPr>
        <p:spPr bwMode="auto">
          <a:xfrm>
            <a:off x="323850" y="692150"/>
            <a:ext cx="8497888" cy="5861050"/>
          </a:xfrm>
          <a:prstGeom prst="rect">
            <a:avLst/>
          </a:prstGeom>
          <a:solidFill>
            <a:srgbClr val="FFFF99"/>
          </a:solidFill>
          <a:ln w="9525">
            <a:solidFill>
              <a:srgbClr val="FF3300"/>
            </a:solidFill>
            <a:prstDash val="sysDash"/>
            <a:miter lim="800000"/>
            <a:headEnd/>
            <a:tailEnd/>
          </a:ln>
        </p:spPr>
        <p:txBody>
          <a:bodyPr>
            <a:spAutoFit/>
          </a:bodyPr>
          <a:lstStyle/>
          <a:p>
            <a:pPr>
              <a:lnSpc>
                <a:spcPct val="90000"/>
              </a:lnSpc>
            </a:pPr>
            <a:r>
              <a:rPr lang="zh-TW" altLang="en-US" sz="3200" b="1">
                <a:solidFill>
                  <a:srgbClr val="FF3300"/>
                </a:solidFill>
                <a:latin typeface="標楷體" pitchFamily="65" charset="-120"/>
                <a:ea typeface="標楷體" pitchFamily="65" charset="-120"/>
              </a:rPr>
              <a:t>注意事項：</a:t>
            </a:r>
            <a:endParaRPr lang="en-US" altLang="zh-TW" sz="3200" b="1">
              <a:solidFill>
                <a:srgbClr val="FF3300"/>
              </a:solidFill>
              <a:latin typeface="標楷體" pitchFamily="65" charset="-120"/>
              <a:ea typeface="標楷體" pitchFamily="65" charset="-120"/>
            </a:endParaRPr>
          </a:p>
          <a:p>
            <a:pPr>
              <a:lnSpc>
                <a:spcPct val="90000"/>
              </a:lnSpc>
            </a:pPr>
            <a:r>
              <a:rPr lang="en-US" altLang="zh-TW" b="1">
                <a:latin typeface="新細明體" pitchFamily="18" charset="-120"/>
              </a:rPr>
              <a:t>※</a:t>
            </a:r>
            <a:r>
              <a:rPr lang="zh-TW" altLang="en-US" b="1">
                <a:latin typeface="新細明體" pitchFamily="18" charset="-120"/>
              </a:rPr>
              <a:t>黃金存摺、黃金條塊之計算方式？</a:t>
            </a:r>
            <a:r>
              <a:rPr lang="zh-TW" altLang="en-US">
                <a:latin typeface="新細明體" pitchFamily="18" charset="-120"/>
              </a:rPr>
              <a:t>（法務部</a:t>
            </a:r>
            <a:r>
              <a:rPr lang="en-US" altLang="zh-TW">
                <a:latin typeface="新細明體" pitchFamily="18" charset="-120"/>
              </a:rPr>
              <a:t>87.12.3</a:t>
            </a:r>
            <a:r>
              <a:rPr lang="zh-TW" altLang="en-US">
                <a:latin typeface="新細明體" pitchFamily="18" charset="-120"/>
              </a:rPr>
              <a:t>法</a:t>
            </a:r>
            <a:r>
              <a:rPr lang="en-US" altLang="zh-TW">
                <a:latin typeface="新細明體" pitchFamily="18" charset="-120"/>
              </a:rPr>
              <a:t>(87)</a:t>
            </a:r>
            <a:r>
              <a:rPr lang="zh-TW" altLang="en-US">
                <a:latin typeface="新細明體" pitchFamily="18" charset="-120"/>
              </a:rPr>
              <a:t>政字第</a:t>
            </a:r>
            <a:r>
              <a:rPr lang="en-US" altLang="zh-TW">
                <a:latin typeface="新細明體" pitchFamily="18" charset="-120"/>
              </a:rPr>
              <a:t>019903</a:t>
            </a:r>
            <a:r>
              <a:rPr lang="zh-TW" altLang="en-US">
                <a:latin typeface="新細明體" pitchFamily="18" charset="-120"/>
              </a:rPr>
              <a:t>號函、法務部</a:t>
            </a:r>
            <a:r>
              <a:rPr lang="en-US" altLang="zh-TW">
                <a:latin typeface="新細明體" pitchFamily="18" charset="-120"/>
              </a:rPr>
              <a:t>95.9.12</a:t>
            </a:r>
            <a:r>
              <a:rPr lang="zh-TW" altLang="en-US">
                <a:latin typeface="新細明體" pitchFamily="18" charset="-120"/>
              </a:rPr>
              <a:t>法政字第</a:t>
            </a:r>
            <a:r>
              <a:rPr lang="en-US" altLang="zh-TW">
                <a:latin typeface="新細明體" pitchFamily="18" charset="-120"/>
              </a:rPr>
              <a:t>0951114497</a:t>
            </a:r>
            <a:r>
              <a:rPr lang="zh-TW" altLang="en-US">
                <a:latin typeface="新細明體" pitchFamily="18" charset="-120"/>
              </a:rPr>
              <a:t>號函）</a:t>
            </a:r>
          </a:p>
          <a:p>
            <a:pPr>
              <a:lnSpc>
                <a:spcPct val="90000"/>
              </a:lnSpc>
            </a:pPr>
            <a:r>
              <a:rPr lang="zh-TW" altLang="en-US" sz="2000">
                <a:latin typeface="新細明體" pitchFamily="18" charset="-120"/>
              </a:rPr>
              <a:t>黃金存摺：雖無實體黃金買賣，惟僅係所指買賣之黃金非現貨交易，而將買賣黃金之數量顯示於存摺，性質上仍屬黃金條塊之買賣，應於其他財產欄下申報。</a:t>
            </a:r>
          </a:p>
          <a:p>
            <a:pPr>
              <a:lnSpc>
                <a:spcPct val="90000"/>
              </a:lnSpc>
            </a:pPr>
            <a:endParaRPr lang="zh-TW" altLang="en-US" sz="2000">
              <a:latin typeface="新細明體" pitchFamily="18" charset="-120"/>
            </a:endParaRPr>
          </a:p>
          <a:p>
            <a:pPr>
              <a:lnSpc>
                <a:spcPct val="90000"/>
              </a:lnSpc>
            </a:pPr>
            <a:r>
              <a:rPr lang="zh-TW" altLang="en-US" sz="2000">
                <a:latin typeface="新細明體" pitchFamily="18" charset="-120"/>
              </a:rPr>
              <a:t> 黃金條塊：依市場交易習慣，原則上以申報義務人、配偶及未成年子女名下個別所有之全部黃金條塊為一項計算其價值。</a:t>
            </a:r>
          </a:p>
          <a:p>
            <a:pPr>
              <a:lnSpc>
                <a:spcPct val="90000"/>
              </a:lnSpc>
            </a:pPr>
            <a:r>
              <a:rPr lang="zh-TW" altLang="en-US">
                <a:latin typeface="新細明體" pitchFamily="18" charset="-120"/>
              </a:rPr>
              <a:t> </a:t>
            </a:r>
          </a:p>
          <a:p>
            <a:pPr>
              <a:lnSpc>
                <a:spcPct val="90000"/>
              </a:lnSpc>
            </a:pPr>
            <a:r>
              <a:rPr lang="en-US" altLang="zh-TW" b="1"/>
              <a:t>※</a:t>
            </a:r>
            <a:r>
              <a:rPr lang="zh-TW" altLang="en-US" b="1">
                <a:solidFill>
                  <a:srgbClr val="FF3300"/>
                </a:solidFill>
              </a:rPr>
              <a:t>結構性</a:t>
            </a:r>
            <a:r>
              <a:rPr lang="en-US" altLang="zh-TW" b="1">
                <a:solidFill>
                  <a:srgbClr val="FF3300"/>
                </a:solidFill>
              </a:rPr>
              <a:t>(</a:t>
            </a:r>
            <a:r>
              <a:rPr lang="zh-TW" altLang="en-US" b="1">
                <a:solidFill>
                  <a:srgbClr val="FF3300"/>
                </a:solidFill>
              </a:rPr>
              <a:t>型</a:t>
            </a:r>
            <a:r>
              <a:rPr lang="en-US" altLang="zh-TW" b="1">
                <a:solidFill>
                  <a:srgbClr val="FF3300"/>
                </a:solidFill>
              </a:rPr>
              <a:t>)</a:t>
            </a:r>
            <a:r>
              <a:rPr lang="zh-TW" altLang="en-US" b="1">
                <a:solidFill>
                  <a:srgbClr val="FF3300"/>
                </a:solidFill>
              </a:rPr>
              <a:t>商品</a:t>
            </a:r>
            <a:r>
              <a:rPr lang="en-US" altLang="zh-TW" b="1">
                <a:solidFill>
                  <a:srgbClr val="FF3300"/>
                </a:solidFill>
              </a:rPr>
              <a:t>(</a:t>
            </a:r>
            <a:r>
              <a:rPr lang="zh-TW" altLang="en-US" b="1">
                <a:solidFill>
                  <a:srgbClr val="FF3300"/>
                </a:solidFill>
              </a:rPr>
              <a:t>包括連動債</a:t>
            </a:r>
            <a:r>
              <a:rPr lang="en-US" altLang="zh-TW" b="1">
                <a:solidFill>
                  <a:srgbClr val="FF3300"/>
                </a:solidFill>
              </a:rPr>
              <a:t>)</a:t>
            </a:r>
            <a:r>
              <a:rPr lang="zh-TW" altLang="en-US" b="1"/>
              <a:t>之計算方式？ </a:t>
            </a:r>
            <a:r>
              <a:rPr lang="zh-TW" altLang="en-US"/>
              <a:t>（法務部</a:t>
            </a:r>
            <a:r>
              <a:rPr lang="en-US" altLang="zh-TW"/>
              <a:t>98.10.21</a:t>
            </a:r>
            <a:r>
              <a:rPr lang="zh-TW" altLang="en-US"/>
              <a:t>法政字第</a:t>
            </a:r>
            <a:r>
              <a:rPr lang="en-US" altLang="zh-TW"/>
              <a:t>0981113261</a:t>
            </a:r>
            <a:r>
              <a:rPr lang="zh-TW" altLang="en-US"/>
              <a:t>號函</a:t>
            </a:r>
            <a:r>
              <a:rPr lang="en-US" altLang="zh-TW"/>
              <a:t>)</a:t>
            </a:r>
          </a:p>
          <a:p>
            <a:pPr>
              <a:lnSpc>
                <a:spcPct val="90000"/>
              </a:lnSpc>
            </a:pPr>
            <a:r>
              <a:rPr lang="zh-TW" altLang="en-US" sz="2000"/>
              <a:t>結構性</a:t>
            </a:r>
            <a:r>
              <a:rPr lang="en-US" altLang="zh-TW" sz="2000"/>
              <a:t>(</a:t>
            </a:r>
            <a:r>
              <a:rPr lang="zh-TW" altLang="en-US" sz="2000"/>
              <a:t>型</a:t>
            </a:r>
            <a:r>
              <a:rPr lang="en-US" altLang="zh-TW" sz="2000"/>
              <a:t>)</a:t>
            </a:r>
            <a:r>
              <a:rPr lang="zh-TW" altLang="en-US" sz="2000"/>
              <a:t>商品</a:t>
            </a:r>
            <a:r>
              <a:rPr lang="en-US" altLang="zh-TW" sz="2000"/>
              <a:t>(</a:t>
            </a:r>
            <a:r>
              <a:rPr lang="zh-TW" altLang="en-US" sz="2000"/>
              <a:t>包括連動債</a:t>
            </a:r>
            <a:r>
              <a:rPr lang="en-US" altLang="zh-TW" sz="2000"/>
              <a:t>)</a:t>
            </a:r>
            <a:r>
              <a:rPr lang="zh-TW" altLang="en-US" sz="2000"/>
              <a:t>，係指結合固定收益商品</a:t>
            </a:r>
            <a:r>
              <a:rPr lang="en-US" altLang="zh-TW" sz="2000"/>
              <a:t>(</a:t>
            </a:r>
            <a:r>
              <a:rPr lang="zh-TW" altLang="en-US" sz="2000"/>
              <a:t>如定期存款或債券</a:t>
            </a:r>
            <a:r>
              <a:rPr lang="en-US" altLang="zh-TW" sz="2000"/>
              <a:t>)</a:t>
            </a:r>
            <a:r>
              <a:rPr lang="zh-TW" altLang="en-US" sz="2000"/>
              <a:t>與衍生性金融商品</a:t>
            </a:r>
            <a:r>
              <a:rPr lang="en-US" altLang="zh-TW" sz="2000"/>
              <a:t>(</a:t>
            </a:r>
            <a:r>
              <a:rPr lang="zh-TW" altLang="en-US" sz="2000"/>
              <a:t>例如選擇權</a:t>
            </a:r>
            <a:r>
              <a:rPr lang="en-US" altLang="zh-TW" sz="2000"/>
              <a:t>)</a:t>
            </a:r>
            <a:r>
              <a:rPr lang="zh-TW" altLang="en-US" sz="2000"/>
              <a:t>之組合形式商品交易，既具有一定之經濟價值，自屬「其他具有相當價值之財產」，</a:t>
            </a:r>
            <a:r>
              <a:rPr lang="zh-TW" altLang="en-US" sz="2000" b="1">
                <a:solidFill>
                  <a:srgbClr val="FF3300"/>
                </a:solidFill>
              </a:rPr>
              <a:t>每項</a:t>
            </a:r>
            <a:r>
              <a:rPr lang="en-US" altLang="zh-TW" sz="2000" b="1">
                <a:solidFill>
                  <a:srgbClr val="FF3300"/>
                </a:solidFill>
              </a:rPr>
              <a:t>(</a:t>
            </a:r>
            <a:r>
              <a:rPr lang="zh-TW" altLang="en-US" sz="2000" b="1">
                <a:solidFill>
                  <a:srgbClr val="FF3300"/>
                </a:solidFill>
              </a:rPr>
              <a:t>件</a:t>
            </a:r>
            <a:r>
              <a:rPr lang="en-US" altLang="zh-TW" sz="2000" b="1">
                <a:solidFill>
                  <a:srgbClr val="FF3300"/>
                </a:solidFill>
              </a:rPr>
              <a:t>)</a:t>
            </a:r>
            <a:r>
              <a:rPr lang="zh-TW" altLang="en-US" sz="2000" b="1">
                <a:solidFill>
                  <a:srgbClr val="FF3300"/>
                </a:solidFill>
              </a:rPr>
              <a:t>達</a:t>
            </a:r>
            <a:r>
              <a:rPr lang="en-US" altLang="zh-TW" sz="2000" b="1">
                <a:solidFill>
                  <a:srgbClr val="FF3300"/>
                </a:solidFill>
              </a:rPr>
              <a:t>20</a:t>
            </a:r>
            <a:r>
              <a:rPr lang="zh-TW" altLang="en-US" sz="2000" b="1">
                <a:solidFill>
                  <a:srgbClr val="FF3300"/>
                </a:solidFill>
              </a:rPr>
              <a:t>萬元，即應申報</a:t>
            </a:r>
            <a:r>
              <a:rPr lang="zh-TW" altLang="en-US" sz="2000"/>
              <a:t>。</a:t>
            </a:r>
          </a:p>
          <a:p>
            <a:pPr>
              <a:lnSpc>
                <a:spcPct val="90000"/>
              </a:lnSpc>
            </a:pPr>
            <a:endParaRPr lang="zh-TW" altLang="en-US" sz="2000"/>
          </a:p>
          <a:p>
            <a:pPr>
              <a:lnSpc>
                <a:spcPct val="90000"/>
              </a:lnSpc>
            </a:pPr>
            <a:r>
              <a:rPr lang="zh-TW" altLang="en-US" sz="2000"/>
              <a:t>結構性商品無活絡之次級市場或公平市價，其價額計算方式以</a:t>
            </a:r>
            <a:r>
              <a:rPr lang="zh-TW" altLang="en-US" sz="2000" b="1">
                <a:solidFill>
                  <a:srgbClr val="FF3300"/>
                </a:solidFill>
              </a:rPr>
              <a:t>原始投資金額</a:t>
            </a:r>
            <a:r>
              <a:rPr lang="zh-TW" altLang="en-US" sz="2000"/>
              <a:t>作為申報標準。</a:t>
            </a:r>
            <a:r>
              <a:rPr lang="zh-TW" altLang="en-US"/>
              <a:t> </a:t>
            </a:r>
          </a:p>
          <a:p>
            <a:pPr>
              <a:lnSpc>
                <a:spcPct val="90000"/>
              </a:lnSpc>
            </a:pP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2064276C-91A0-4244-856E-6C562B02BD3C}" type="slidenum">
              <a:rPr lang="en-US" altLang="zh-TW"/>
              <a:pPr>
                <a:defRPr/>
              </a:pPr>
              <a:t>36</a:t>
            </a:fld>
            <a:endParaRPr lang="en-US" altLang="zh-TW"/>
          </a:p>
        </p:txBody>
      </p:sp>
      <p:sp>
        <p:nvSpPr>
          <p:cNvPr id="35842" name="Rectangle 4"/>
          <p:cNvSpPr>
            <a:spLocks noGrp="1" noChangeArrowheads="1"/>
          </p:cNvSpPr>
          <p:nvPr>
            <p:ph type="title"/>
          </p:nvPr>
        </p:nvSpPr>
        <p:spPr>
          <a:xfrm>
            <a:off x="457200" y="457200"/>
            <a:ext cx="8229600" cy="1243013"/>
          </a:xfrm>
          <a:noFill/>
        </p:spPr>
        <p:txBody>
          <a:bodyPr/>
          <a:lstStyle/>
          <a:p>
            <a:r>
              <a:rPr lang="zh-TW" altLang="en-US" sz="2000" b="0" smtClean="0"/>
              <a:t>（九）</a:t>
            </a:r>
            <a:r>
              <a:rPr lang="en-US" altLang="zh-TW" sz="2000" b="0" smtClean="0"/>
              <a:t>2.</a:t>
            </a:r>
            <a:r>
              <a:rPr lang="zh-TW" altLang="en-US" sz="2000" b="0" smtClean="0"/>
              <a:t>保險（指「儲蓄型壽險」、「投資型壽險」及「年金型保險」之保險契約類型，前開</a:t>
            </a:r>
            <a:r>
              <a:rPr lang="zh-TW" altLang="en-US" sz="2000" b="0" smtClean="0">
                <a:solidFill>
                  <a:srgbClr val="FF3300"/>
                </a:solidFill>
              </a:rPr>
              <a:t>保險之要保人如為申報義務人本人、配偶或未成年子女，則不論已繳保費金額多寡均應申報</a:t>
            </a:r>
            <a:r>
              <a:rPr lang="zh-TW" altLang="en-US" sz="2000" b="0" smtClean="0"/>
              <a:t>）</a:t>
            </a:r>
            <a:br>
              <a:rPr lang="zh-TW" altLang="en-US" sz="2000" b="0" smtClean="0"/>
            </a:br>
            <a:endParaRPr lang="zh-TW" altLang="en-US" sz="2000" b="0" smtClean="0"/>
          </a:p>
        </p:txBody>
      </p:sp>
      <p:graphicFrame>
        <p:nvGraphicFramePr>
          <p:cNvPr id="100522" name="Group 170"/>
          <p:cNvGraphicFramePr>
            <a:graphicFrameLocks noGrp="1"/>
          </p:cNvGraphicFramePr>
          <p:nvPr>
            <p:ph idx="1"/>
          </p:nvPr>
        </p:nvGraphicFramePr>
        <p:xfrm>
          <a:off x="468313" y="1628775"/>
          <a:ext cx="8229600" cy="3090863"/>
        </p:xfrm>
        <a:graphic>
          <a:graphicData uri="http://schemas.openxmlformats.org/drawingml/2006/table">
            <a:tbl>
              <a:tblPr/>
              <a:tblGrid>
                <a:gridCol w="2044700"/>
                <a:gridCol w="2736850"/>
                <a:gridCol w="1608137"/>
                <a:gridCol w="1839913"/>
              </a:tblGrid>
              <a:tr h="376238">
                <a:tc>
                  <a:txBody>
                    <a:bodyPr/>
                    <a:lstStyle/>
                    <a:p>
                      <a:pPr marL="342900" marR="0" lvl="0" indent="-342900" algn="dist" defTabSz="914400" rtl="0" eaLnBrk="0" fontAlgn="base" latinLnBrk="0" hangingPunct="0">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保險公司</a:t>
                      </a:r>
                      <a:endParaRPr kumimoji="1" lang="zh-TW" altLang="en-US"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0" fontAlgn="base" latinLnBrk="0" hangingPunct="0">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保險名稱</a:t>
                      </a:r>
                      <a:endParaRPr kumimoji="1" lang="zh-TW" altLang="en-US"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0" fontAlgn="base" latinLnBrk="0" hangingPunct="0">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要保人</a:t>
                      </a:r>
                      <a:endParaRPr kumimoji="1" lang="zh-TW" altLang="en-US"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0" fontAlgn="base" latinLnBrk="0" hangingPunct="0">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備註</a:t>
                      </a:r>
                      <a:endParaRPr kumimoji="1" lang="zh-TW" altLang="en-US"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新光人壽保險股份有限公司</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新光人壽得利利率變動型年金保險</a:t>
                      </a:r>
                      <a:r>
                        <a:rPr kumimoji="1" lang="en-US" altLang="zh-TW"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甲型</a:t>
                      </a:r>
                      <a:r>
                        <a:rPr kumimoji="1" lang="en-US" altLang="zh-TW"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endParaRPr kumimoji="1" lang="en-US" altLang="zh-TW"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楊光明</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保單號碼</a:t>
                      </a:r>
                      <a:r>
                        <a:rPr kumimoji="1" lang="en-US" altLang="zh-TW"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YA1688</a:t>
                      </a:r>
                      <a:endParaRPr kumimoji="1" lang="en-US" altLang="zh-TW"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南山人壽保險股份有限公司</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南山六年期六六大順養老保險</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楊光明</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zh-TW" altLang="en-US" sz="14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臺灣人壽保險股份有限公司</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台灣人壽長盛還本終身保險</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李冰冰</a:t>
                      </a:r>
                      <a:endParaRPr kumimoji="1" lang="zh-TW" altLang="en-US" sz="1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zh-TW" altLang="en-US" sz="14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grid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總申報筆數：</a:t>
                      </a:r>
                      <a:r>
                        <a:rPr kumimoji="1" lang="en-US" altLang="zh-TW" sz="12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r>
                        <a:rPr kumimoji="1" lang="zh-TW" altLang="en-US" sz="12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筆</a:t>
                      </a:r>
                      <a:endParaRPr kumimoji="1" lang="zh-TW" altLang="en-US"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5872" name="Rectangle 74"/>
          <p:cNvSpPr>
            <a:spLocks noChangeArrowheads="1"/>
          </p:cNvSpPr>
          <p:nvPr/>
        </p:nvSpPr>
        <p:spPr bwMode="auto">
          <a:xfrm>
            <a:off x="323850" y="5084763"/>
            <a:ext cx="8424863" cy="1370012"/>
          </a:xfrm>
          <a:prstGeom prst="rect">
            <a:avLst/>
          </a:prstGeom>
          <a:noFill/>
          <a:ln w="9525">
            <a:noFill/>
            <a:miter lim="800000"/>
            <a:headEnd/>
            <a:tailEnd/>
          </a:ln>
        </p:spPr>
        <p:txBody>
          <a:bodyPr anchor="ctr">
            <a:spAutoFit/>
          </a:bodyPr>
          <a:lstStyle/>
          <a:p>
            <a:pPr marL="261938" indent="-261938">
              <a:lnSpc>
                <a:spcPct val="120000"/>
              </a:lnSpc>
            </a:pPr>
            <a:r>
              <a:rPr lang="en-US" altLang="zh-TW" sz="1400" b="1">
                <a:solidFill>
                  <a:srgbClr val="009900"/>
                </a:solidFill>
              </a:rPr>
              <a:t>★ </a:t>
            </a:r>
            <a:r>
              <a:rPr lang="zh-TW" altLang="en-US" sz="1400" b="1">
                <a:solidFill>
                  <a:srgbClr val="009900"/>
                </a:solidFill>
              </a:rPr>
              <a:t>「儲蓄型壽險」指滿期保險金、生存（還本）保險金、繳費期滿生存保險金、祝壽保險金、教育保險金、立業保險金、養老保險金等商品內容含有生存保險金特性之保險契約；「投資型壽險」指商品名稱含有變額壽險、變額萬能壽險、投資型保險、投資連（鏈）結型保險等文字之保險契約；「年金型保險」指即期年金保險、遞延年金保險、利率變動型年金保險、勞退企業年金保險、勞退個人年金保險等商品名稱含有年金保險等文字之保險契約。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1"/>
          </p:nvPr>
        </p:nvSpPr>
        <p:spPr>
          <a:ln/>
        </p:spPr>
        <p:txBody>
          <a:bodyPr/>
          <a:lstStyle/>
          <a:p>
            <a:pPr>
              <a:defRPr/>
            </a:pPr>
            <a:fld id="{22AB6739-CE61-4932-883E-EDB4A841C9D5}" type="slidenum">
              <a:rPr lang="en-US" altLang="zh-TW"/>
              <a:pPr>
                <a:defRPr/>
              </a:pPr>
              <a:t>37</a:t>
            </a:fld>
            <a:endParaRPr lang="en-US" altLang="zh-TW"/>
          </a:p>
        </p:txBody>
      </p:sp>
      <p:sp>
        <p:nvSpPr>
          <p:cNvPr id="70"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2407D54-E59E-4C5B-86E3-3087FE0FD783}" type="slidenum">
              <a:rPr kumimoji="0" lang="en-US" altLang="zh-TW" sz="1200">
                <a:latin typeface="+mn-ea"/>
                <a:ea typeface="+mn-ea"/>
              </a:rPr>
              <a:pPr algn="r">
                <a:defRPr/>
              </a:pPr>
              <a:t>37</a:t>
            </a:fld>
            <a:endParaRPr kumimoji="0" lang="en-US" altLang="zh-TW" sz="1200">
              <a:latin typeface="+mn-ea"/>
              <a:ea typeface="+mn-ea"/>
            </a:endParaRPr>
          </a:p>
        </p:txBody>
      </p:sp>
      <p:sp>
        <p:nvSpPr>
          <p:cNvPr id="36867" name="Rectangle 38"/>
          <p:cNvSpPr>
            <a:spLocks noGrp="1" noChangeArrowheads="1"/>
          </p:cNvSpPr>
          <p:nvPr>
            <p:ph type="title" idx="4294967295"/>
          </p:nvPr>
        </p:nvSpPr>
        <p:spPr>
          <a:xfrm>
            <a:off x="468313" y="333375"/>
            <a:ext cx="8064500" cy="431800"/>
          </a:xfrm>
          <a:noFill/>
        </p:spPr>
        <p:txBody>
          <a:bodyPr/>
          <a:lstStyle/>
          <a:p>
            <a:pPr eaLnBrk="1" hangingPunct="1">
              <a:lnSpc>
                <a:spcPct val="90000"/>
              </a:lnSpc>
            </a:pPr>
            <a:r>
              <a:rPr lang="zh-TW" altLang="en-US" sz="2000" b="0" smtClean="0"/>
              <a:t>（十）債權                               （總金額：新臺幣</a:t>
            </a:r>
            <a:r>
              <a:rPr lang="en-US" altLang="zh-TW" sz="2000" b="0" smtClean="0"/>
              <a:t>2,850,000</a:t>
            </a:r>
            <a:r>
              <a:rPr lang="zh-TW" altLang="en-US" sz="2000" b="0" smtClean="0"/>
              <a:t>元）</a:t>
            </a:r>
          </a:p>
        </p:txBody>
      </p:sp>
      <p:sp>
        <p:nvSpPr>
          <p:cNvPr id="36868" name="Rectangle 40"/>
          <p:cNvSpPr>
            <a:spLocks noChangeArrowheads="1"/>
          </p:cNvSpPr>
          <p:nvPr/>
        </p:nvSpPr>
        <p:spPr bwMode="auto">
          <a:xfrm>
            <a:off x="179388" y="2708275"/>
            <a:ext cx="8964612" cy="749300"/>
          </a:xfrm>
          <a:prstGeom prst="rect">
            <a:avLst/>
          </a:prstGeom>
          <a:noFill/>
          <a:ln w="9525">
            <a:noFill/>
            <a:miter lim="800000"/>
            <a:headEnd/>
            <a:tailEnd/>
          </a:ln>
        </p:spPr>
        <p:txBody>
          <a:bodyPr anchor="ctr">
            <a:spAutoFit/>
          </a:bodyPr>
          <a:lstStyle/>
          <a:p>
            <a:pPr marL="261938" indent="-261938">
              <a:lnSpc>
                <a:spcPct val="120000"/>
              </a:lnSpc>
            </a:pPr>
            <a:r>
              <a:rPr lang="en-US" altLang="zh-TW" sz="1200" b="1">
                <a:solidFill>
                  <a:srgbClr val="009900"/>
                </a:solidFill>
              </a:rPr>
              <a:t>★</a:t>
            </a:r>
            <a:r>
              <a:rPr lang="zh-TW" altLang="en-US" sz="1200" b="1">
                <a:solidFill>
                  <a:srgbClr val="009900"/>
                </a:solidFill>
              </a:rPr>
              <a:t>「債權」之申報金額，應以「申報日」當日之債權餘額為準，須扣除債務人已清償部分，非以原始借貸數額申報。</a:t>
            </a:r>
          </a:p>
          <a:p>
            <a:pPr marL="261938" indent="-261938">
              <a:lnSpc>
                <a:spcPct val="120000"/>
              </a:lnSpc>
            </a:pPr>
            <a:r>
              <a:rPr lang="zh-TW" altLang="en-US" sz="1200" b="1">
                <a:solidFill>
                  <a:srgbClr val="009900"/>
                </a:solidFill>
              </a:rPr>
              <a:t>★申報人本人、配偶及未成年子女「各別」名下債權金額達新臺幣一百萬元以上者，即應申報。</a:t>
            </a:r>
          </a:p>
          <a:p>
            <a:pPr marL="261938" indent="-261938">
              <a:lnSpc>
                <a:spcPct val="120000"/>
              </a:lnSpc>
            </a:pPr>
            <a:r>
              <a:rPr lang="zh-TW" altLang="en-US" sz="1200" b="1">
                <a:solidFill>
                  <a:srgbClr val="009900"/>
                </a:solidFill>
              </a:rPr>
              <a:t>★債權應註明取得之時間及原因。</a:t>
            </a:r>
          </a:p>
        </p:txBody>
      </p:sp>
      <p:graphicFrame>
        <p:nvGraphicFramePr>
          <p:cNvPr id="36990" name="Group 126"/>
          <p:cNvGraphicFramePr>
            <a:graphicFrameLocks noGrp="1"/>
          </p:cNvGraphicFramePr>
          <p:nvPr/>
        </p:nvGraphicFramePr>
        <p:xfrm>
          <a:off x="539750" y="4149725"/>
          <a:ext cx="8208963" cy="1643063"/>
        </p:xfrm>
        <a:graphic>
          <a:graphicData uri="http://schemas.openxmlformats.org/drawingml/2006/table">
            <a:tbl>
              <a:tblPr/>
              <a:tblGrid>
                <a:gridCol w="1152525"/>
                <a:gridCol w="792163"/>
                <a:gridCol w="2592387"/>
                <a:gridCol w="1008063"/>
                <a:gridCol w="1177925"/>
                <a:gridCol w="1485900"/>
              </a:tblGrid>
              <a:tr h="431800">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債務人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債權人及地址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餘額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發生）時間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原因</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抵押貸款</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高雄銀行  高雄市四維三路</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3,200,550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98.11.8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購屋</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0" algn="l"/>
                        </a:tabLst>
                      </a:pPr>
                      <a:r>
                        <a:rPr kumimoji="1" lang="zh-TW" altLang="en-US" sz="1400" b="0" i="0" u="none" strike="noStrike" cap="none" normalizeH="0" baseline="0" smtClean="0">
                          <a:ln>
                            <a:noFill/>
                          </a:ln>
                          <a:solidFill>
                            <a:schemeClr val="tx1"/>
                          </a:solidFill>
                          <a:effectLst/>
                          <a:latin typeface="Arial" charset="0"/>
                          <a:ea typeface="標楷體" pitchFamily="65" charset="-120"/>
                        </a:rPr>
                        <a:t>消費性貸款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Arial" charset="0"/>
                          <a:ea typeface="標楷體" pitchFamily="65" charset="-120"/>
                        </a:rPr>
                        <a:t>土地銀行四維分行</a:t>
                      </a:r>
                      <a:r>
                        <a:rPr kumimoji="1" lang="zh-TW" altLang="en-US" sz="1400" b="1" i="0" u="none" strike="noStrike" cap="none" normalizeH="0" baseline="0" smtClean="0">
                          <a:ln>
                            <a:noFill/>
                          </a:ln>
                          <a:solidFill>
                            <a:schemeClr val="tx1"/>
                          </a:solidFill>
                          <a:effectLst/>
                          <a:latin typeface="Arial" charset="0"/>
                          <a:ea typeface="標楷體" pitchFamily="65" charset="-120"/>
                        </a:rPr>
                        <a:t> </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高雄市四維三路</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785,000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101.1.15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購車</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0" algn="l"/>
                        </a:tabLst>
                      </a:pPr>
                      <a:r>
                        <a:rPr kumimoji="1" lang="zh-TW" altLang="en-US" sz="1400" b="0" i="0" u="none" strike="noStrike" cap="none" normalizeH="0" baseline="0" smtClean="0">
                          <a:ln>
                            <a:noFill/>
                          </a:ln>
                          <a:solidFill>
                            <a:schemeClr val="tx1"/>
                          </a:solidFill>
                          <a:effectLst/>
                          <a:latin typeface="Arial" charset="0"/>
                          <a:ea typeface="標楷體" pitchFamily="65" charset="-120"/>
                        </a:rPr>
                        <a:t>保單借款</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新光人壽保險股份有限公司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100.5.10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個人資金調度</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gridSpan="6">
                  <a:txBody>
                    <a:bodyPr/>
                    <a:lstStyle/>
                    <a:p>
                      <a:pPr marL="0" marR="0" lvl="0" indent="0" algn="l" defTabSz="914400" rtl="0" eaLnBrk="1" fontAlgn="base" latinLnBrk="0" hangingPunct="1">
                        <a:lnSpc>
                          <a:spcPct val="80000"/>
                        </a:lnSpc>
                        <a:spcBef>
                          <a:spcPct val="0"/>
                        </a:spcBef>
                        <a:spcAft>
                          <a:spcPct val="0"/>
                        </a:spcAft>
                        <a:buClrTx/>
                        <a:buSzTx/>
                        <a:buFontTx/>
                        <a:buNone/>
                        <a:tabLst>
                          <a:tab pos="0" algn="l"/>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3</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6899" name="Rectangle 74"/>
          <p:cNvSpPr>
            <a:spLocks noChangeArrowheads="1"/>
          </p:cNvSpPr>
          <p:nvPr/>
        </p:nvSpPr>
        <p:spPr bwMode="auto">
          <a:xfrm>
            <a:off x="323850" y="5949950"/>
            <a:ext cx="8424863" cy="749300"/>
          </a:xfrm>
          <a:prstGeom prst="rect">
            <a:avLst/>
          </a:prstGeom>
          <a:noFill/>
          <a:ln w="9525">
            <a:noFill/>
            <a:miter lim="800000"/>
            <a:headEnd/>
            <a:tailEnd/>
          </a:ln>
        </p:spPr>
        <p:txBody>
          <a:bodyPr anchor="ctr">
            <a:spAutoFit/>
          </a:bodyPr>
          <a:lstStyle/>
          <a:p>
            <a:pPr marL="261938" indent="-261938">
              <a:lnSpc>
                <a:spcPct val="120000"/>
              </a:lnSpc>
            </a:pPr>
            <a:r>
              <a:rPr lang="en-US" altLang="zh-TW" sz="1200" b="1">
                <a:solidFill>
                  <a:srgbClr val="009900"/>
                </a:solidFill>
              </a:rPr>
              <a:t>★</a:t>
            </a:r>
            <a:r>
              <a:rPr lang="zh-TW" altLang="en-US" sz="1200" b="1">
                <a:solidFill>
                  <a:srgbClr val="009900"/>
                </a:solidFill>
              </a:rPr>
              <a:t>「債務」之申報金額，應以「申報日」當日之債務餘額為準，須扣除已清償之部分，非以原始借貸數額申報。</a:t>
            </a:r>
          </a:p>
          <a:p>
            <a:pPr marL="261938" indent="-261938">
              <a:lnSpc>
                <a:spcPct val="120000"/>
              </a:lnSpc>
            </a:pPr>
            <a:r>
              <a:rPr lang="zh-TW" altLang="en-US" sz="1200" b="1">
                <a:solidFill>
                  <a:srgbClr val="009900"/>
                </a:solidFill>
              </a:rPr>
              <a:t>★申報人本人、配偶及未成年子女「各別」名下債務達新臺幣一百萬元以上者，即應申報。</a:t>
            </a:r>
          </a:p>
          <a:p>
            <a:pPr marL="261938" indent="-261938">
              <a:lnSpc>
                <a:spcPct val="120000"/>
              </a:lnSpc>
            </a:pPr>
            <a:r>
              <a:rPr lang="zh-TW" altLang="en-US" sz="1200" b="1">
                <a:solidFill>
                  <a:srgbClr val="009900"/>
                </a:solidFill>
              </a:rPr>
              <a:t>★債務應註明取得之時間及原因。</a:t>
            </a:r>
          </a:p>
        </p:txBody>
      </p:sp>
      <p:graphicFrame>
        <p:nvGraphicFramePr>
          <p:cNvPr id="36954" name="Group 90"/>
          <p:cNvGraphicFramePr>
            <a:graphicFrameLocks noGrp="1"/>
          </p:cNvGraphicFramePr>
          <p:nvPr>
            <p:ph idx="4294967295"/>
          </p:nvPr>
        </p:nvGraphicFramePr>
        <p:xfrm>
          <a:off x="539750" y="1125538"/>
          <a:ext cx="8229600" cy="1554162"/>
        </p:xfrm>
        <a:graphic>
          <a:graphicData uri="http://schemas.openxmlformats.org/drawingml/2006/table">
            <a:tbl>
              <a:tblPr/>
              <a:tblGrid>
                <a:gridCol w="1152525"/>
                <a:gridCol w="792163"/>
                <a:gridCol w="2592387"/>
                <a:gridCol w="1008063"/>
                <a:gridCol w="1295400"/>
                <a:gridCol w="1389062"/>
              </a:tblGrid>
              <a:tr h="503238">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債權人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債務人及地址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餘額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發生）時間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原因</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一般借款</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史小海   台北市延平南路</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1,200,000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99.7.8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朋友創業借款</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抵押借款</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吳春嬌   高雄市五福二路</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50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1,650,000</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 </a:t>
                      </a:r>
                      <a:endParaRPr kumimoji="1" lang="en-US" altLang="zh-TW" sz="28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95.11.19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親戚借款</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gridSpan="6">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2</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6932" name="Rectangle 150"/>
          <p:cNvSpPr>
            <a:spLocks noChangeArrowheads="1"/>
          </p:cNvSpPr>
          <p:nvPr/>
        </p:nvSpPr>
        <p:spPr bwMode="auto">
          <a:xfrm>
            <a:off x="468313" y="3573463"/>
            <a:ext cx="8135937" cy="360362"/>
          </a:xfrm>
          <a:prstGeom prst="rect">
            <a:avLst/>
          </a:prstGeom>
          <a:noFill/>
          <a:ln w="9525">
            <a:noFill/>
            <a:miter lim="800000"/>
            <a:headEnd/>
            <a:tailEnd/>
          </a:ln>
        </p:spPr>
        <p:txBody>
          <a:bodyPr anchor="ctr"/>
          <a:lstStyle/>
          <a:p>
            <a:pPr>
              <a:lnSpc>
                <a:spcPct val="90000"/>
              </a:lnSpc>
            </a:pPr>
            <a:r>
              <a:rPr lang="zh-TW" altLang="en-US" sz="2000">
                <a:ea typeface="標楷體" pitchFamily="65" charset="-120"/>
              </a:rPr>
              <a:t>（十一）債務                             （總金額：新臺幣</a:t>
            </a:r>
            <a:r>
              <a:rPr lang="en-US" altLang="zh-TW" sz="2000">
                <a:ea typeface="標楷體" pitchFamily="65" charset="-120"/>
              </a:rPr>
              <a:t>4,285,550</a:t>
            </a:r>
            <a:r>
              <a:rPr lang="zh-TW" altLang="en-US" sz="2000">
                <a:ea typeface="標楷體" pitchFamily="65" charset="-120"/>
              </a:rPr>
              <a:t>元）</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7153F69C-6A1D-4E24-953F-EACAF027E978}" type="slidenum">
              <a:rPr lang="en-US" altLang="zh-TW"/>
              <a:pPr>
                <a:defRPr/>
              </a:pPr>
              <a:t>38</a:t>
            </a:fld>
            <a:endParaRPr lang="en-US" altLang="zh-TW"/>
          </a:p>
        </p:txBody>
      </p:sp>
      <p:sp>
        <p:nvSpPr>
          <p:cNvPr id="268363" name="Text Box 75"/>
          <p:cNvSpPr txBox="1">
            <a:spLocks noChangeArrowheads="1"/>
          </p:cNvSpPr>
          <p:nvPr/>
        </p:nvSpPr>
        <p:spPr bwMode="auto">
          <a:xfrm>
            <a:off x="395288" y="981075"/>
            <a:ext cx="8424862" cy="5634038"/>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50000"/>
              </a:spcBef>
            </a:pPr>
            <a:r>
              <a:rPr lang="en-US" altLang="zh-TW" sz="3200" b="1">
                <a:solidFill>
                  <a:srgbClr val="FF3300"/>
                </a:solidFill>
                <a:ea typeface="標楷體" pitchFamily="65" charset="-120"/>
              </a:rPr>
              <a:t>★</a:t>
            </a:r>
            <a:r>
              <a:rPr lang="zh-TW" altLang="en-US" sz="3200" b="1">
                <a:solidFill>
                  <a:srgbClr val="FF3300"/>
                </a:solidFill>
                <a:ea typeface="標楷體" pitchFamily="65" charset="-120"/>
              </a:rPr>
              <a:t>申報債權、債務常見錯誤態樣：</a:t>
            </a:r>
          </a:p>
          <a:p>
            <a:pPr marL="261938" indent="-261938">
              <a:spcBef>
                <a:spcPct val="50000"/>
              </a:spcBef>
            </a:pPr>
            <a:r>
              <a:rPr lang="en-US" altLang="zh-TW" sz="2200">
                <a:latin typeface="標楷體" pitchFamily="65" charset="-120"/>
                <a:ea typeface="標楷體" pitchFamily="65" charset="-120"/>
              </a:rPr>
              <a:t>1.</a:t>
            </a:r>
            <a:r>
              <a:rPr lang="zh-TW" altLang="en-US" sz="2200">
                <a:latin typeface="標楷體" pitchFamily="65" charset="-120"/>
                <a:ea typeface="標楷體" pitchFamily="65" charset="-120"/>
              </a:rPr>
              <a:t>認為債務非屬所得，故不需申報。實凡申報人本人、配偶及未成年子女於申報日各別所有債務總計達新臺幣</a:t>
            </a:r>
            <a:r>
              <a:rPr lang="en-US" altLang="zh-TW" sz="2200">
                <a:latin typeface="標楷體" pitchFamily="65" charset="-120"/>
                <a:ea typeface="標楷體" pitchFamily="65" charset="-120"/>
              </a:rPr>
              <a:t>100</a:t>
            </a:r>
            <a:r>
              <a:rPr lang="zh-TW" altLang="en-US" sz="2200">
                <a:latin typeface="標楷體" pitchFamily="65" charset="-120"/>
                <a:ea typeface="標楷體" pitchFamily="65" charset="-120"/>
              </a:rPr>
              <a:t>萬元以上者，均應逐筆申報。</a:t>
            </a:r>
            <a:endParaRPr lang="zh-TW" altLang="en-US" sz="2200" b="1">
              <a:solidFill>
                <a:srgbClr val="FF3300"/>
              </a:solidFill>
              <a:latin typeface="標楷體" pitchFamily="65" charset="-120"/>
              <a:ea typeface="標楷體" pitchFamily="65" charset="-120"/>
            </a:endParaRPr>
          </a:p>
          <a:p>
            <a:pPr marL="261938" indent="-261938">
              <a:spcBef>
                <a:spcPct val="50000"/>
              </a:spcBef>
            </a:pPr>
            <a:r>
              <a:rPr lang="en-US" altLang="zh-TW" sz="2200">
                <a:latin typeface="標楷體" pitchFamily="65" charset="-120"/>
                <a:ea typeface="標楷體" pitchFamily="65" charset="-120"/>
              </a:rPr>
              <a:t>2.</a:t>
            </a:r>
            <a:r>
              <a:rPr lang="zh-TW" altLang="en-US" sz="2200">
                <a:latin typeface="標楷體" pitchFamily="65" charset="-120"/>
                <a:ea typeface="標楷體" pitchFamily="65" charset="-120"/>
              </a:rPr>
              <a:t>誤以為每筆債權、債務須達</a:t>
            </a:r>
            <a:r>
              <a:rPr lang="en-US" altLang="zh-TW" sz="2200">
                <a:latin typeface="標楷體" pitchFamily="65" charset="-120"/>
                <a:ea typeface="標楷體" pitchFamily="65" charset="-120"/>
              </a:rPr>
              <a:t>100</a:t>
            </a:r>
            <a:r>
              <a:rPr lang="zh-TW" altLang="en-US" sz="2200">
                <a:latin typeface="標楷體" pitchFamily="65" charset="-120"/>
                <a:ea typeface="標楷體" pitchFamily="65" charset="-120"/>
              </a:rPr>
              <a:t>萬元以上者始需申報。</a:t>
            </a:r>
          </a:p>
          <a:p>
            <a:pPr marL="261938" indent="-261938">
              <a:spcBef>
                <a:spcPct val="50000"/>
              </a:spcBef>
            </a:pPr>
            <a:r>
              <a:rPr lang="en-US" altLang="zh-TW" sz="2200">
                <a:latin typeface="標楷體" pitchFamily="65" charset="-120"/>
                <a:ea typeface="標楷體" pitchFamily="65" charset="-120"/>
              </a:rPr>
              <a:t>3.</a:t>
            </a:r>
            <a:r>
              <a:rPr lang="zh-TW" altLang="en-US" sz="2200">
                <a:latin typeface="標楷體" pitchFamily="65" charset="-120"/>
                <a:ea typeface="標楷體" pitchFamily="65" charset="-120"/>
              </a:rPr>
              <a:t>漏未申報</a:t>
            </a:r>
            <a:r>
              <a:rPr lang="zh-TW" altLang="en-US" sz="2200" b="1">
                <a:solidFill>
                  <a:srgbClr val="FF3300"/>
                </a:solidFill>
                <a:latin typeface="標楷體" pitchFamily="65" charset="-120"/>
                <a:ea typeface="標楷體" pitchFamily="65" charset="-120"/>
              </a:rPr>
              <a:t>保單借款債務</a:t>
            </a:r>
            <a:r>
              <a:rPr lang="zh-TW" altLang="en-US" sz="2200">
                <a:latin typeface="標楷體" pitchFamily="65" charset="-120"/>
                <a:ea typeface="標楷體" pitchFamily="65" charset="-120"/>
              </a:rPr>
              <a:t>。如曾向保險公司申辦保單借款，務需向該保險公司查詢申報日之實際借款餘額。</a:t>
            </a:r>
          </a:p>
          <a:p>
            <a:pPr marL="261938" indent="-261938">
              <a:spcBef>
                <a:spcPct val="50000"/>
              </a:spcBef>
            </a:pPr>
            <a:r>
              <a:rPr lang="en-US" altLang="zh-TW" sz="2200">
                <a:latin typeface="標楷體" pitchFamily="65" charset="-120"/>
                <a:ea typeface="標楷體" pitchFamily="65" charset="-120"/>
              </a:rPr>
              <a:t>4.</a:t>
            </a:r>
            <a:r>
              <a:rPr lang="zh-TW" altLang="en-US" sz="2200">
                <a:latin typeface="標楷體" pitchFamily="65" charset="-120"/>
                <a:ea typeface="標楷體" pitchFamily="65" charset="-120"/>
              </a:rPr>
              <a:t>債務清償部分未扣除或逕以</a:t>
            </a:r>
            <a:r>
              <a:rPr lang="zh-TW" altLang="en-US" sz="2200" b="1">
                <a:solidFill>
                  <a:srgbClr val="FF3300"/>
                </a:solidFill>
                <a:latin typeface="標楷體" pitchFamily="65" charset="-120"/>
                <a:ea typeface="標楷體" pitchFamily="65" charset="-120"/>
              </a:rPr>
              <a:t>原始貸款金額</a:t>
            </a:r>
            <a:r>
              <a:rPr lang="zh-TW" altLang="en-US" sz="2200">
                <a:latin typeface="標楷體" pitchFamily="65" charset="-120"/>
                <a:ea typeface="標楷體" pitchFamily="65" charset="-120"/>
              </a:rPr>
              <a:t>填報，實應據實填載申報日當日之實際債務餘額。</a:t>
            </a:r>
          </a:p>
          <a:p>
            <a:pPr marL="261938" indent="-261938">
              <a:spcBef>
                <a:spcPct val="50000"/>
              </a:spcBef>
            </a:pPr>
            <a:r>
              <a:rPr lang="en-US" altLang="zh-TW" sz="2200">
                <a:latin typeface="標楷體" pitchFamily="65" charset="-120"/>
                <a:ea typeface="標楷體" pitchFamily="65" charset="-120"/>
              </a:rPr>
              <a:t>5.</a:t>
            </a:r>
            <a:r>
              <a:rPr lang="zh-TW" altLang="en-US" sz="2200">
                <a:latin typeface="標楷體" pitchFamily="65" charset="-120"/>
                <a:ea typeface="標楷體" pitchFamily="65" charset="-120"/>
              </a:rPr>
              <a:t>向金融機構申辦貸款用以購屋，土地建物部分已申報，惟漏報該房屋貸款。實凡申報人本人、配偶及未成年子女於申報日各別所有債務總計達新臺幣</a:t>
            </a:r>
            <a:r>
              <a:rPr lang="en-US" altLang="zh-TW" sz="2200">
                <a:latin typeface="標楷體" pitchFamily="65" charset="-120"/>
                <a:ea typeface="標楷體" pitchFamily="65" charset="-120"/>
              </a:rPr>
              <a:t>100</a:t>
            </a:r>
            <a:r>
              <a:rPr lang="zh-TW" altLang="en-US" sz="2200">
                <a:latin typeface="標楷體" pitchFamily="65" charset="-120"/>
                <a:ea typeface="標楷體" pitchFamily="65" charset="-120"/>
              </a:rPr>
              <a:t>萬元以上者，均應逐筆申報。</a:t>
            </a:r>
          </a:p>
          <a:p>
            <a:pPr marL="261938" indent="-261938">
              <a:spcBef>
                <a:spcPct val="50000"/>
              </a:spcBef>
            </a:pPr>
            <a:endParaRPr lang="zh-TW" altLang="en-US" sz="22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1"/>
          </p:nvPr>
        </p:nvSpPr>
        <p:spPr>
          <a:ln/>
        </p:spPr>
        <p:txBody>
          <a:bodyPr/>
          <a:lstStyle/>
          <a:p>
            <a:pPr>
              <a:defRPr/>
            </a:pPr>
            <a:fld id="{391BEC45-1DCC-414D-BA8A-BA9075EA374F}" type="slidenum">
              <a:rPr lang="en-US" altLang="zh-TW"/>
              <a:pPr>
                <a:defRPr/>
              </a:pPr>
              <a:t>39</a:t>
            </a:fld>
            <a:endParaRPr lang="en-US" altLang="zh-TW"/>
          </a:p>
        </p:txBody>
      </p:sp>
      <p:sp>
        <p:nvSpPr>
          <p:cNvPr id="40"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0B465D2-13C7-4BAF-9575-9EE8A87AF607}" type="slidenum">
              <a:rPr kumimoji="0" lang="en-US" altLang="zh-TW" sz="1200">
                <a:latin typeface="+mn-ea"/>
                <a:ea typeface="+mn-ea"/>
              </a:rPr>
              <a:pPr algn="r">
                <a:defRPr/>
              </a:pPr>
              <a:t>39</a:t>
            </a:fld>
            <a:endParaRPr kumimoji="0" lang="en-US" altLang="zh-TW" sz="1200">
              <a:latin typeface="+mn-ea"/>
              <a:ea typeface="+mn-ea"/>
            </a:endParaRPr>
          </a:p>
        </p:txBody>
      </p:sp>
      <p:sp>
        <p:nvSpPr>
          <p:cNvPr id="37891" name="Rectangle 2"/>
          <p:cNvSpPr>
            <a:spLocks noGrp="1" noChangeArrowheads="1"/>
          </p:cNvSpPr>
          <p:nvPr>
            <p:ph type="title" idx="4294967295"/>
          </p:nvPr>
        </p:nvSpPr>
        <p:spPr>
          <a:xfrm>
            <a:off x="468313" y="476250"/>
            <a:ext cx="8064500" cy="649288"/>
          </a:xfrm>
          <a:noFill/>
        </p:spPr>
        <p:txBody>
          <a:bodyPr/>
          <a:lstStyle/>
          <a:p>
            <a:pPr eaLnBrk="1" hangingPunct="1">
              <a:lnSpc>
                <a:spcPct val="90000"/>
              </a:lnSpc>
            </a:pPr>
            <a:r>
              <a:rPr lang="zh-TW" altLang="en-US" sz="2400" b="0" smtClean="0"/>
              <a:t>（十二）事業投資              </a:t>
            </a:r>
            <a:r>
              <a:rPr lang="zh-TW" altLang="en-US" sz="2000" b="0" smtClean="0"/>
              <a:t>（總金額：新臺幣</a:t>
            </a:r>
            <a:r>
              <a:rPr lang="en-US" altLang="zh-TW" sz="2000" b="0" smtClean="0"/>
              <a:t>2,500,000</a:t>
            </a:r>
            <a:r>
              <a:rPr lang="zh-TW" altLang="en-US" sz="2000" b="0" smtClean="0"/>
              <a:t>元）</a:t>
            </a:r>
          </a:p>
        </p:txBody>
      </p:sp>
      <p:sp>
        <p:nvSpPr>
          <p:cNvPr id="37892" name="Rectangle 3"/>
          <p:cNvSpPr>
            <a:spLocks noChangeArrowheads="1"/>
          </p:cNvSpPr>
          <p:nvPr/>
        </p:nvSpPr>
        <p:spPr bwMode="auto">
          <a:xfrm>
            <a:off x="611188" y="2349500"/>
            <a:ext cx="7921625" cy="1114425"/>
          </a:xfrm>
          <a:prstGeom prst="rect">
            <a:avLst/>
          </a:prstGeom>
          <a:noFill/>
          <a:ln w="9525">
            <a:noFill/>
            <a:miter lim="800000"/>
            <a:headEnd/>
            <a:tailEnd/>
          </a:ln>
        </p:spPr>
        <p:txBody>
          <a:bodyPr anchor="ctr">
            <a:spAutoFit/>
          </a:bodyPr>
          <a:lstStyle/>
          <a:p>
            <a:pPr marL="261938" indent="-261938">
              <a:lnSpc>
                <a:spcPct val="120000"/>
              </a:lnSpc>
            </a:pPr>
            <a:r>
              <a:rPr lang="en-US" altLang="zh-TW" sz="1400" b="1">
                <a:solidFill>
                  <a:srgbClr val="009900"/>
                </a:solidFill>
              </a:rPr>
              <a:t>★</a:t>
            </a:r>
            <a:r>
              <a:rPr lang="zh-TW" altLang="en-US" sz="1400" b="1">
                <a:solidFill>
                  <a:srgbClr val="009900"/>
                </a:solidFill>
              </a:rPr>
              <a:t>「事業投資」指對於未發行股票或其他有價證券之各種公司、合夥、獨資等事業之投資，包括儲蓄互助社之社員股金。</a:t>
            </a:r>
          </a:p>
          <a:p>
            <a:pPr marL="261938" indent="-261938">
              <a:lnSpc>
                <a:spcPct val="120000"/>
              </a:lnSpc>
            </a:pPr>
            <a:r>
              <a:rPr lang="zh-TW" altLang="en-US" sz="1400" b="1">
                <a:solidFill>
                  <a:srgbClr val="009900"/>
                </a:solidFill>
              </a:rPr>
              <a:t>★事業投資金額以「申報日」當日實際投資金額申報。</a:t>
            </a:r>
          </a:p>
          <a:p>
            <a:pPr marL="261938" indent="-261938">
              <a:lnSpc>
                <a:spcPct val="120000"/>
              </a:lnSpc>
            </a:pPr>
            <a:r>
              <a:rPr lang="zh-TW" altLang="en-US" sz="1400" b="1">
                <a:solidFill>
                  <a:srgbClr val="009900"/>
                </a:solidFill>
              </a:rPr>
              <a:t>★事業投資應註明取得之時間及原因。</a:t>
            </a:r>
          </a:p>
        </p:txBody>
      </p:sp>
      <p:graphicFrame>
        <p:nvGraphicFramePr>
          <p:cNvPr id="37950" name="Group 62"/>
          <p:cNvGraphicFramePr>
            <a:graphicFrameLocks noGrp="1"/>
          </p:cNvGraphicFramePr>
          <p:nvPr/>
        </p:nvGraphicFramePr>
        <p:xfrm>
          <a:off x="539750" y="3933825"/>
          <a:ext cx="8208963" cy="1371600"/>
        </p:xfrm>
        <a:graphic>
          <a:graphicData uri="http://schemas.openxmlformats.org/drawingml/2006/table">
            <a:tbl>
              <a:tblPr/>
              <a:tblGrid>
                <a:gridCol w="8208963"/>
              </a:tblGrid>
              <a:tr h="503238">
                <a:tc>
                  <a:txBody>
                    <a:bodyPr/>
                    <a:lstStyle/>
                    <a:p>
                      <a:pPr marL="82550" marR="0" lvl="0" indent="-8255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合會：</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95</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年</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12</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月</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10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日起迄今，每期繳交</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5,000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元，已繳</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35,000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元，尚須繳還</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220,000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元。</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400" b="0" i="0" u="none" strike="noStrike" cap="none" normalizeH="0" baseline="0" smtClean="0">
                          <a:ln>
                            <a:noFill/>
                          </a:ln>
                          <a:solidFill>
                            <a:schemeClr val="tx1"/>
                          </a:solidFill>
                          <a:effectLst/>
                          <a:latin typeface="Arial" charset="0"/>
                          <a:ea typeface="標楷體" pitchFamily="65" charset="-120"/>
                        </a:rPr>
                        <a:t>汽車：</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rPr>
                        <a:t>李冰冰名下車號</a:t>
                      </a: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rPr>
                        <a:t>CI-6666</a:t>
                      </a: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rPr>
                        <a:t>汽車，係本人已成年兒子楊大鴻以李冰冰名義購買，惟實際均由楊大鴻</a:t>
                      </a: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rPr>
                        <a:t>使用、管理。</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01" name="Rectangle 34"/>
          <p:cNvSpPr>
            <a:spLocks noChangeArrowheads="1"/>
          </p:cNvSpPr>
          <p:nvPr/>
        </p:nvSpPr>
        <p:spPr bwMode="auto">
          <a:xfrm>
            <a:off x="323850" y="5300663"/>
            <a:ext cx="8424863" cy="1370012"/>
          </a:xfrm>
          <a:prstGeom prst="rect">
            <a:avLst/>
          </a:prstGeom>
          <a:noFill/>
          <a:ln w="9525">
            <a:noFill/>
            <a:miter lim="800000"/>
            <a:headEnd/>
            <a:tailEnd/>
          </a:ln>
        </p:spPr>
        <p:txBody>
          <a:bodyPr anchor="ctr">
            <a:spAutoFit/>
          </a:bodyPr>
          <a:lstStyle/>
          <a:p>
            <a:pPr marL="261938" indent="-261938">
              <a:lnSpc>
                <a:spcPct val="120000"/>
              </a:lnSpc>
            </a:pPr>
            <a:r>
              <a:rPr lang="en-US" altLang="zh-TW" sz="1400" b="1">
                <a:solidFill>
                  <a:srgbClr val="009900"/>
                </a:solidFill>
              </a:rPr>
              <a:t>★</a:t>
            </a:r>
            <a:r>
              <a:rPr lang="zh-TW" altLang="en-US" sz="1400" b="1">
                <a:solidFill>
                  <a:srgbClr val="009900"/>
                </a:solidFill>
              </a:rPr>
              <a:t>申報人於申報財產時，對申報表各欄應填寫之事項有需補充說明者，如某項財產之取得時間及原因，係他人借用申報人本人、配偶、未成年子女名義購置或存放之財產等，應於「備註欄」內按填寫事項之先後順序逐一說明。</a:t>
            </a:r>
          </a:p>
          <a:p>
            <a:pPr marL="261938" indent="-261938">
              <a:lnSpc>
                <a:spcPct val="120000"/>
              </a:lnSpc>
            </a:pPr>
            <a:r>
              <a:rPr lang="zh-TW" altLang="en-US" sz="1400" b="1">
                <a:solidFill>
                  <a:srgbClr val="009900"/>
                </a:solidFill>
              </a:rPr>
              <a:t>★申報人確有無法申報配偶或未成年子女財產之正當理由者，應於備註欄中敘明其理由，並於受理申報機關（構）進行實質審核時，提出具體事證供審核。</a:t>
            </a:r>
          </a:p>
        </p:txBody>
      </p:sp>
      <p:graphicFrame>
        <p:nvGraphicFramePr>
          <p:cNvPr id="273505" name="Group 97"/>
          <p:cNvGraphicFramePr>
            <a:graphicFrameLocks noGrp="1"/>
          </p:cNvGraphicFramePr>
          <p:nvPr>
            <p:ph idx="4294967295"/>
          </p:nvPr>
        </p:nvGraphicFramePr>
        <p:xfrm>
          <a:off x="539750" y="1125538"/>
          <a:ext cx="8229600" cy="1122362"/>
        </p:xfrm>
        <a:graphic>
          <a:graphicData uri="http://schemas.openxmlformats.org/drawingml/2006/table">
            <a:tbl>
              <a:tblPr/>
              <a:tblGrid>
                <a:gridCol w="792163"/>
                <a:gridCol w="1655762"/>
                <a:gridCol w="1800225"/>
                <a:gridCol w="1079500"/>
                <a:gridCol w="1512888"/>
                <a:gridCol w="1389062"/>
              </a:tblGrid>
              <a:tr h="503238">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投資人</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投資事業名稱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投資事業地址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投 資 金 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發生）時間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發生</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原因</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○○企業有限公司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○○市○○路○○號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2,500,000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88.5.17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家族事業</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gridSpan="6">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7927" name="Rectangle 67"/>
          <p:cNvSpPr>
            <a:spLocks noChangeArrowheads="1"/>
          </p:cNvSpPr>
          <p:nvPr/>
        </p:nvSpPr>
        <p:spPr bwMode="auto">
          <a:xfrm>
            <a:off x="468313" y="3429000"/>
            <a:ext cx="8135937" cy="431800"/>
          </a:xfrm>
          <a:prstGeom prst="rect">
            <a:avLst/>
          </a:prstGeom>
          <a:noFill/>
          <a:ln w="9525">
            <a:noFill/>
            <a:miter lim="800000"/>
            <a:headEnd/>
            <a:tailEnd/>
          </a:ln>
        </p:spPr>
        <p:txBody>
          <a:bodyPr anchor="ctr"/>
          <a:lstStyle/>
          <a:p>
            <a:pPr>
              <a:lnSpc>
                <a:spcPct val="90000"/>
              </a:lnSpc>
            </a:pPr>
            <a:r>
              <a:rPr lang="zh-TW" altLang="en-US" b="1">
                <a:solidFill>
                  <a:srgbClr val="FF3300"/>
                </a:solidFill>
                <a:ea typeface="標楷體" pitchFamily="65" charset="-120"/>
              </a:rPr>
              <a:t>（十三）備註</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90C37E44-979E-485D-BB3E-14F387A0E53E}" type="slidenum">
              <a:rPr lang="en-US" altLang="zh-TW"/>
              <a:pPr>
                <a:defRPr/>
              </a:pPr>
              <a:t>4</a:t>
            </a:fld>
            <a:endParaRPr lang="en-US" altLang="zh-TW"/>
          </a:p>
        </p:txBody>
      </p:sp>
      <p:sp>
        <p:nvSpPr>
          <p:cNvPr id="7" name="投影片編號版面配置區 5"/>
          <p:cNvSpPr txBox="1">
            <a:spLocks noGrp="1"/>
          </p:cNvSpPr>
          <p:nvPr/>
        </p:nvSpPr>
        <p:spPr bwMode="auto">
          <a:xfrm>
            <a:off x="468313" y="6237288"/>
            <a:ext cx="2133600" cy="476250"/>
          </a:xfrm>
          <a:prstGeom prst="rect">
            <a:avLst/>
          </a:prstGeom>
          <a:noFill/>
          <a:ln>
            <a:miter lim="800000"/>
            <a:headEnd/>
            <a:tailEnd/>
          </a:ln>
        </p:spPr>
        <p:txBody>
          <a:bodyPr anchor="b"/>
          <a:lstStyle/>
          <a:p>
            <a:pPr>
              <a:defRPr/>
            </a:pPr>
            <a:fld id="{077183F8-7421-4EAD-B9B4-3700EEE06112}" type="slidenum">
              <a:rPr kumimoji="0" lang="en-US" altLang="zh-TW" sz="1200">
                <a:latin typeface="+mn-ea"/>
                <a:ea typeface="+mn-ea"/>
              </a:rPr>
              <a:pPr>
                <a:defRPr/>
              </a:pPr>
              <a:t>4</a:t>
            </a:fld>
            <a:endParaRPr kumimoji="0" lang="en-US" altLang="zh-TW" sz="1200">
              <a:latin typeface="+mn-ea"/>
              <a:ea typeface="+mn-ea"/>
            </a:endParaRPr>
          </a:p>
        </p:txBody>
      </p:sp>
      <p:sp>
        <p:nvSpPr>
          <p:cNvPr id="11266" name="Rectangle 2"/>
          <p:cNvSpPr>
            <a:spLocks noGrp="1" noChangeArrowheads="1"/>
          </p:cNvSpPr>
          <p:nvPr>
            <p:ph type="title" idx="4294967295"/>
          </p:nvPr>
        </p:nvSpPr>
        <p:spPr/>
        <p:txBody>
          <a:bodyPr/>
          <a:lstStyle/>
          <a:p>
            <a:pPr eaLnBrk="1" hangingPunct="1"/>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二</a:t>
            </a:r>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違反財產申報義務之罰責</a:t>
            </a:r>
          </a:p>
        </p:txBody>
      </p:sp>
      <p:sp>
        <p:nvSpPr>
          <p:cNvPr id="11267" name="Rectangle 3"/>
          <p:cNvSpPr>
            <a:spLocks noGrp="1" noChangeArrowheads="1"/>
          </p:cNvSpPr>
          <p:nvPr>
            <p:ph type="body" idx="4294967295"/>
          </p:nvPr>
        </p:nvSpPr>
        <p:spPr/>
        <p:txBody>
          <a:bodyPr/>
          <a:lstStyle/>
          <a:p>
            <a:pPr marL="609600" indent="-609600" eaLnBrk="1" hangingPunct="1"/>
            <a:r>
              <a:rPr lang="zh-TW" altLang="en-US" sz="4000" b="0" smtClean="0">
                <a:solidFill>
                  <a:srgbClr val="FF0000"/>
                </a:solidFill>
                <a:ea typeface="Arial Unicode MS" pitchFamily="34" charset="-120"/>
                <a:cs typeface="Arial Unicode MS" pitchFamily="34" charset="-120"/>
              </a:rPr>
              <a:t>裁罰金額甚高</a:t>
            </a:r>
          </a:p>
          <a:p>
            <a:pPr marL="609600" indent="-609600" eaLnBrk="1" hangingPunct="1">
              <a:buFontTx/>
              <a:buNone/>
            </a:pPr>
            <a:r>
              <a:rPr lang="en-US" altLang="zh-TW" smtClean="0">
                <a:solidFill>
                  <a:srgbClr val="0000FF"/>
                </a:solidFill>
                <a:latin typeface="標楷體" pitchFamily="65" charset="-120"/>
              </a:rPr>
              <a:t>1</a:t>
            </a:r>
            <a:r>
              <a:rPr lang="zh-TW" altLang="en-US" smtClean="0">
                <a:solidFill>
                  <a:srgbClr val="0000FF"/>
                </a:solidFill>
                <a:latin typeface="標楷體" pitchFamily="65" charset="-120"/>
              </a:rPr>
              <a:t>、無正當理由未依規定期限申報或故意申報不實者</a:t>
            </a:r>
            <a:r>
              <a:rPr lang="en-US" altLang="zh-TW" smtClean="0">
                <a:solidFill>
                  <a:srgbClr val="0000FF"/>
                </a:solidFill>
                <a:latin typeface="標楷體" pitchFamily="65" charset="-120"/>
              </a:rPr>
              <a:t>(</a:t>
            </a:r>
            <a:r>
              <a:rPr lang="zh-TW" altLang="en-US" smtClean="0">
                <a:solidFill>
                  <a:srgbClr val="0000FF"/>
                </a:solidFill>
                <a:latin typeface="標楷體" pitchFamily="65" charset="-120"/>
              </a:rPr>
              <a:t>第</a:t>
            </a:r>
            <a:r>
              <a:rPr lang="en-US" altLang="zh-TW" smtClean="0">
                <a:solidFill>
                  <a:srgbClr val="0000FF"/>
                </a:solidFill>
                <a:latin typeface="標楷體" pitchFamily="65" charset="-120"/>
              </a:rPr>
              <a:t>12</a:t>
            </a:r>
            <a:r>
              <a:rPr lang="zh-TW" altLang="en-US" smtClean="0">
                <a:solidFill>
                  <a:srgbClr val="0000FF"/>
                </a:solidFill>
                <a:latin typeface="標楷體" pitchFamily="65" charset="-120"/>
              </a:rPr>
              <a:t>條第</a:t>
            </a:r>
            <a:r>
              <a:rPr lang="en-US" altLang="zh-TW" smtClean="0">
                <a:solidFill>
                  <a:srgbClr val="0000FF"/>
                </a:solidFill>
                <a:latin typeface="標楷體" pitchFamily="65" charset="-120"/>
              </a:rPr>
              <a:t>3</a:t>
            </a:r>
            <a:r>
              <a:rPr lang="zh-TW" altLang="en-US" smtClean="0">
                <a:solidFill>
                  <a:srgbClr val="0000FF"/>
                </a:solidFill>
                <a:latin typeface="標楷體" pitchFamily="65" charset="-120"/>
              </a:rPr>
              <a:t>項</a:t>
            </a:r>
            <a:r>
              <a:rPr lang="en-US" altLang="zh-TW" smtClean="0">
                <a:solidFill>
                  <a:srgbClr val="0000FF"/>
                </a:solidFill>
                <a:latin typeface="標楷體" pitchFamily="65" charset="-120"/>
              </a:rPr>
              <a:t>)</a:t>
            </a:r>
            <a:r>
              <a:rPr lang="zh-TW" altLang="en-US" smtClean="0">
                <a:latin typeface="標楷體" pitchFamily="65" charset="-120"/>
              </a:rPr>
              <a:t> ：處新臺幣</a:t>
            </a:r>
            <a:r>
              <a:rPr lang="en-US" altLang="zh-TW" smtClean="0">
                <a:solidFill>
                  <a:srgbClr val="FF0000"/>
                </a:solidFill>
                <a:latin typeface="標楷體" pitchFamily="65" charset="-120"/>
              </a:rPr>
              <a:t>6</a:t>
            </a:r>
            <a:r>
              <a:rPr lang="zh-TW" altLang="en-US" smtClean="0">
                <a:solidFill>
                  <a:srgbClr val="FF0000"/>
                </a:solidFill>
                <a:latin typeface="標楷體" pitchFamily="65" charset="-120"/>
              </a:rPr>
              <a:t>萬元以上</a:t>
            </a:r>
            <a:r>
              <a:rPr lang="en-US" altLang="zh-TW" smtClean="0">
                <a:solidFill>
                  <a:srgbClr val="FF0000"/>
                </a:solidFill>
                <a:latin typeface="標楷體" pitchFamily="65" charset="-120"/>
              </a:rPr>
              <a:t>120</a:t>
            </a:r>
            <a:r>
              <a:rPr lang="zh-TW" altLang="en-US" smtClean="0">
                <a:solidFill>
                  <a:srgbClr val="FF0000"/>
                </a:solidFill>
                <a:latin typeface="標楷體" pitchFamily="65" charset="-120"/>
              </a:rPr>
              <a:t>萬元</a:t>
            </a:r>
            <a:r>
              <a:rPr lang="zh-TW" altLang="en-US" smtClean="0">
                <a:latin typeface="標楷體" pitchFamily="65" charset="-120"/>
              </a:rPr>
              <a:t>以下罰鍰。</a:t>
            </a:r>
          </a:p>
          <a:p>
            <a:pPr marL="609600" indent="-609600" eaLnBrk="1" hangingPunct="1">
              <a:buFontTx/>
              <a:buNone/>
            </a:pPr>
            <a:r>
              <a:rPr lang="en-US" altLang="zh-TW" smtClean="0">
                <a:solidFill>
                  <a:srgbClr val="0000FF"/>
                </a:solidFill>
                <a:latin typeface="標楷體" pitchFamily="65" charset="-120"/>
              </a:rPr>
              <a:t>2</a:t>
            </a:r>
            <a:r>
              <a:rPr lang="zh-TW" altLang="en-US" smtClean="0">
                <a:solidFill>
                  <a:srgbClr val="0000FF"/>
                </a:solidFill>
                <a:latin typeface="標楷體" pitchFamily="65" charset="-120"/>
              </a:rPr>
              <a:t>、</a:t>
            </a:r>
            <a:r>
              <a:rPr lang="zh-TW" altLang="en-US" smtClean="0">
                <a:solidFill>
                  <a:srgbClr val="0000FF"/>
                </a:solidFill>
                <a:latin typeface="標楷體" pitchFamily="65" charset="-120"/>
                <a:ea typeface="Arial Unicode MS" pitchFamily="34" charset="-120"/>
                <a:cs typeface="Arial Unicode MS" pitchFamily="34" charset="-120"/>
              </a:rPr>
              <a:t>故意隱匿財產者</a:t>
            </a:r>
            <a:r>
              <a:rPr lang="en-US" altLang="zh-TW" smtClean="0">
                <a:solidFill>
                  <a:srgbClr val="0000FF"/>
                </a:solidFill>
                <a:latin typeface="標楷體" pitchFamily="65" charset="-120"/>
              </a:rPr>
              <a:t>(</a:t>
            </a:r>
            <a:r>
              <a:rPr lang="zh-TW" altLang="en-US" smtClean="0">
                <a:solidFill>
                  <a:srgbClr val="0000FF"/>
                </a:solidFill>
                <a:latin typeface="標楷體" pitchFamily="65" charset="-120"/>
              </a:rPr>
              <a:t>第</a:t>
            </a:r>
            <a:r>
              <a:rPr lang="en-US" altLang="zh-TW" smtClean="0">
                <a:solidFill>
                  <a:srgbClr val="0000FF"/>
                </a:solidFill>
                <a:latin typeface="標楷體" pitchFamily="65" charset="-120"/>
              </a:rPr>
              <a:t>12</a:t>
            </a:r>
            <a:r>
              <a:rPr lang="zh-TW" altLang="en-US" smtClean="0">
                <a:solidFill>
                  <a:srgbClr val="0000FF"/>
                </a:solidFill>
                <a:latin typeface="標楷體" pitchFamily="65" charset="-120"/>
              </a:rPr>
              <a:t>條第</a:t>
            </a:r>
            <a:r>
              <a:rPr lang="en-US" altLang="zh-TW" smtClean="0">
                <a:solidFill>
                  <a:srgbClr val="0000FF"/>
                </a:solidFill>
                <a:latin typeface="標楷體" pitchFamily="65" charset="-120"/>
              </a:rPr>
              <a:t>1</a:t>
            </a:r>
            <a:r>
              <a:rPr lang="zh-TW" altLang="en-US" smtClean="0">
                <a:solidFill>
                  <a:srgbClr val="0000FF"/>
                </a:solidFill>
                <a:latin typeface="標楷體" pitchFamily="65" charset="-120"/>
              </a:rPr>
              <a:t>項</a:t>
            </a:r>
            <a:r>
              <a:rPr lang="en-US" altLang="zh-TW" smtClean="0">
                <a:solidFill>
                  <a:srgbClr val="0000FF"/>
                </a:solidFill>
                <a:latin typeface="標楷體" pitchFamily="65" charset="-120"/>
              </a:rPr>
              <a:t>)</a:t>
            </a:r>
            <a:r>
              <a:rPr lang="zh-TW" altLang="en-US" smtClean="0">
                <a:latin typeface="標楷體" pitchFamily="65" charset="-120"/>
              </a:rPr>
              <a:t> </a:t>
            </a:r>
            <a:r>
              <a:rPr lang="zh-TW" altLang="en-US" smtClean="0">
                <a:latin typeface="標楷體" pitchFamily="65" charset="-120"/>
                <a:ea typeface="Arial Unicode MS" pitchFamily="34" charset="-120"/>
                <a:cs typeface="Arial Unicode MS" pitchFamily="34" charset="-120"/>
              </a:rPr>
              <a:t>：</a:t>
            </a:r>
            <a:r>
              <a:rPr lang="zh-TW" altLang="en-US" smtClean="0">
                <a:latin typeface="標楷體" pitchFamily="65" charset="-120"/>
              </a:rPr>
              <a:t>處新臺幣</a:t>
            </a:r>
            <a:r>
              <a:rPr lang="en-US" altLang="zh-TW" smtClean="0">
                <a:solidFill>
                  <a:srgbClr val="FF3300"/>
                </a:solidFill>
                <a:latin typeface="標楷體" pitchFamily="65" charset="-120"/>
              </a:rPr>
              <a:t>20</a:t>
            </a:r>
            <a:r>
              <a:rPr lang="zh-TW" altLang="en-US" smtClean="0">
                <a:solidFill>
                  <a:srgbClr val="FF3300"/>
                </a:solidFill>
                <a:latin typeface="標楷體" pitchFamily="65" charset="-120"/>
              </a:rPr>
              <a:t>萬元以上</a:t>
            </a:r>
            <a:r>
              <a:rPr lang="en-US" altLang="zh-TW" smtClean="0">
                <a:solidFill>
                  <a:srgbClr val="FF3300"/>
                </a:solidFill>
                <a:latin typeface="標楷體" pitchFamily="65" charset="-120"/>
              </a:rPr>
              <a:t>400</a:t>
            </a:r>
            <a:r>
              <a:rPr lang="zh-TW" altLang="en-US" smtClean="0">
                <a:solidFill>
                  <a:srgbClr val="FF3300"/>
                </a:solidFill>
                <a:latin typeface="標楷體" pitchFamily="65" charset="-120"/>
              </a:rPr>
              <a:t>萬</a:t>
            </a:r>
            <a:r>
              <a:rPr lang="zh-TW" altLang="en-US" smtClean="0">
                <a:latin typeface="標楷體" pitchFamily="65" charset="-120"/>
              </a:rPr>
              <a:t>元以下罰鍰。</a:t>
            </a:r>
            <a:r>
              <a:rPr lang="zh-TW" altLang="en-US" sz="3600" smtClean="0"/>
              <a:t> </a:t>
            </a:r>
          </a:p>
          <a:p>
            <a:pPr marL="609600" indent="-609600" eaLnBrk="1" hangingPunct="1"/>
            <a:endParaRPr lang="en-US" altLang="zh-TW" sz="3600" smtClean="0"/>
          </a:p>
          <a:p>
            <a:pPr marL="609600" indent="-609600" eaLnBrk="1" hangingPunct="1">
              <a:buFontTx/>
              <a:buAutoNum type="arabicPeriod"/>
            </a:pPr>
            <a:endParaRPr lang="zh-TW" altLang="en-US" sz="36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36EBEE4D-755A-460C-8991-0F2AEAA41A28}" type="slidenum">
              <a:rPr lang="en-US" altLang="zh-TW"/>
              <a:pPr>
                <a:defRPr/>
              </a:pPr>
              <a:t>40</a:t>
            </a:fld>
            <a:endParaRPr lang="en-US" altLang="zh-TW"/>
          </a:p>
        </p:txBody>
      </p:sp>
      <p:sp>
        <p:nvSpPr>
          <p:cNvPr id="38914" name="Rectangle 2"/>
          <p:cNvSpPr>
            <a:spLocks noGrp="1" noChangeArrowheads="1"/>
          </p:cNvSpPr>
          <p:nvPr>
            <p:ph type="title"/>
          </p:nvPr>
        </p:nvSpPr>
        <p:spPr>
          <a:xfrm>
            <a:off x="468313" y="188913"/>
            <a:ext cx="8229600" cy="523875"/>
          </a:xfrm>
        </p:spPr>
        <p:txBody>
          <a:bodyPr/>
          <a:lstStyle/>
          <a:p>
            <a:r>
              <a:rPr lang="zh-TW" altLang="en-US" sz="1600" smtClean="0">
                <a:solidFill>
                  <a:srgbClr val="FF3300"/>
                </a:solidFill>
              </a:rPr>
              <a:t>（十三）備註</a:t>
            </a:r>
            <a:br>
              <a:rPr lang="zh-TW" altLang="en-US" sz="1600" smtClean="0">
                <a:solidFill>
                  <a:srgbClr val="FF3300"/>
                </a:solidFill>
              </a:rPr>
            </a:br>
            <a:endParaRPr lang="zh-TW" altLang="en-US" sz="1600" smtClean="0">
              <a:solidFill>
                <a:srgbClr val="FF3300"/>
              </a:solidFill>
            </a:endParaRPr>
          </a:p>
        </p:txBody>
      </p:sp>
      <p:graphicFrame>
        <p:nvGraphicFramePr>
          <p:cNvPr id="38960" name="Group 48"/>
          <p:cNvGraphicFramePr>
            <a:graphicFrameLocks noGrp="1"/>
          </p:cNvGraphicFramePr>
          <p:nvPr>
            <p:ph idx="1"/>
          </p:nvPr>
        </p:nvGraphicFramePr>
        <p:xfrm>
          <a:off x="323850" y="1052513"/>
          <a:ext cx="8208963" cy="1841500"/>
        </p:xfrm>
        <a:graphic>
          <a:graphicData uri="http://schemas.openxmlformats.org/drawingml/2006/table">
            <a:tbl>
              <a:tblPr/>
              <a:tblGrid>
                <a:gridCol w="8208963"/>
              </a:tblGrid>
              <a:tr h="43180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存款：本人名下合作金庫西門分行</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60</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萬元定期存款，係本人母親所寄存之款項。</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4.</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本人與妻子李冰冰自</a:t>
                      </a:r>
                      <a:r>
                        <a:rPr kumimoji="1" lang="en-US" altLang="zh-TW" sz="1400" b="0" i="0" u="none" strike="noStrike" cap="none" normalizeH="0" baseline="0" smtClean="0">
                          <a:ln>
                            <a:noFill/>
                          </a:ln>
                          <a:solidFill>
                            <a:schemeClr val="tx1"/>
                          </a:solidFill>
                          <a:effectLst/>
                          <a:latin typeface="標楷體" pitchFamily="65" charset="-120"/>
                          <a:ea typeface="標楷體" pitchFamily="65" charset="-120"/>
                        </a:rPr>
                        <a:t>94</a:t>
                      </a: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年底感情不睦，現已分居，故李冰冰之所有財產，恐無法完整申報，如有必要</a:t>
                      </a:r>
                      <a:endParaRPr kumimoji="1" lang="zh-TW" altLang="en-US" sz="2800" b="1" i="0" u="none" strike="noStrike" cap="none" normalizeH="0" baseline="0" smtClean="0">
                        <a:ln>
                          <a:noFill/>
                        </a:ln>
                        <a:solidFill>
                          <a:schemeClr val="tx1"/>
                        </a:solidFill>
                        <a:effectLst/>
                        <a:latin typeface="Arial" charset="0"/>
                        <a:ea typeface="標楷體" pitchFamily="65"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，本人可檢附</a:t>
                      </a:r>
                      <a:r>
                        <a:rPr kumimoji="1" lang="zh-TW" altLang="en-US" sz="1400" b="0" i="0" u="none" strike="noStrike" cap="none" normalizeH="0" baseline="0" smtClean="0">
                          <a:ln>
                            <a:noFill/>
                          </a:ln>
                          <a:solidFill>
                            <a:schemeClr val="tx1"/>
                          </a:solidFill>
                          <a:effectLst/>
                          <a:latin typeface="Arial" charset="0"/>
                          <a:ea typeface="標楷體" pitchFamily="65" charset="-120"/>
                        </a:rPr>
                        <a:t>戶籍謄本，及數名證人之書面陳述，以資證明。</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zh-TW" altLang="en-US" sz="2800" b="1" i="0" u="none" strike="noStrike" cap="none" normalizeH="0" baseline="0" smtClean="0">
                        <a:ln>
                          <a:noFill/>
                        </a:ln>
                        <a:solidFill>
                          <a:schemeClr val="tx1"/>
                        </a:solidFill>
                        <a:effectLst/>
                        <a:latin typeface="Arial" charset="0"/>
                        <a:ea typeface="標楷體" pitchFamily="65" charset="-120"/>
                      </a:endParaRPr>
                    </a:p>
                  </a:txBody>
                  <a:tcPr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38932" name="Rectangle 23"/>
          <p:cNvSpPr>
            <a:spLocks noChangeArrowheads="1"/>
          </p:cNvSpPr>
          <p:nvPr/>
        </p:nvSpPr>
        <p:spPr bwMode="auto">
          <a:xfrm>
            <a:off x="250825" y="3587750"/>
            <a:ext cx="8640763" cy="2857500"/>
          </a:xfrm>
          <a:prstGeom prst="rect">
            <a:avLst/>
          </a:prstGeom>
          <a:noFill/>
          <a:ln w="9525">
            <a:noFill/>
            <a:miter lim="800000"/>
            <a:headEnd/>
            <a:tailEnd/>
          </a:ln>
        </p:spPr>
        <p:txBody>
          <a:bodyPr>
            <a:spAutoFit/>
          </a:bodyPr>
          <a:lstStyle/>
          <a:p>
            <a:r>
              <a:rPr lang="zh-TW" altLang="en-US" sz="1400">
                <a:solidFill>
                  <a:srgbClr val="008000"/>
                </a:solidFill>
              </a:rPr>
              <a:t> ★申報人於申報財產時，對申報表各欄應填寫之事項有需補充說明者，如某項財產之取得時間及原因，係他人借用申報人本人、配偶、未成年子女</a:t>
            </a:r>
          </a:p>
          <a:p>
            <a:r>
              <a:rPr lang="zh-TW" altLang="en-US" sz="1400">
                <a:solidFill>
                  <a:srgbClr val="008000"/>
                </a:solidFill>
              </a:rPr>
              <a:t>  名義購置或存放之財產等，應於「備註欄」內按填寫事項之先後順序逐一說明。</a:t>
            </a:r>
          </a:p>
          <a:p>
            <a:r>
              <a:rPr lang="zh-TW" altLang="en-US" sz="1400">
                <a:solidFill>
                  <a:srgbClr val="008000"/>
                </a:solidFill>
              </a:rPr>
              <a:t>★申報人確有無法申報配偶或未成年子女財產之正當理由者，應於備註欄中敘明其理由，並於受理申報機關（構）進行實質審核時，提出具體事證供審核。</a:t>
            </a:r>
            <a:endParaRPr lang="zh-TW" altLang="en-US" sz="1400" b="1">
              <a:solidFill>
                <a:srgbClr val="008000"/>
              </a:solidFill>
            </a:endParaRPr>
          </a:p>
          <a:p>
            <a:r>
              <a:rPr lang="zh-TW" altLang="en-US" sz="1400" b="1">
                <a:solidFill>
                  <a:srgbClr val="008000"/>
                </a:solidFill>
              </a:rPr>
              <a:t>★「保險」指</a:t>
            </a:r>
            <a:r>
              <a:rPr lang="zh-TW" altLang="en-US" sz="1400" b="1">
                <a:solidFill>
                  <a:srgbClr val="FF3300"/>
                </a:solidFill>
              </a:rPr>
              <a:t>「儲蓄型壽險」、「投資型壽險」及「年金型保險」</a:t>
            </a:r>
            <a:r>
              <a:rPr lang="zh-TW" altLang="en-US" sz="1400" b="1">
                <a:solidFill>
                  <a:srgbClr val="008000"/>
                </a:solidFill>
              </a:rPr>
              <a:t>之保險契約類型。</a:t>
            </a:r>
            <a:r>
              <a:rPr lang="en-US" altLang="zh-TW" sz="1400" b="1">
                <a:solidFill>
                  <a:srgbClr val="008000"/>
                </a:solidFill>
              </a:rPr>
              <a:t>(</a:t>
            </a:r>
            <a:r>
              <a:rPr lang="zh-TW" altLang="en-US" sz="1400" b="1">
                <a:solidFill>
                  <a:srgbClr val="008000"/>
                </a:solidFill>
              </a:rPr>
              <a:t>法務部</a:t>
            </a:r>
            <a:r>
              <a:rPr lang="en-US" altLang="zh-TW" sz="1400" b="1">
                <a:solidFill>
                  <a:srgbClr val="008000"/>
                </a:solidFill>
                <a:latin typeface="新細明體" pitchFamily="18" charset="-120"/>
              </a:rPr>
              <a:t>99.4.23</a:t>
            </a:r>
            <a:r>
              <a:rPr lang="zh-TW" altLang="en-US" sz="1400" b="1">
                <a:solidFill>
                  <a:srgbClr val="008000"/>
                </a:solidFill>
                <a:latin typeface="新細明體" pitchFamily="18" charset="-120"/>
              </a:rPr>
              <a:t>法政字第</a:t>
            </a:r>
            <a:r>
              <a:rPr lang="en-US" altLang="zh-TW" sz="1400" b="1">
                <a:solidFill>
                  <a:srgbClr val="008000"/>
                </a:solidFill>
                <a:latin typeface="新細明體" pitchFamily="18" charset="-120"/>
              </a:rPr>
              <a:t>0991104036</a:t>
            </a:r>
            <a:r>
              <a:rPr lang="zh-TW" altLang="en-US" sz="1400" b="1">
                <a:solidFill>
                  <a:srgbClr val="008000"/>
                </a:solidFill>
                <a:latin typeface="新細明體" pitchFamily="18" charset="-120"/>
              </a:rPr>
              <a:t>號</a:t>
            </a:r>
            <a:r>
              <a:rPr lang="zh-TW" altLang="en-US" sz="1400">
                <a:solidFill>
                  <a:srgbClr val="008000"/>
                </a:solidFill>
                <a:latin typeface="新細明體" pitchFamily="18" charset="-120"/>
              </a:rPr>
              <a:t> 函</a:t>
            </a:r>
            <a:r>
              <a:rPr lang="en-US" altLang="zh-TW" sz="1400">
                <a:solidFill>
                  <a:srgbClr val="008000"/>
                </a:solidFill>
                <a:latin typeface="新細明體" pitchFamily="18" charset="-120"/>
              </a:rPr>
              <a:t>)</a:t>
            </a:r>
            <a:endParaRPr lang="en-US" altLang="zh-TW" sz="1400" b="1">
              <a:solidFill>
                <a:srgbClr val="008000"/>
              </a:solidFill>
              <a:latin typeface="新細明體" pitchFamily="18" charset="-120"/>
            </a:endParaRPr>
          </a:p>
          <a:p>
            <a:r>
              <a:rPr lang="zh-TW" altLang="en-US" sz="1400" b="1">
                <a:solidFill>
                  <a:srgbClr val="008000"/>
                </a:solidFill>
              </a:rPr>
              <a:t>★「儲蓄型壽險」指滿期保險金、生存（還本）保險金、繳費期滿生存保險金、祝壽保險金、教育保險金、立業保險金、養老保險金等商品內容含有生存保險金特性之保險契約；「投資型壽險」指商品名稱含有變額壽險、變額萬能壽險、投資型保險、投資連（鏈）結型保險等文字之保險契約；「年金型保險」指即期年金保險、遞延年金保險、利率變動型年金保險、勞退企業年金保險、勞退個人年金保險等商品名稱含有年金保險等文字之保險契約。</a:t>
            </a:r>
          </a:p>
          <a:p>
            <a:r>
              <a:rPr lang="zh-TW" altLang="en-US" sz="1400" b="1">
                <a:solidFill>
                  <a:srgbClr val="008000"/>
                </a:solidFill>
              </a:rPr>
              <a:t>★「保險」之申報方式應敘明</a:t>
            </a:r>
            <a:r>
              <a:rPr lang="zh-TW" altLang="en-US" sz="1400" b="1">
                <a:solidFill>
                  <a:srgbClr val="FF3300"/>
                </a:solidFill>
              </a:rPr>
              <a:t>要保人、保險公司、保險契約名稱、保險期間、保險費繳付方式及金額。</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pPr>
              <a:defRPr/>
            </a:pPr>
            <a:fld id="{9CF1C6C9-328A-4ADE-8073-2A1A552BDC7F}" type="slidenum">
              <a:rPr lang="en-US" altLang="zh-TW"/>
              <a:pPr>
                <a:defRPr/>
              </a:pPr>
              <a:t>41</a:t>
            </a:fld>
            <a:endParaRPr lang="en-US" altLang="zh-TW"/>
          </a:p>
        </p:txBody>
      </p:sp>
      <p:sp>
        <p:nvSpPr>
          <p:cNvPr id="268363" name="Text Box 75"/>
          <p:cNvSpPr txBox="1">
            <a:spLocks noChangeArrowheads="1"/>
          </p:cNvSpPr>
          <p:nvPr/>
        </p:nvSpPr>
        <p:spPr bwMode="auto">
          <a:xfrm>
            <a:off x="323850" y="765175"/>
            <a:ext cx="8424863" cy="4175125"/>
          </a:xfrm>
          <a:prstGeom prst="rect">
            <a:avLst/>
          </a:prstGeom>
          <a:solidFill>
            <a:srgbClr val="FFFF99"/>
          </a:solidFill>
          <a:ln w="25400" cap="rnd">
            <a:solidFill>
              <a:srgbClr val="CC6600"/>
            </a:solidFill>
            <a:prstDash val="sysDot"/>
            <a:miter lim="800000"/>
            <a:headEnd/>
            <a:tailEnd/>
          </a:ln>
        </p:spPr>
        <p:txBody>
          <a:bodyPr>
            <a:spAutoFit/>
          </a:bodyPr>
          <a:lstStyle/>
          <a:p>
            <a:pPr marL="261938" indent="-261938">
              <a:spcBef>
                <a:spcPct val="50000"/>
              </a:spcBef>
            </a:pPr>
            <a:r>
              <a:rPr lang="en-US" altLang="zh-TW" sz="3200">
                <a:solidFill>
                  <a:srgbClr val="FF3300"/>
                </a:solidFill>
                <a:ea typeface="標楷體" pitchFamily="65" charset="-120"/>
              </a:rPr>
              <a:t>★</a:t>
            </a:r>
            <a:r>
              <a:rPr lang="zh-TW" altLang="en-US" sz="3200">
                <a:solidFill>
                  <a:srgbClr val="FF3300"/>
                </a:solidFill>
                <a:ea typeface="標楷體" pitchFamily="65" charset="-120"/>
              </a:rPr>
              <a:t>注意事項：</a:t>
            </a:r>
          </a:p>
          <a:p>
            <a:pPr marL="261938" indent="-261938"/>
            <a:r>
              <a:rPr lang="en-US" altLang="zh-TW" sz="1800"/>
              <a:t>1.</a:t>
            </a:r>
            <a:r>
              <a:rPr lang="zh-TW" altLang="en-US" sz="1800" b="1"/>
              <a:t>合會</a:t>
            </a:r>
            <a:r>
              <a:rPr lang="zh-TW" altLang="en-US" sz="1800"/>
              <a:t>：如申報人本人、配偶或未成年子女友參與</a:t>
            </a:r>
            <a:r>
              <a:rPr lang="zh-TW" altLang="en-US" sz="1800" b="1">
                <a:solidFill>
                  <a:srgbClr val="FF3300"/>
                </a:solidFill>
              </a:rPr>
              <a:t>合會</a:t>
            </a:r>
            <a:r>
              <a:rPr lang="zh-TW" altLang="en-US" sz="1800"/>
              <a:t>者，應將</a:t>
            </a:r>
            <a:r>
              <a:rPr lang="zh-TW" altLang="en-US" sz="1800" b="1">
                <a:solidFill>
                  <a:srgbClr val="FF3300"/>
                </a:solidFill>
              </a:rPr>
              <a:t>合會起始日、期數、每期繳交金額</a:t>
            </a:r>
            <a:r>
              <a:rPr lang="zh-TW" altLang="en-US" sz="1800"/>
              <a:t>等事項，填寫於「備註」欄內。</a:t>
            </a:r>
          </a:p>
          <a:p>
            <a:pPr marL="261938" indent="-261938"/>
            <a:endParaRPr lang="zh-TW" altLang="en-US" sz="1800"/>
          </a:p>
          <a:p>
            <a:pPr marL="261938" indent="-261938"/>
            <a:r>
              <a:rPr lang="en-US" altLang="zh-TW" sz="1800"/>
              <a:t>2.</a:t>
            </a:r>
            <a:r>
              <a:rPr lang="zh-TW" altLang="en-US" sz="1800"/>
              <a:t>申報人如與</a:t>
            </a:r>
            <a:r>
              <a:rPr lang="zh-TW" altLang="en-US" sz="1800" b="1"/>
              <a:t>配偶</a:t>
            </a:r>
            <a:r>
              <a:rPr lang="zh-TW" altLang="en-US" sz="1800"/>
              <a:t>有（</a:t>
            </a:r>
            <a:r>
              <a:rPr lang="en-US" altLang="zh-TW" sz="1800"/>
              <a:t>1</a:t>
            </a:r>
            <a:r>
              <a:rPr lang="zh-TW" altLang="en-US" sz="1800"/>
              <a:t>）離婚訴訟；（</a:t>
            </a:r>
            <a:r>
              <a:rPr lang="en-US" altLang="zh-TW" sz="1800"/>
              <a:t>2</a:t>
            </a:r>
            <a:r>
              <a:rPr lang="zh-TW" altLang="en-US" sz="1800"/>
              <a:t>）分居；（</a:t>
            </a:r>
            <a:r>
              <a:rPr lang="en-US" altLang="zh-TW" sz="1800"/>
              <a:t>3</a:t>
            </a:r>
            <a:r>
              <a:rPr lang="zh-TW" altLang="en-US" sz="1800"/>
              <a:t>）感情不睦；（</a:t>
            </a:r>
            <a:r>
              <a:rPr lang="en-US" altLang="zh-TW" sz="1800"/>
              <a:t>4</a:t>
            </a:r>
            <a:r>
              <a:rPr lang="zh-TW" altLang="en-US" sz="1800"/>
              <a:t>）家暴令；（</a:t>
            </a:r>
            <a:r>
              <a:rPr lang="en-US" altLang="zh-TW" sz="1800"/>
              <a:t>5</a:t>
            </a:r>
            <a:r>
              <a:rPr lang="zh-TW" altLang="en-US" sz="1800"/>
              <a:t>）禁制令等事實上無法申報配偶財產之情形，於申報時即應在「備註」欄內予以註明，如抽到實質審查時，再行</a:t>
            </a:r>
            <a:r>
              <a:rPr lang="zh-TW" altLang="en-US" sz="1800" b="1">
                <a:solidFill>
                  <a:srgbClr val="FF3300"/>
                </a:solidFill>
              </a:rPr>
              <a:t>提出具體事證加以證明</a:t>
            </a:r>
            <a:r>
              <a:rPr lang="zh-TW" altLang="en-US" sz="1800"/>
              <a:t>。</a:t>
            </a:r>
          </a:p>
          <a:p>
            <a:pPr marL="261938" indent="-261938"/>
            <a:endParaRPr lang="zh-TW" altLang="en-US" sz="1800"/>
          </a:p>
          <a:p>
            <a:pPr marL="261938" indent="-261938"/>
            <a:r>
              <a:rPr lang="en-US" altLang="zh-TW" sz="1800"/>
              <a:t>3.</a:t>
            </a:r>
            <a:r>
              <a:rPr lang="zh-TW" altLang="en-US" sz="1800"/>
              <a:t>離婚後未取得</a:t>
            </a:r>
            <a:r>
              <a:rPr lang="zh-TW" altLang="en-US" sz="1800" b="1"/>
              <a:t>子女</a:t>
            </a:r>
            <a:r>
              <a:rPr lang="zh-TW" altLang="en-US" sz="1800"/>
              <a:t>監護權或未成年子女已結婚等，於申報時即應在「備註」欄內予以註明。</a:t>
            </a:r>
          </a:p>
          <a:p>
            <a:pPr marL="261938" indent="-261938"/>
            <a:endParaRPr lang="zh-TW" altLang="en-US" sz="1800"/>
          </a:p>
          <a:p>
            <a:pPr marL="261938" indent="-261938"/>
            <a:r>
              <a:rPr lang="en-US" altLang="zh-TW" sz="1800"/>
              <a:t>4.</a:t>
            </a:r>
            <a:r>
              <a:rPr lang="zh-TW" altLang="en-US" sz="1800"/>
              <a:t>倘係他人</a:t>
            </a:r>
            <a:r>
              <a:rPr lang="zh-TW" altLang="en-US" sz="1800">
                <a:solidFill>
                  <a:srgbClr val="FF3300"/>
                </a:solidFill>
              </a:rPr>
              <a:t>借用</a:t>
            </a:r>
            <a:r>
              <a:rPr lang="zh-TW" altLang="en-US" sz="1800"/>
              <a:t>公職人員本人、配偶或未成年子女</a:t>
            </a:r>
            <a:r>
              <a:rPr lang="zh-TW" altLang="en-US" sz="1800">
                <a:solidFill>
                  <a:srgbClr val="FF3300"/>
                </a:solidFill>
              </a:rPr>
              <a:t>名義</a:t>
            </a:r>
            <a:r>
              <a:rPr lang="zh-TW" altLang="en-US" sz="1800"/>
              <a:t>購置或存放之財產，應於各財產欄位申報（</a:t>
            </a:r>
            <a:r>
              <a:rPr lang="zh-TW" altLang="en-US" sz="1800" b="1"/>
              <a:t>併入該財產項目之申報認定標準額度</a:t>
            </a:r>
            <a:r>
              <a:rPr lang="zh-TW" altLang="en-US" sz="1800"/>
              <a:t>），並於</a:t>
            </a:r>
            <a:r>
              <a:rPr lang="zh-TW" altLang="en-US" sz="1800" b="1">
                <a:solidFill>
                  <a:srgbClr val="FF3300"/>
                </a:solidFill>
              </a:rPr>
              <a:t>備註欄註明實際使用狀況</a:t>
            </a:r>
            <a:r>
              <a:rPr lang="zh-TW" altLang="en-US" sz="180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BCA234C6-6D04-4A38-AED0-B0404819D50E}" type="slidenum">
              <a:rPr lang="en-US" altLang="zh-TW"/>
              <a:pPr>
                <a:defRPr/>
              </a:pPr>
              <a:t>42</a:t>
            </a:fld>
            <a:endParaRPr lang="en-US" altLang="zh-TW"/>
          </a:p>
        </p:txBody>
      </p:sp>
      <p:sp>
        <p:nvSpPr>
          <p:cNvPr id="4" name="投影片編號版面配置區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1176F71-7FD9-47E1-994A-5DF34D9E1AFE}" type="slidenum">
              <a:rPr kumimoji="0" lang="en-US" altLang="zh-TW" sz="1200">
                <a:latin typeface="+mn-ea"/>
                <a:ea typeface="+mn-ea"/>
              </a:rPr>
              <a:pPr algn="r">
                <a:defRPr/>
              </a:pPr>
              <a:t>42</a:t>
            </a:fld>
            <a:endParaRPr kumimoji="0" lang="en-US" altLang="zh-TW" sz="1200">
              <a:latin typeface="+mn-ea"/>
              <a:ea typeface="+mn-ea"/>
            </a:endParaRPr>
          </a:p>
        </p:txBody>
      </p:sp>
      <p:sp>
        <p:nvSpPr>
          <p:cNvPr id="39939" name="Rectangle 2"/>
          <p:cNvSpPr>
            <a:spLocks noGrp="1" noChangeArrowheads="1"/>
          </p:cNvSpPr>
          <p:nvPr>
            <p:ph type="title" idx="4294967295"/>
          </p:nvPr>
        </p:nvSpPr>
        <p:spPr>
          <a:xfrm>
            <a:off x="468313" y="1628775"/>
            <a:ext cx="8064500" cy="2665413"/>
          </a:xfrm>
          <a:noFill/>
        </p:spPr>
        <p:txBody>
          <a:bodyPr/>
          <a:lstStyle/>
          <a:p>
            <a:pPr eaLnBrk="1" hangingPunct="1">
              <a:lnSpc>
                <a:spcPct val="90000"/>
              </a:lnSpc>
            </a:pPr>
            <a:r>
              <a:rPr lang="zh-TW" altLang="en-US" sz="2000" b="0" smtClean="0"/>
              <a:t>此　致</a:t>
            </a:r>
            <a:br>
              <a:rPr lang="zh-TW" altLang="en-US" sz="2000" b="0" smtClean="0"/>
            </a:br>
            <a:r>
              <a:rPr lang="zh-TW" altLang="en-US" sz="2000" b="0" smtClean="0"/>
              <a:t>             法務</a:t>
            </a:r>
            <a:r>
              <a:rPr lang="zh-TW" altLang="en-US" sz="2000" b="0" u="sng" smtClean="0"/>
              <a:t>部○○署政風室</a:t>
            </a:r>
            <a:r>
              <a:rPr lang="en-US" altLang="zh-TW" sz="2000" b="0" u="sng" smtClean="0"/>
              <a:t/>
            </a:r>
            <a:br>
              <a:rPr lang="en-US" altLang="zh-TW" sz="2000" b="0" u="sng" smtClean="0"/>
            </a:br>
            <a:r>
              <a:rPr lang="zh-TW" altLang="en-US" sz="2000" b="0" smtClean="0"/>
              <a:t>　（ 受 理 申 報 機 關 </a:t>
            </a:r>
            <a:r>
              <a:rPr lang="en-US" altLang="zh-TW" sz="2000" b="0" smtClean="0"/>
              <a:t>[ </a:t>
            </a:r>
            <a:r>
              <a:rPr lang="zh-TW" altLang="en-US" sz="2000" b="0" smtClean="0"/>
              <a:t>構 </a:t>
            </a:r>
            <a:r>
              <a:rPr lang="en-US" altLang="zh-TW" sz="2000" b="0" smtClean="0"/>
              <a:t>] </a:t>
            </a:r>
            <a:r>
              <a:rPr lang="zh-TW" altLang="en-US" sz="2000" b="0" smtClean="0"/>
              <a:t>全 稱 ）</a:t>
            </a:r>
            <a:br>
              <a:rPr lang="zh-TW" altLang="en-US" sz="2000" b="0" smtClean="0"/>
            </a:br>
            <a:r>
              <a:rPr lang="zh-TW" altLang="en-US" sz="2000" b="0" smtClean="0"/>
              <a:t/>
            </a:r>
            <a:br>
              <a:rPr lang="zh-TW" altLang="en-US" sz="2000" b="0" smtClean="0"/>
            </a:br>
            <a:r>
              <a:rPr lang="zh-TW" altLang="en-US" sz="2000" b="0" smtClean="0"/>
              <a:t>以上資料，本人係依法誠實申報，如有不實，將依公職人員財產申報法第十二條第三項規定，處新台幣六萬元以上一百二十萬元以下罰鍰。</a:t>
            </a:r>
            <a:br>
              <a:rPr lang="zh-TW" altLang="en-US" sz="2000" b="0" smtClean="0"/>
            </a:br>
            <a:r>
              <a:rPr lang="zh-TW" altLang="en-US" sz="2000" b="0" smtClean="0"/>
              <a:t/>
            </a:r>
            <a:br>
              <a:rPr lang="zh-TW" altLang="en-US" sz="2000" b="0" smtClean="0"/>
            </a:br>
            <a:r>
              <a:rPr lang="zh-TW" altLang="en-US" sz="2000" b="0" smtClean="0"/>
              <a:t>                              申報人：  </a:t>
            </a:r>
            <a:r>
              <a:rPr lang="zh-TW" altLang="en-US" sz="2000" b="0" u="sng" smtClean="0"/>
              <a:t>楊光明</a:t>
            </a:r>
            <a:r>
              <a:rPr lang="zh-TW" altLang="en-US" sz="2000" b="0" smtClean="0"/>
              <a:t>  </a:t>
            </a:r>
            <a:r>
              <a:rPr lang="en-US" altLang="zh-TW" sz="2000" smtClean="0">
                <a:solidFill>
                  <a:srgbClr val="FF3300"/>
                </a:solidFill>
              </a:rPr>
              <a:t>(</a:t>
            </a:r>
            <a:r>
              <a:rPr lang="zh-TW" altLang="en-US" sz="2000" smtClean="0">
                <a:solidFill>
                  <a:srgbClr val="FF3300"/>
                </a:solidFill>
              </a:rPr>
              <a:t>簽 章</a:t>
            </a:r>
            <a:r>
              <a:rPr lang="en-US" altLang="zh-TW" sz="2000" smtClean="0">
                <a:solidFill>
                  <a:srgbClr val="FF3300"/>
                </a:solidFill>
              </a:rPr>
              <a:t>)</a:t>
            </a:r>
            <a:r>
              <a:rPr lang="en-US" altLang="zh-TW" sz="2000" b="0" smtClean="0"/>
              <a:t>   </a:t>
            </a:r>
            <a:r>
              <a:rPr lang="zh-TW" altLang="en-US" sz="2000" b="0" smtClean="0"/>
              <a:t>交件日：</a:t>
            </a:r>
            <a:r>
              <a:rPr lang="en-US" altLang="zh-TW" sz="2000" b="0" u="sng" smtClean="0"/>
              <a:t>101</a:t>
            </a:r>
            <a:r>
              <a:rPr lang="zh-TW" altLang="en-US" sz="2000" b="0" smtClean="0"/>
              <a:t>年</a:t>
            </a:r>
            <a:r>
              <a:rPr lang="en-US" altLang="zh-TW" sz="2000" b="0" u="sng" smtClean="0"/>
              <a:t>12</a:t>
            </a:r>
            <a:r>
              <a:rPr lang="zh-TW" altLang="en-US" sz="2000" b="0" smtClean="0"/>
              <a:t>月</a:t>
            </a:r>
            <a:r>
              <a:rPr lang="en-US" altLang="zh-TW" sz="2000" b="0" u="sng" smtClean="0"/>
              <a:t>10</a:t>
            </a:r>
            <a:r>
              <a:rPr lang="zh-TW" altLang="en-US" sz="2000" b="0" smtClean="0"/>
              <a:t>日</a:t>
            </a:r>
            <a:br>
              <a:rPr lang="zh-TW" altLang="en-US" sz="2000" b="0" smtClean="0"/>
            </a:br>
            <a:endParaRPr lang="zh-TW" altLang="en-US" sz="2000" b="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56B3EA7D-55CB-44CD-B2DB-213F12CC081A}" type="slidenum">
              <a:rPr lang="en-US" altLang="zh-TW"/>
              <a:pPr>
                <a:defRPr/>
              </a:pPr>
              <a:t>43</a:t>
            </a:fld>
            <a:endParaRPr lang="en-US" altLang="zh-TW"/>
          </a:p>
        </p:txBody>
      </p:sp>
      <p:sp>
        <p:nvSpPr>
          <p:cNvPr id="40962" name="標題 1"/>
          <p:cNvSpPr>
            <a:spLocks noGrp="1"/>
          </p:cNvSpPr>
          <p:nvPr>
            <p:ph type="title" idx="4294967295"/>
          </p:nvPr>
        </p:nvSpPr>
        <p:spPr>
          <a:xfrm>
            <a:off x="285750" y="500063"/>
            <a:ext cx="8229600" cy="1371600"/>
          </a:xfrm>
        </p:spPr>
        <p:txBody>
          <a:bodyPr/>
          <a:lstStyle/>
          <a:p>
            <a:pPr algn="ctr" eaLnBrk="1" hangingPunct="1"/>
            <a:r>
              <a:rPr lang="zh-TW" altLang="en-US" smtClean="0"/>
              <a:t>如何查詢各項財產</a:t>
            </a:r>
          </a:p>
        </p:txBody>
      </p:sp>
      <p:sp>
        <p:nvSpPr>
          <p:cNvPr id="40963" name="表格版面配置區 2"/>
          <p:cNvSpPr>
            <a:spLocks noGrp="1" noTextEdit="1"/>
          </p:cNvSpPr>
          <p:nvPr>
            <p:ph type="tbl" idx="4294967295"/>
          </p:nvPr>
        </p:nvSpPr>
        <p:spPr/>
      </p:sp>
      <p:sp>
        <p:nvSpPr>
          <p:cNvPr id="4" name="投影片編號版面配置區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0EBCE22-FE94-4D96-ADBA-4FA87D7509AF}" type="slidenum">
              <a:rPr kumimoji="0" lang="en-US" altLang="zh-TW" sz="1200">
                <a:latin typeface="+mn-ea"/>
                <a:ea typeface="+mn-ea"/>
              </a:rPr>
              <a:pPr algn="r">
                <a:defRPr/>
              </a:pPr>
              <a:t>43</a:t>
            </a:fld>
            <a:endParaRPr kumimoji="0" lang="en-US" altLang="zh-TW" sz="1200">
              <a:latin typeface="+mn-ea"/>
              <a:ea typeface="+mn-ea"/>
            </a:endParaRPr>
          </a:p>
        </p:txBody>
      </p:sp>
      <p:pic>
        <p:nvPicPr>
          <p:cNvPr id="40965" name="Picture 11" descr="PE01561_"/>
          <p:cNvPicPr>
            <a:picLocks noChangeAspect="1" noChangeArrowheads="1"/>
          </p:cNvPicPr>
          <p:nvPr/>
        </p:nvPicPr>
        <p:blipFill>
          <a:blip r:embed="rId2"/>
          <a:srcRect/>
          <a:stretch>
            <a:fillRect/>
          </a:stretch>
        </p:blipFill>
        <p:spPr bwMode="auto">
          <a:xfrm>
            <a:off x="1219200" y="1752600"/>
            <a:ext cx="5867400" cy="3886200"/>
          </a:xfrm>
          <a:prstGeom prst="rect">
            <a:avLst/>
          </a:prstGeom>
          <a:noFill/>
          <a:ln w="9525">
            <a:noFill/>
            <a:miter lim="800000"/>
            <a:headEnd/>
            <a:tailEnd/>
          </a:ln>
        </p:spPr>
      </p:pic>
      <p:sp>
        <p:nvSpPr>
          <p:cNvPr id="40966" name="Rectangle 6"/>
          <p:cNvSpPr>
            <a:spLocks noChangeArrowheads="1"/>
          </p:cNvSpPr>
          <p:nvPr/>
        </p:nvSpPr>
        <p:spPr bwMode="auto">
          <a:xfrm>
            <a:off x="900113" y="5949950"/>
            <a:ext cx="7689850" cy="366713"/>
          </a:xfrm>
          <a:prstGeom prst="rect">
            <a:avLst/>
          </a:prstGeom>
          <a:noFill/>
          <a:ln w="9525">
            <a:noFill/>
            <a:miter lim="800000"/>
            <a:headEnd/>
            <a:tailEnd/>
          </a:ln>
        </p:spPr>
        <p:txBody>
          <a:bodyPr wrap="none">
            <a:spAutoFit/>
          </a:bodyPr>
          <a:lstStyle/>
          <a:p>
            <a:r>
              <a:rPr lang="en-US" altLang="zh-TW" sz="1800" b="1">
                <a:hlinkClick r:id="rId3"/>
              </a:rPr>
              <a:t>http://www.youtube.com/watch?v=KmzYSp6l_wk&amp;feature=related</a:t>
            </a:r>
            <a:r>
              <a:rPr lang="en-US" altLang="zh-TW" sz="1800" b="1"/>
              <a:t>(</a:t>
            </a:r>
            <a:r>
              <a:rPr lang="zh-TW" altLang="en-US" sz="1800" b="1"/>
              <a:t>功</a:t>
            </a:r>
            <a:r>
              <a:rPr lang="en-US" altLang="zh-TW" sz="1800" b="1"/>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1"/>
          </p:nvPr>
        </p:nvSpPr>
        <p:spPr>
          <a:ln/>
        </p:spPr>
        <p:txBody>
          <a:bodyPr/>
          <a:lstStyle/>
          <a:p>
            <a:pPr>
              <a:defRPr/>
            </a:pPr>
            <a:fld id="{D20D0AD4-7A78-46A9-9A91-81894190B1FA}" type="slidenum">
              <a:rPr lang="en-US" altLang="zh-TW"/>
              <a:pPr>
                <a:defRPr/>
              </a:pPr>
              <a:t>44</a:t>
            </a:fld>
            <a:endParaRPr lang="en-US" altLang="zh-TW"/>
          </a:p>
        </p:txBody>
      </p:sp>
      <p:sp>
        <p:nvSpPr>
          <p:cNvPr id="9" name="投影片編號版面配置區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1C991DD-FA18-456C-B57C-99B4AFD8E9A9}" type="slidenum">
              <a:rPr kumimoji="0" lang="en-US" altLang="zh-TW" sz="1200">
                <a:latin typeface="+mn-ea"/>
                <a:ea typeface="+mn-ea"/>
              </a:rPr>
              <a:pPr algn="r">
                <a:defRPr/>
              </a:pPr>
              <a:t>44</a:t>
            </a:fld>
            <a:endParaRPr kumimoji="0" lang="en-US" altLang="zh-TW" sz="1200">
              <a:latin typeface="+mn-ea"/>
              <a:ea typeface="+mn-ea"/>
            </a:endParaRPr>
          </a:p>
        </p:txBody>
      </p:sp>
      <p:sp>
        <p:nvSpPr>
          <p:cNvPr id="41987" name="Rectangle 2"/>
          <p:cNvSpPr>
            <a:spLocks noGrp="1" noChangeArrowheads="1"/>
          </p:cNvSpPr>
          <p:nvPr>
            <p:ph type="title" idx="4294967295"/>
          </p:nvPr>
        </p:nvSpPr>
        <p:spPr>
          <a:xfrm>
            <a:off x="1547813" y="260350"/>
            <a:ext cx="6048375" cy="792163"/>
          </a:xfrm>
        </p:spPr>
        <p:txBody>
          <a:bodyPr/>
          <a:lstStyle/>
          <a:p>
            <a:pPr algn="dist" eaLnBrk="1" hangingPunct="1"/>
            <a:r>
              <a:rPr lang="zh-TW" altLang="en-US" sz="2800" b="0" smtClean="0"/>
              <a:t>申報事前準備資料</a:t>
            </a:r>
          </a:p>
        </p:txBody>
      </p:sp>
      <p:sp>
        <p:nvSpPr>
          <p:cNvPr id="41988" name="Rectangle 5"/>
          <p:cNvSpPr>
            <a:spLocks noGrp="1" noChangeArrowheads="1"/>
          </p:cNvSpPr>
          <p:nvPr>
            <p:ph type="body" idx="4294967295"/>
          </p:nvPr>
        </p:nvSpPr>
        <p:spPr>
          <a:xfrm>
            <a:off x="468313" y="981075"/>
            <a:ext cx="8207375" cy="1223963"/>
          </a:xfrm>
          <a:solidFill>
            <a:srgbClr val="FFCC99"/>
          </a:solidFill>
        </p:spPr>
        <p:txBody>
          <a:bodyPr/>
          <a:lstStyle/>
          <a:p>
            <a:pPr eaLnBrk="1" hangingPunct="1">
              <a:buSzTx/>
              <a:buFont typeface="Arial" charset="0"/>
              <a:buChar char="☻"/>
            </a:pPr>
            <a:r>
              <a:rPr lang="zh-TW" altLang="en-US" sz="2400" b="0" smtClean="0">
                <a:solidFill>
                  <a:srgbClr val="0000FF"/>
                </a:solidFill>
              </a:rPr>
              <a:t>向國稅局或</a:t>
            </a:r>
            <a:r>
              <a:rPr lang="zh-TW" altLang="en-US" sz="2400" smtClean="0"/>
              <a:t>各縣市稅捐機關</a:t>
            </a:r>
            <a:r>
              <a:rPr lang="zh-TW" altLang="en-US" sz="2400" b="0" smtClean="0">
                <a:solidFill>
                  <a:srgbClr val="0000FF"/>
                </a:solidFill>
              </a:rPr>
              <a:t>申請</a:t>
            </a:r>
            <a:r>
              <a:rPr lang="zh-TW" altLang="en-US" sz="2400" smtClean="0">
                <a:solidFill>
                  <a:srgbClr val="0000FF"/>
                </a:solidFill>
              </a:rPr>
              <a:t>「各類所得資料查詢」、「財產總歸戶資料查詢」</a:t>
            </a:r>
            <a:r>
              <a:rPr lang="en-US" altLang="zh-TW" sz="1800" smtClean="0">
                <a:solidFill>
                  <a:srgbClr val="FF3300"/>
                </a:solidFill>
              </a:rPr>
              <a:t>(</a:t>
            </a:r>
            <a:r>
              <a:rPr lang="zh-TW" altLang="en-US" sz="1800" smtClean="0">
                <a:solidFill>
                  <a:srgbClr val="FF3300"/>
                </a:solidFill>
              </a:rPr>
              <a:t>注意：此僅為參考資料，作為財產所在、往來機關</a:t>
            </a:r>
            <a:r>
              <a:rPr lang="en-US" altLang="zh-TW" sz="1800" smtClean="0">
                <a:solidFill>
                  <a:srgbClr val="FF3300"/>
                </a:solidFill>
              </a:rPr>
              <a:t>(</a:t>
            </a:r>
            <a:r>
              <a:rPr lang="zh-TW" altLang="en-US" sz="1800" smtClean="0">
                <a:solidFill>
                  <a:srgbClr val="FF3300"/>
                </a:solidFill>
              </a:rPr>
              <a:t>構</a:t>
            </a:r>
            <a:r>
              <a:rPr lang="en-US" altLang="zh-TW" sz="1800" smtClean="0">
                <a:solidFill>
                  <a:srgbClr val="FF3300"/>
                </a:solidFill>
              </a:rPr>
              <a:t>)</a:t>
            </a:r>
            <a:r>
              <a:rPr lang="zh-TW" altLang="en-US" sz="1800" smtClean="0">
                <a:solidFill>
                  <a:srgbClr val="FF3300"/>
                </a:solidFill>
              </a:rPr>
              <a:t>單位之總覽，詳細之確切資料仍應向各財產往來單位查詢</a:t>
            </a:r>
            <a:r>
              <a:rPr lang="en-US" altLang="zh-TW" sz="1800" smtClean="0">
                <a:solidFill>
                  <a:srgbClr val="FF3300"/>
                </a:solidFill>
              </a:rPr>
              <a:t>)</a:t>
            </a:r>
            <a:r>
              <a:rPr lang="zh-TW" altLang="en-US" sz="1800" smtClean="0">
                <a:solidFill>
                  <a:srgbClr val="FF3300"/>
                </a:solidFill>
              </a:rPr>
              <a:t>。</a:t>
            </a:r>
          </a:p>
        </p:txBody>
      </p:sp>
      <p:sp>
        <p:nvSpPr>
          <p:cNvPr id="41989" name="Rectangle 8"/>
          <p:cNvSpPr>
            <a:spLocks noChangeArrowheads="1"/>
          </p:cNvSpPr>
          <p:nvPr/>
        </p:nvSpPr>
        <p:spPr bwMode="auto">
          <a:xfrm>
            <a:off x="468313" y="2276475"/>
            <a:ext cx="8229600" cy="792163"/>
          </a:xfrm>
          <a:prstGeom prst="rect">
            <a:avLst/>
          </a:prstGeom>
          <a:solidFill>
            <a:srgbClr val="CCFFFF"/>
          </a:solidFill>
          <a:ln w="9525">
            <a:noFill/>
            <a:miter lim="800000"/>
            <a:headEnd/>
            <a:tailEnd/>
          </a:ln>
        </p:spPr>
        <p:txBody>
          <a:bodyPr/>
          <a:lstStyle/>
          <a:p>
            <a:pPr marL="342900" indent="-342900">
              <a:spcBef>
                <a:spcPct val="20000"/>
              </a:spcBef>
              <a:buClr>
                <a:srgbClr val="FFCC00"/>
              </a:buClr>
              <a:buFont typeface="Arial" charset="0"/>
              <a:buChar char="☻"/>
            </a:pPr>
            <a:r>
              <a:rPr lang="zh-TW" altLang="en-US">
                <a:solidFill>
                  <a:srgbClr val="008000"/>
                </a:solidFill>
                <a:ea typeface="標楷體" pitchFamily="65" charset="-120"/>
              </a:rPr>
              <a:t>土地、房屋資料，除可核對本身持有之</a:t>
            </a:r>
            <a:r>
              <a:rPr lang="zh-TW" altLang="en-US" b="1">
                <a:solidFill>
                  <a:srgbClr val="008000"/>
                </a:solidFill>
                <a:ea typeface="標楷體" pitchFamily="65" charset="-120"/>
              </a:rPr>
              <a:t>「權狀」</a:t>
            </a:r>
            <a:r>
              <a:rPr lang="zh-TW" altLang="en-US">
                <a:solidFill>
                  <a:srgbClr val="008000"/>
                </a:solidFill>
                <a:ea typeface="標楷體" pitchFamily="65" charset="-120"/>
              </a:rPr>
              <a:t>，並可向地政機關查詢</a:t>
            </a:r>
            <a:r>
              <a:rPr lang="zh-TW" altLang="en-US" b="1">
                <a:solidFill>
                  <a:srgbClr val="008000"/>
                </a:solidFill>
                <a:ea typeface="標楷體" pitchFamily="65" charset="-120"/>
              </a:rPr>
              <a:t>「登記謄本」</a:t>
            </a:r>
            <a:r>
              <a:rPr lang="zh-TW" altLang="en-US">
                <a:solidFill>
                  <a:srgbClr val="008000"/>
                </a:solidFill>
                <a:ea typeface="標楷體" pitchFamily="65" charset="-120"/>
              </a:rPr>
              <a:t>。</a:t>
            </a:r>
          </a:p>
        </p:txBody>
      </p:sp>
      <p:sp>
        <p:nvSpPr>
          <p:cNvPr id="41990" name="Rectangle 9"/>
          <p:cNvSpPr>
            <a:spLocks noChangeArrowheads="1"/>
          </p:cNvSpPr>
          <p:nvPr/>
        </p:nvSpPr>
        <p:spPr bwMode="auto">
          <a:xfrm>
            <a:off x="468313" y="3141663"/>
            <a:ext cx="8229600" cy="936625"/>
          </a:xfrm>
          <a:prstGeom prst="rect">
            <a:avLst/>
          </a:prstGeom>
          <a:solidFill>
            <a:srgbClr val="CC99FF">
              <a:alpha val="38823"/>
            </a:srgbClr>
          </a:solidFill>
          <a:ln w="9525">
            <a:noFill/>
            <a:miter lim="800000"/>
            <a:headEnd/>
            <a:tailEnd/>
          </a:ln>
        </p:spPr>
        <p:txBody>
          <a:bodyPr/>
          <a:lstStyle/>
          <a:p>
            <a:pPr marL="342900" indent="-342900">
              <a:spcBef>
                <a:spcPct val="20000"/>
              </a:spcBef>
              <a:buClr>
                <a:srgbClr val="6600CC"/>
              </a:buClr>
              <a:buFont typeface="Arial" charset="0"/>
              <a:buChar char="☻"/>
            </a:pPr>
            <a:r>
              <a:rPr lang="zh-TW" altLang="en-US">
                <a:solidFill>
                  <a:srgbClr val="CC6600"/>
                </a:solidFill>
                <a:ea typeface="標楷體" pitchFamily="65" charset="-120"/>
              </a:rPr>
              <a:t>汽車資料，除可核對本身持有</a:t>
            </a:r>
            <a:r>
              <a:rPr lang="zh-TW" altLang="en-US" b="1">
                <a:solidFill>
                  <a:srgbClr val="CC6600"/>
                </a:solidFill>
                <a:ea typeface="標楷體" pitchFamily="65" charset="-120"/>
              </a:rPr>
              <a:t>「行車執照」</a:t>
            </a:r>
            <a:r>
              <a:rPr lang="zh-TW" altLang="en-US">
                <a:solidFill>
                  <a:srgbClr val="CC6600"/>
                </a:solidFill>
                <a:ea typeface="標楷體" pitchFamily="65" charset="-120"/>
              </a:rPr>
              <a:t>外，並可向監理單位查詢</a:t>
            </a:r>
            <a:r>
              <a:rPr lang="zh-TW" altLang="en-US" b="1">
                <a:solidFill>
                  <a:srgbClr val="CC6600"/>
                </a:solidFill>
                <a:ea typeface="標楷體" pitchFamily="65" charset="-120"/>
              </a:rPr>
              <a:t>「車籍資料」</a:t>
            </a:r>
            <a:r>
              <a:rPr lang="zh-TW" altLang="en-US">
                <a:solidFill>
                  <a:srgbClr val="CC6600"/>
                </a:solidFill>
                <a:ea typeface="標楷體" pitchFamily="65" charset="-120"/>
              </a:rPr>
              <a:t>。</a:t>
            </a:r>
          </a:p>
        </p:txBody>
      </p:sp>
      <p:sp>
        <p:nvSpPr>
          <p:cNvPr id="41991" name="Rectangle 10"/>
          <p:cNvSpPr>
            <a:spLocks noChangeArrowheads="1"/>
          </p:cNvSpPr>
          <p:nvPr/>
        </p:nvSpPr>
        <p:spPr bwMode="auto">
          <a:xfrm>
            <a:off x="468313" y="4149725"/>
            <a:ext cx="8229600" cy="1152525"/>
          </a:xfrm>
          <a:prstGeom prst="rect">
            <a:avLst/>
          </a:prstGeom>
          <a:solidFill>
            <a:srgbClr val="FFFF99"/>
          </a:solidFill>
          <a:ln w="9525">
            <a:noFill/>
            <a:miter lim="800000"/>
            <a:headEnd/>
            <a:tailEnd/>
          </a:ln>
        </p:spPr>
        <p:txBody>
          <a:bodyPr/>
          <a:lstStyle/>
          <a:p>
            <a:pPr marL="342900" indent="-342900">
              <a:spcBef>
                <a:spcPct val="20000"/>
              </a:spcBef>
              <a:buClr>
                <a:srgbClr val="009900"/>
              </a:buClr>
              <a:buFont typeface="Arial" charset="0"/>
              <a:buChar char="☻"/>
            </a:pPr>
            <a:r>
              <a:rPr lang="zh-TW" altLang="en-US">
                <a:ea typeface="標楷體" pitchFamily="65" charset="-120"/>
              </a:rPr>
              <a:t>存、放款資料，除</a:t>
            </a:r>
            <a:r>
              <a:rPr lang="zh-TW" altLang="en-US" b="1">
                <a:ea typeface="標楷體" pitchFamily="65" charset="-120"/>
              </a:rPr>
              <a:t>「登摺」</a:t>
            </a:r>
            <a:r>
              <a:rPr lang="zh-TW" altLang="en-US">
                <a:ea typeface="標楷體" pitchFamily="65" charset="-120"/>
              </a:rPr>
              <a:t>外，並可向金融單位查詢詳細資料，惟查詢應將</a:t>
            </a:r>
            <a:r>
              <a:rPr lang="zh-TW" altLang="en-US" b="1">
                <a:ea typeface="標楷體" pitchFamily="65" charset="-120"/>
              </a:rPr>
              <a:t>存款、放款、定存單及理財投資</a:t>
            </a:r>
            <a:r>
              <a:rPr lang="zh-TW" altLang="en-US">
                <a:ea typeface="標楷體" pitchFamily="65" charset="-120"/>
              </a:rPr>
              <a:t>等一併查詢。</a:t>
            </a:r>
          </a:p>
        </p:txBody>
      </p:sp>
      <p:sp>
        <p:nvSpPr>
          <p:cNvPr id="41992" name="Rectangle 11"/>
          <p:cNvSpPr>
            <a:spLocks noChangeArrowheads="1"/>
          </p:cNvSpPr>
          <p:nvPr/>
        </p:nvSpPr>
        <p:spPr bwMode="auto">
          <a:xfrm>
            <a:off x="468313" y="5373688"/>
            <a:ext cx="8229600" cy="1150937"/>
          </a:xfrm>
          <a:prstGeom prst="rect">
            <a:avLst/>
          </a:prstGeom>
          <a:solidFill>
            <a:srgbClr val="FF99CC">
              <a:alpha val="39999"/>
            </a:srgbClr>
          </a:solidFill>
          <a:ln w="9525">
            <a:noFill/>
            <a:miter lim="800000"/>
            <a:headEnd/>
            <a:tailEnd/>
          </a:ln>
        </p:spPr>
        <p:txBody>
          <a:bodyPr/>
          <a:lstStyle/>
          <a:p>
            <a:pPr marL="342900" indent="-342900">
              <a:spcBef>
                <a:spcPct val="20000"/>
              </a:spcBef>
              <a:buClr>
                <a:srgbClr val="FF3300"/>
              </a:buClr>
              <a:buFont typeface="Arial" charset="0"/>
              <a:buChar char="☻"/>
            </a:pPr>
            <a:r>
              <a:rPr lang="zh-TW" altLang="en-US">
                <a:solidFill>
                  <a:srgbClr val="6600CC"/>
                </a:solidFill>
                <a:ea typeface="標楷體" pitchFamily="65" charset="-120"/>
              </a:rPr>
              <a:t>有價證券資料，除刷摺補登資料，或向證券商之「證券集中保管櫃檯」臨櫃查詢外，另可向臺灣證券交易所及證券櫃檯買賣中心查詢詳細資料。</a:t>
            </a:r>
            <a:r>
              <a:rPr lang="zh-TW" altLang="en-US" b="1">
                <a:ea typeface="標楷體" pitchFamily="65" charset="-12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5E33FDAD-FF95-4053-948A-B5AEFE3417C6}" type="slidenum">
              <a:rPr lang="en-US" altLang="zh-TW"/>
              <a:pPr>
                <a:defRPr/>
              </a:pPr>
              <a:t>45</a:t>
            </a:fld>
            <a:endParaRPr lang="en-US" altLang="zh-TW"/>
          </a:p>
        </p:txBody>
      </p:sp>
      <p:sp>
        <p:nvSpPr>
          <p:cNvPr id="43010" name="Rectangle 23"/>
          <p:cNvSpPr>
            <a:spLocks noGrp="1" noChangeArrowheads="1"/>
          </p:cNvSpPr>
          <p:nvPr>
            <p:ph type="title" idx="4294967295"/>
          </p:nvPr>
        </p:nvSpPr>
        <p:spPr>
          <a:xfrm>
            <a:off x="468313" y="333375"/>
            <a:ext cx="8229600" cy="863600"/>
          </a:xfrm>
        </p:spPr>
        <p:txBody>
          <a:bodyPr/>
          <a:lstStyle/>
          <a:p>
            <a:pPr algn="ctr" eaLnBrk="1" hangingPunct="1"/>
            <a:r>
              <a:rPr lang="zh-TW" altLang="en-US" sz="3600" smtClean="0"/>
              <a:t>查詢財產管道</a:t>
            </a:r>
            <a:r>
              <a:rPr lang="en-US" altLang="zh-TW" sz="2400" smtClean="0">
                <a:solidFill>
                  <a:srgbClr val="FF0000"/>
                </a:solidFill>
                <a:latin typeface="標楷體" pitchFamily="65" charset="-120"/>
              </a:rPr>
              <a:t>1</a:t>
            </a:r>
          </a:p>
        </p:txBody>
      </p:sp>
      <p:graphicFrame>
        <p:nvGraphicFramePr>
          <p:cNvPr id="43030" name="Group 22"/>
          <p:cNvGraphicFramePr>
            <a:graphicFrameLocks noGrp="1"/>
          </p:cNvGraphicFramePr>
          <p:nvPr>
            <p:ph idx="4294967295"/>
          </p:nvPr>
        </p:nvGraphicFramePr>
        <p:xfrm>
          <a:off x="468313" y="1412875"/>
          <a:ext cx="8229600" cy="3529013"/>
        </p:xfrm>
        <a:graphic>
          <a:graphicData uri="http://schemas.openxmlformats.org/drawingml/2006/table">
            <a:tbl>
              <a:tblPr/>
              <a:tblGrid>
                <a:gridCol w="1811337"/>
                <a:gridCol w="3887788"/>
                <a:gridCol w="2530475"/>
              </a:tblGrid>
              <a:tr h="995363">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財產類別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受理查詢機關</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查詢內容</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3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財產總歸戶、所得總歸戶</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財政部各區國稅局及所屬各分局</a:t>
                      </a:r>
                      <a:r>
                        <a:rPr kumimoji="1" lang="en-US" altLang="zh-TW" sz="28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處</a:t>
                      </a:r>
                      <a:r>
                        <a:rPr kumimoji="1" lang="en-US" altLang="zh-TW" sz="28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、或各縣</a:t>
                      </a:r>
                      <a:r>
                        <a:rPr kumimoji="1" lang="en-US" altLang="zh-TW" sz="28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市</a:t>
                      </a:r>
                      <a:r>
                        <a:rPr kumimoji="1" lang="en-US" altLang="zh-TW" sz="28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稅務局全功能服務櫃檯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rgbClr val="FF0000"/>
                          </a:solidFill>
                          <a:effectLst/>
                          <a:latin typeface="標楷體" pitchFamily="65" charset="-120"/>
                          <a:ea typeface="標楷體" pitchFamily="65" charset="-120"/>
                          <a:hlinkClick r:id="rId2" action="ppaction://hlinksldjump"/>
                        </a:rPr>
                        <a:t>臨櫃</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申請財產清單</a:t>
                      </a:r>
                      <a:r>
                        <a:rPr kumimoji="1" lang="zh-TW" altLang="en-US" sz="2800" b="0" i="0" u="none" strike="noStrike" cap="none" normalizeH="0" baseline="0" smtClean="0">
                          <a:ln>
                            <a:noFill/>
                          </a:ln>
                          <a:solidFill>
                            <a:schemeClr val="tx1"/>
                          </a:solidFill>
                          <a:effectLst/>
                          <a:latin typeface="Arial" charset="0"/>
                          <a:ea typeface="標楷體" pitchFamily="65" charset="-120"/>
                        </a:rPr>
                        <a:t>、所得清單</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379" name="Text Box 43"/>
          <p:cNvSpPr txBox="1">
            <a:spLocks noChangeArrowheads="1"/>
          </p:cNvSpPr>
          <p:nvPr/>
        </p:nvSpPr>
        <p:spPr bwMode="auto">
          <a:xfrm>
            <a:off x="468313" y="5661025"/>
            <a:ext cx="8135937" cy="822325"/>
          </a:xfrm>
          <a:prstGeom prst="rect">
            <a:avLst/>
          </a:prstGeom>
          <a:noFill/>
          <a:ln w="9525">
            <a:noFill/>
            <a:miter lim="800000"/>
            <a:headEnd/>
            <a:tailEnd/>
          </a:ln>
          <a:effectLst/>
        </p:spPr>
        <p:txBody>
          <a:bodyPr>
            <a:spAutoFit/>
          </a:bodyPr>
          <a:lstStyle/>
          <a:p>
            <a:pPr marL="357188" indent="-357188">
              <a:spcBef>
                <a:spcPct val="50000"/>
              </a:spcBef>
            </a:pPr>
            <a:r>
              <a:rPr lang="en-US" altLang="zh-TW" b="1">
                <a:solidFill>
                  <a:srgbClr val="FF0000"/>
                </a:solidFill>
                <a:effectLst>
                  <a:outerShdw blurRad="38100" dist="38100" dir="2700000" algn="tl">
                    <a:srgbClr val="C0C0C0"/>
                  </a:outerShdw>
                </a:effectLst>
              </a:rPr>
              <a:t>※</a:t>
            </a:r>
            <a:r>
              <a:rPr lang="zh-TW" altLang="en-US" b="1">
                <a:effectLst>
                  <a:outerShdw blurRad="38100" dist="38100" dir="2700000" algn="tl">
                    <a:srgbClr val="C0C0C0"/>
                  </a:outerShdw>
                </a:effectLst>
                <a:ea typeface="標楷體" pitchFamily="65" charset="-120"/>
              </a:rPr>
              <a:t>非即時財產、所得資料，僅能作為申報財產之參考，仍應向各權責機關</a:t>
            </a:r>
            <a:r>
              <a:rPr lang="en-US" altLang="zh-TW" b="1">
                <a:effectLst>
                  <a:outerShdw blurRad="38100" dist="38100" dir="2700000" algn="tl">
                    <a:srgbClr val="C0C0C0"/>
                  </a:outerShdw>
                </a:effectLst>
                <a:ea typeface="標楷體" pitchFamily="65" charset="-120"/>
              </a:rPr>
              <a:t>(</a:t>
            </a:r>
            <a:r>
              <a:rPr lang="zh-TW" altLang="en-US" b="1">
                <a:effectLst>
                  <a:outerShdw blurRad="38100" dist="38100" dir="2700000" algn="tl">
                    <a:srgbClr val="C0C0C0"/>
                  </a:outerShdw>
                </a:effectLst>
                <a:ea typeface="標楷體" pitchFamily="65" charset="-120"/>
              </a:rPr>
              <a:t>構</a:t>
            </a:r>
            <a:r>
              <a:rPr lang="en-US" altLang="zh-TW" b="1">
                <a:effectLst>
                  <a:outerShdw blurRad="38100" dist="38100" dir="2700000" algn="tl">
                    <a:srgbClr val="C0C0C0"/>
                  </a:outerShdw>
                </a:effectLst>
                <a:ea typeface="標楷體" pitchFamily="65" charset="-120"/>
              </a:rPr>
              <a:t>)</a:t>
            </a:r>
            <a:r>
              <a:rPr lang="zh-TW" altLang="en-US" b="1">
                <a:effectLst>
                  <a:outerShdw blurRad="38100" dist="38100" dir="2700000" algn="tl">
                    <a:srgbClr val="C0C0C0"/>
                  </a:outerShdw>
                </a:effectLst>
                <a:ea typeface="標楷體" pitchFamily="65" charset="-120"/>
              </a:rPr>
              <a:t>查詢申報日財產實際餘額</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86CFE2BE-95BC-480F-9258-8ECC7D9DE667}" type="slidenum">
              <a:rPr lang="en-US" altLang="zh-TW"/>
              <a:pPr>
                <a:defRPr/>
              </a:pPr>
              <a:t>46</a:t>
            </a:fld>
            <a:endParaRPr lang="en-US" altLang="zh-TW"/>
          </a:p>
        </p:txBody>
      </p:sp>
      <p:sp>
        <p:nvSpPr>
          <p:cNvPr id="44034" name="標題 2"/>
          <p:cNvSpPr>
            <a:spLocks noGrp="1"/>
          </p:cNvSpPr>
          <p:nvPr>
            <p:ph type="title"/>
          </p:nvPr>
        </p:nvSpPr>
        <p:spPr>
          <a:xfrm>
            <a:off x="457200" y="457200"/>
            <a:ext cx="8229600" cy="884238"/>
          </a:xfrm>
        </p:spPr>
        <p:txBody>
          <a:bodyPr/>
          <a:lstStyle/>
          <a:p>
            <a:pPr algn="ctr"/>
            <a:r>
              <a:rPr lang="zh-TW" altLang="en-US" smtClean="0"/>
              <a:t>財產總歸戶資料清單</a:t>
            </a:r>
            <a:r>
              <a:rPr lang="en-US" altLang="zh-TW" smtClean="0"/>
              <a:t>(</a:t>
            </a:r>
            <a:r>
              <a:rPr lang="zh-TW" altLang="en-US" smtClean="0"/>
              <a:t>範例</a:t>
            </a:r>
            <a:r>
              <a:rPr lang="en-US" altLang="zh-TW" smtClean="0"/>
              <a:t>)</a:t>
            </a:r>
            <a:endParaRPr lang="zh-TW" altLang="en-US" smtClean="0"/>
          </a:p>
        </p:txBody>
      </p:sp>
      <p:pic>
        <p:nvPicPr>
          <p:cNvPr id="44035" name="內容版面配置區 4" descr="財產歸戶清單.tif"/>
          <p:cNvPicPr>
            <a:picLocks noGrp="1" noChangeAspect="1"/>
          </p:cNvPicPr>
          <p:nvPr>
            <p:ph idx="1"/>
          </p:nvPr>
        </p:nvPicPr>
        <p:blipFill>
          <a:blip r:embed="rId2"/>
          <a:srcRect/>
          <a:stretch>
            <a:fillRect/>
          </a:stretch>
        </p:blipFill>
        <p:spPr>
          <a:xfrm>
            <a:off x="1258888" y="1484313"/>
            <a:ext cx="6591300" cy="7993062"/>
          </a:xfrm>
        </p:spPr>
      </p:pic>
      <p:sp>
        <p:nvSpPr>
          <p:cNvPr id="2" name="投影片編號版面配置區 1"/>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8EA2080-4CB4-4D82-B59E-C212251A5DF7}" type="slidenum">
              <a:rPr kumimoji="0" lang="en-US" altLang="zh-TW" sz="1200">
                <a:latin typeface="+mn-ea"/>
                <a:ea typeface="+mn-ea"/>
              </a:rPr>
              <a:pPr algn="r">
                <a:defRPr/>
              </a:pPr>
              <a:t>46</a:t>
            </a:fld>
            <a:endParaRPr kumimoji="0" lang="en-US" altLang="zh-TW" sz="1200">
              <a:latin typeface="+mn-ea"/>
              <a:ea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EB6380FA-48AC-4677-9B75-A2B088F76295}" type="slidenum">
              <a:rPr lang="en-US" altLang="zh-TW"/>
              <a:pPr>
                <a:defRPr/>
              </a:pPr>
              <a:t>47</a:t>
            </a:fld>
            <a:endParaRPr lang="en-US" altLang="zh-TW"/>
          </a:p>
        </p:txBody>
      </p:sp>
      <p:pic>
        <p:nvPicPr>
          <p:cNvPr id="45058" name="內容版面配置區 5" descr="所得歸戶清單.tif"/>
          <p:cNvPicPr>
            <a:picLocks noGrp="1" noChangeAspect="1"/>
          </p:cNvPicPr>
          <p:nvPr>
            <p:ph idx="1"/>
          </p:nvPr>
        </p:nvPicPr>
        <p:blipFill>
          <a:blip r:embed="rId2"/>
          <a:srcRect/>
          <a:stretch>
            <a:fillRect/>
          </a:stretch>
        </p:blipFill>
        <p:spPr>
          <a:xfrm>
            <a:off x="1331913" y="1557338"/>
            <a:ext cx="6567487" cy="9288462"/>
          </a:xfrm>
        </p:spPr>
      </p:pic>
      <p:sp>
        <p:nvSpPr>
          <p:cNvPr id="4" name="投影片編號版面配置區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70A8D26-DFF4-4630-903E-F9DC561B24BF}" type="slidenum">
              <a:rPr kumimoji="0" lang="en-US" altLang="zh-TW" sz="1200">
                <a:latin typeface="+mn-ea"/>
                <a:ea typeface="+mn-ea"/>
              </a:rPr>
              <a:pPr algn="r">
                <a:defRPr/>
              </a:pPr>
              <a:t>47</a:t>
            </a:fld>
            <a:endParaRPr kumimoji="0" lang="en-US" altLang="zh-TW" sz="1200">
              <a:latin typeface="+mn-ea"/>
              <a:ea typeface="+mn-ea"/>
            </a:endParaRPr>
          </a:p>
        </p:txBody>
      </p:sp>
      <p:sp>
        <p:nvSpPr>
          <p:cNvPr id="5" name="標題 2"/>
          <p:cNvSpPr txBox="1">
            <a:spLocks/>
          </p:cNvSpPr>
          <p:nvPr/>
        </p:nvSpPr>
        <p:spPr bwMode="auto">
          <a:xfrm>
            <a:off x="457200" y="457200"/>
            <a:ext cx="8229600" cy="884238"/>
          </a:xfrm>
          <a:prstGeom prst="rect">
            <a:avLst/>
          </a:prstGeom>
          <a:noFill/>
          <a:ln w="9525">
            <a:noFill/>
            <a:miter lim="800000"/>
            <a:headEnd/>
            <a:tailEnd/>
          </a:ln>
        </p:spPr>
        <p:txBody>
          <a:bodyPr anchor="ctr"/>
          <a:lstStyle/>
          <a:p>
            <a:pPr algn="ctr" eaLnBrk="0" hangingPunct="0">
              <a:defRPr/>
            </a:pPr>
            <a:r>
              <a:rPr lang="zh-TW" altLang="en-US" sz="4400" b="1" kern="0" dirty="0">
                <a:latin typeface="+mj-lt"/>
                <a:ea typeface="+mj-ea"/>
                <a:cs typeface="+mj-cs"/>
              </a:rPr>
              <a:t>所得總歸戶資料清單</a:t>
            </a:r>
            <a:r>
              <a:rPr lang="en-US" altLang="zh-TW" sz="4400" b="1" kern="0" dirty="0">
                <a:latin typeface="+mj-lt"/>
                <a:ea typeface="+mj-ea"/>
                <a:cs typeface="+mj-cs"/>
              </a:rPr>
              <a:t>(</a:t>
            </a:r>
            <a:r>
              <a:rPr lang="zh-TW" altLang="en-US" sz="4400" b="1" kern="0" dirty="0">
                <a:latin typeface="+mj-lt"/>
                <a:ea typeface="+mj-ea"/>
                <a:cs typeface="+mj-cs"/>
              </a:rPr>
              <a:t>範例</a:t>
            </a:r>
            <a:r>
              <a:rPr lang="en-US" altLang="zh-TW" sz="4400" b="1" kern="0" dirty="0">
                <a:latin typeface="+mj-lt"/>
                <a:ea typeface="+mj-ea"/>
                <a:cs typeface="+mj-cs"/>
              </a:rPr>
              <a:t>)</a:t>
            </a:r>
            <a:endParaRPr lang="zh-TW" altLang="en-US" sz="4400" b="1" kern="0" dirty="0">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6CBC9DD3-58BA-4104-8D28-A1D07C5C9E4B}" type="slidenum">
              <a:rPr lang="en-US" altLang="zh-TW"/>
              <a:pPr>
                <a:defRPr/>
              </a:pPr>
              <a:t>48</a:t>
            </a:fld>
            <a:endParaRPr lang="en-US" altLang="zh-TW"/>
          </a:p>
        </p:txBody>
      </p:sp>
      <p:sp>
        <p:nvSpPr>
          <p:cNvPr id="153602" name="Rectangle 2"/>
          <p:cNvSpPr>
            <a:spLocks noGrp="1" noChangeArrowheads="1"/>
          </p:cNvSpPr>
          <p:nvPr>
            <p:ph type="title" idx="4294967295"/>
          </p:nvPr>
        </p:nvSpPr>
        <p:spPr/>
        <p:txBody>
          <a:bodyPr/>
          <a:lstStyle/>
          <a:p>
            <a:pPr eaLnBrk="1" hangingPunct="1"/>
            <a:r>
              <a:rPr lang="zh-TW" altLang="en-US" smtClean="0"/>
              <a:t>查詢財產管道</a:t>
            </a:r>
            <a:r>
              <a:rPr lang="en-US" altLang="zh-TW" sz="2400" smtClean="0">
                <a:solidFill>
                  <a:srgbClr val="FF0000"/>
                </a:solidFill>
                <a:latin typeface="標楷體" pitchFamily="65" charset="-120"/>
              </a:rPr>
              <a:t>2</a:t>
            </a:r>
          </a:p>
        </p:txBody>
      </p:sp>
      <p:graphicFrame>
        <p:nvGraphicFramePr>
          <p:cNvPr id="153603" name="Group 3"/>
          <p:cNvGraphicFramePr>
            <a:graphicFrameLocks noGrp="1"/>
          </p:cNvGraphicFramePr>
          <p:nvPr>
            <p:ph idx="4294967295"/>
          </p:nvPr>
        </p:nvGraphicFramePr>
        <p:xfrm>
          <a:off x="457200" y="1773238"/>
          <a:ext cx="8229600" cy="3402012"/>
        </p:xfrm>
        <a:graphic>
          <a:graphicData uri="http://schemas.openxmlformats.org/drawingml/2006/table">
            <a:tbl>
              <a:tblPr/>
              <a:tblGrid>
                <a:gridCol w="1954213"/>
                <a:gridCol w="3532187"/>
                <a:gridCol w="2743200"/>
              </a:tblGrid>
              <a:tr h="768350">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財產類別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受理查詢機關</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查詢內容</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88">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不動產</a:t>
                      </a:r>
                      <a:r>
                        <a:rPr kumimoji="1" lang="zh-TW" altLang="en-US" sz="2400" b="1" i="0" u="none" strike="noStrike" cap="none" normalizeH="0" baseline="0" smtClean="0">
                          <a:ln>
                            <a:noFill/>
                          </a:ln>
                          <a:solidFill>
                            <a:schemeClr val="tx1"/>
                          </a:solidFill>
                          <a:effectLst/>
                          <a:latin typeface="Arial" charset="0"/>
                          <a:ea typeface="標楷體" pitchFamily="65" charset="-120"/>
                        </a:rPr>
                        <a:t>（含土地、建物</a:t>
                      </a:r>
                      <a:r>
                        <a:rPr kumimoji="1" lang="zh-TW" altLang="en-US" sz="2800" b="1" i="0" u="none" strike="noStrike" cap="none" normalizeH="0" baseline="0" smtClean="0">
                          <a:ln>
                            <a:noFill/>
                          </a:ln>
                          <a:solidFill>
                            <a:schemeClr val="tx1"/>
                          </a:solidFill>
                          <a:effectLst/>
                          <a:latin typeface="Arial" charset="0"/>
                          <a:ea typeface="標楷體" pitchFamily="65" charset="-120"/>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各縣市地政事務所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土地</a:t>
                      </a:r>
                      <a:r>
                        <a:rPr kumimoji="1" lang="zh-TW" altLang="en-US" sz="2800" b="1" i="0" u="none" strike="noStrike" cap="none" normalizeH="0" baseline="0" smtClean="0">
                          <a:ln>
                            <a:noFill/>
                          </a:ln>
                          <a:solidFill>
                            <a:schemeClr val="tx1"/>
                          </a:solidFill>
                          <a:effectLst/>
                          <a:latin typeface="Arial" charset="0"/>
                          <a:ea typeface="標楷體" pitchFamily="65" charset="-120"/>
                        </a:rPr>
                        <a:t>、建物</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登記謄本</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300">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Arial" charset="0"/>
                          <a:ea typeface="標楷體" pitchFamily="65" charset="-120"/>
                        </a:rPr>
                        <a:t>汽車</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Arial" charset="0"/>
                          <a:ea typeface="標楷體" pitchFamily="65" charset="-120"/>
                        </a:rPr>
                        <a:t>監理站或監理所</a:t>
                      </a:r>
                      <a:r>
                        <a:rPr kumimoji="1" lang="en-US" altLang="zh-TW" sz="2800" b="1" i="0" u="none" strike="noStrike" cap="none" normalizeH="0" baseline="0" smtClean="0">
                          <a:ln>
                            <a:noFill/>
                          </a:ln>
                          <a:solidFill>
                            <a:schemeClr val="tx1"/>
                          </a:solidFill>
                          <a:effectLst/>
                          <a:latin typeface="Arial" charset="0"/>
                          <a:ea typeface="標楷體" pitchFamily="65" charset="-120"/>
                        </a:rPr>
                        <a:t>/</a:t>
                      </a:r>
                      <a:r>
                        <a:rPr kumimoji="1" lang="zh-TW" altLang="en-US" sz="2800" b="1" i="0" u="none" strike="noStrike" cap="none" normalizeH="0" baseline="0" smtClean="0">
                          <a:ln>
                            <a:noFill/>
                          </a:ln>
                          <a:solidFill>
                            <a:schemeClr val="tx1"/>
                          </a:solidFill>
                          <a:effectLst/>
                          <a:latin typeface="Arial" charset="0"/>
                          <a:ea typeface="標楷體" pitchFamily="65" charset="-120"/>
                        </a:rPr>
                        <a:t>行照</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Arial" charset="0"/>
                          <a:ea typeface="標楷體" pitchFamily="65" charset="-120"/>
                        </a:rPr>
                        <a:t>車籍資料</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B7CE2428-07E6-4FCC-B168-71E4A7F6B564}" type="slidenum">
              <a:rPr lang="en-US" altLang="zh-TW"/>
              <a:pPr>
                <a:defRPr/>
              </a:pPr>
              <a:t>49</a:t>
            </a:fld>
            <a:endParaRPr lang="en-US" altLang="zh-TW"/>
          </a:p>
        </p:txBody>
      </p:sp>
      <p:sp>
        <p:nvSpPr>
          <p:cNvPr id="154626" name="Rectangle 2"/>
          <p:cNvSpPr>
            <a:spLocks noGrp="1" noChangeArrowheads="1"/>
          </p:cNvSpPr>
          <p:nvPr>
            <p:ph type="title" idx="4294967295"/>
          </p:nvPr>
        </p:nvSpPr>
        <p:spPr>
          <a:xfrm>
            <a:off x="468313" y="260350"/>
            <a:ext cx="8229600" cy="1371600"/>
          </a:xfrm>
        </p:spPr>
        <p:txBody>
          <a:bodyPr/>
          <a:lstStyle/>
          <a:p>
            <a:pPr eaLnBrk="1" hangingPunct="1"/>
            <a:r>
              <a:rPr lang="zh-TW" altLang="en-US" smtClean="0"/>
              <a:t>查詢財產管道</a:t>
            </a:r>
            <a:r>
              <a:rPr lang="en-US" altLang="zh-TW" sz="2400" smtClean="0">
                <a:solidFill>
                  <a:srgbClr val="FF0000"/>
                </a:solidFill>
                <a:latin typeface="標楷體" pitchFamily="65" charset="-120"/>
              </a:rPr>
              <a:t>3</a:t>
            </a:r>
          </a:p>
        </p:txBody>
      </p:sp>
      <p:graphicFrame>
        <p:nvGraphicFramePr>
          <p:cNvPr id="154627" name="Group 3"/>
          <p:cNvGraphicFramePr>
            <a:graphicFrameLocks noGrp="1"/>
          </p:cNvGraphicFramePr>
          <p:nvPr>
            <p:ph idx="4294967295"/>
          </p:nvPr>
        </p:nvGraphicFramePr>
        <p:xfrm>
          <a:off x="395288" y="1412875"/>
          <a:ext cx="8218487" cy="4900613"/>
        </p:xfrm>
        <a:graphic>
          <a:graphicData uri="http://schemas.openxmlformats.org/drawingml/2006/table">
            <a:tbl>
              <a:tblPr/>
              <a:tblGrid>
                <a:gridCol w="1871662"/>
                <a:gridCol w="3311525"/>
                <a:gridCol w="3035300"/>
              </a:tblGrid>
              <a:tr h="757238">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財產類別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受理查詢機關</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查詢內容</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存款</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開立存款帳戶之金融機構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刷摺補登、瀏覽定存單、臨櫃查詢或申請網路銀行查詢申報日之餘額</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rowSpan="2">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股票</a:t>
                      </a:r>
                      <a:endParaRPr kumimoji="1" lang="en-US" altLang="zh-TW" sz="2200" b="1" i="0" u="none" strike="noStrike" cap="none" normalizeH="0" baseline="0" smtClean="0">
                        <a:ln>
                          <a:noFill/>
                        </a:ln>
                        <a:solidFill>
                          <a:schemeClr val="tx1"/>
                        </a:solidFill>
                        <a:effectLst/>
                        <a:latin typeface="Arial"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開戶證券商之集中保管櫃檯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申報日當日之「證券集中保管餘額表」</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臺灣證券交易所</a:t>
                      </a:r>
                      <a:r>
                        <a:rPr kumimoji="1" lang="en-US" altLang="zh-TW" sz="2200" b="1" i="0" u="none" strike="noStrike" cap="none" normalizeH="0" baseline="0" smtClean="0">
                          <a:ln>
                            <a:noFill/>
                          </a:ln>
                          <a:solidFill>
                            <a:schemeClr val="tx1"/>
                          </a:solidFill>
                          <a:effectLst/>
                          <a:latin typeface="Arial" charset="0"/>
                          <a:ea typeface="標楷體" pitchFamily="65" charset="-120"/>
                        </a:rPr>
                        <a:t>&amp;</a:t>
                      </a:r>
                    </a:p>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證券櫃檯買賣中心</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zh-TW" sz="2200" b="1" i="0" u="none" strike="noStrike" cap="none" normalizeH="0" baseline="0" smtClean="0">
                          <a:ln>
                            <a:noFill/>
                          </a:ln>
                          <a:solidFill>
                            <a:schemeClr val="tx1"/>
                          </a:solidFill>
                          <a:effectLst/>
                          <a:latin typeface="Arial" charset="0"/>
                          <a:ea typeface="標楷體" pitchFamily="65" charset="-120"/>
                        </a:rPr>
                        <a:t>證券帳戶明細、信用交易帳戶明細、證券交易資料</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506FB7C9-173C-462E-9AB0-3849518F1FE1}" type="slidenum">
              <a:rPr lang="en-US" altLang="zh-TW"/>
              <a:pPr>
                <a:defRPr/>
              </a:pPr>
              <a:t>5</a:t>
            </a:fld>
            <a:endParaRPr lang="en-US" altLang="zh-TW"/>
          </a:p>
        </p:txBody>
      </p:sp>
      <p:sp>
        <p:nvSpPr>
          <p:cNvPr id="6" name="投影片編號版面配置區 5"/>
          <p:cNvSpPr txBox="1">
            <a:spLocks noGrp="1"/>
          </p:cNvSpPr>
          <p:nvPr/>
        </p:nvSpPr>
        <p:spPr bwMode="auto">
          <a:xfrm>
            <a:off x="457200" y="6245225"/>
            <a:ext cx="2133600" cy="476250"/>
          </a:xfrm>
          <a:prstGeom prst="rect">
            <a:avLst/>
          </a:prstGeom>
          <a:noFill/>
          <a:ln>
            <a:miter lim="800000"/>
            <a:headEnd/>
            <a:tailEnd/>
          </a:ln>
        </p:spPr>
        <p:txBody>
          <a:bodyPr anchor="b"/>
          <a:lstStyle/>
          <a:p>
            <a:pPr>
              <a:defRPr/>
            </a:pPr>
            <a:fld id="{04ED6C86-BE37-49EB-A4AA-96FF53DFEC86}" type="slidenum">
              <a:rPr kumimoji="0" lang="en-US" altLang="zh-TW" sz="1200">
                <a:latin typeface="+mn-ea"/>
                <a:ea typeface="+mn-ea"/>
              </a:rPr>
              <a:pPr>
                <a:defRPr/>
              </a:pPr>
              <a:t>5</a:t>
            </a:fld>
            <a:endParaRPr kumimoji="0" lang="en-US" altLang="zh-TW" sz="1200">
              <a:latin typeface="+mn-ea"/>
              <a:ea typeface="+mn-ea"/>
            </a:endParaRPr>
          </a:p>
        </p:txBody>
      </p:sp>
      <p:sp>
        <p:nvSpPr>
          <p:cNvPr id="12291" name="Rectangle 3"/>
          <p:cNvSpPr>
            <a:spLocks noGrp="1" noChangeArrowheads="1"/>
          </p:cNvSpPr>
          <p:nvPr>
            <p:ph type="body" idx="4294967295"/>
          </p:nvPr>
        </p:nvSpPr>
        <p:spPr>
          <a:xfrm>
            <a:off x="252413" y="692150"/>
            <a:ext cx="8434387" cy="4997450"/>
          </a:xfrm>
        </p:spPr>
        <p:txBody>
          <a:bodyPr/>
          <a:lstStyle/>
          <a:p>
            <a:pPr marL="457200" indent="-457200" eaLnBrk="1" hangingPunct="1">
              <a:lnSpc>
                <a:spcPct val="80000"/>
              </a:lnSpc>
              <a:buFontTx/>
              <a:buNone/>
            </a:pPr>
            <a:r>
              <a:rPr lang="en-US" altLang="zh-TW" smtClean="0">
                <a:solidFill>
                  <a:srgbClr val="0000FF"/>
                </a:solidFill>
                <a:latin typeface="標楷體" pitchFamily="65" charset="-120"/>
              </a:rPr>
              <a:t>3.</a:t>
            </a:r>
            <a:r>
              <a:rPr lang="zh-TW" altLang="en-US" b="0" smtClean="0">
                <a:solidFill>
                  <a:srgbClr val="0000FF"/>
                </a:solidFill>
                <a:latin typeface="標楷體" pitchFamily="65" charset="-120"/>
              </a:rPr>
              <a:t>增加財產之來源無合理說明者</a:t>
            </a:r>
            <a:r>
              <a:rPr lang="en-US" altLang="zh-TW" b="0" smtClean="0">
                <a:solidFill>
                  <a:srgbClr val="0000FF"/>
                </a:solidFill>
                <a:latin typeface="標楷體" pitchFamily="65" charset="-120"/>
              </a:rPr>
              <a:t>(</a:t>
            </a:r>
            <a:r>
              <a:rPr lang="zh-TW" altLang="en-US" b="0" smtClean="0">
                <a:solidFill>
                  <a:srgbClr val="0000FF"/>
                </a:solidFill>
                <a:latin typeface="標楷體" pitchFamily="65" charset="-120"/>
              </a:rPr>
              <a:t>第</a:t>
            </a:r>
            <a:r>
              <a:rPr lang="en-US" altLang="zh-TW" b="0" smtClean="0">
                <a:solidFill>
                  <a:srgbClr val="0000FF"/>
                </a:solidFill>
                <a:latin typeface="標楷體" pitchFamily="65" charset="-120"/>
              </a:rPr>
              <a:t>12</a:t>
            </a:r>
            <a:r>
              <a:rPr lang="zh-TW" altLang="en-US" b="0" smtClean="0">
                <a:solidFill>
                  <a:srgbClr val="0000FF"/>
                </a:solidFill>
                <a:latin typeface="標楷體" pitchFamily="65" charset="-120"/>
              </a:rPr>
              <a:t>條第</a:t>
            </a:r>
            <a:r>
              <a:rPr lang="en-US" altLang="zh-TW" b="0" smtClean="0">
                <a:solidFill>
                  <a:srgbClr val="0000FF"/>
                </a:solidFill>
                <a:latin typeface="標楷體" pitchFamily="65" charset="-120"/>
              </a:rPr>
              <a:t>2</a:t>
            </a:r>
            <a:r>
              <a:rPr lang="zh-TW" altLang="en-US" b="0" smtClean="0">
                <a:solidFill>
                  <a:srgbClr val="0000FF"/>
                </a:solidFill>
                <a:latin typeface="標楷體" pitchFamily="65" charset="-120"/>
              </a:rPr>
              <a:t>項</a:t>
            </a:r>
            <a:r>
              <a:rPr lang="en-US" altLang="zh-TW" b="0" smtClean="0">
                <a:solidFill>
                  <a:srgbClr val="0000FF"/>
                </a:solidFill>
                <a:latin typeface="標楷體" pitchFamily="65" charset="-120"/>
              </a:rPr>
              <a:t>)</a:t>
            </a:r>
            <a:r>
              <a:rPr lang="zh-TW" altLang="en-US" smtClean="0">
                <a:latin typeface="標楷體" pitchFamily="65" charset="-120"/>
              </a:rPr>
              <a:t>：</a:t>
            </a:r>
            <a:r>
              <a:rPr lang="zh-TW" altLang="en-US" sz="2800" smtClean="0">
                <a:latin typeface="標楷體" pitchFamily="65" charset="-120"/>
              </a:rPr>
              <a:t>前後年度申報財產經比對後增加總額逾本人、配偶、未成年子女全年薪資所得總額一倍以上者，經限期說明而</a:t>
            </a:r>
            <a:r>
              <a:rPr lang="zh-TW" altLang="en-US" sz="2800" smtClean="0">
                <a:solidFill>
                  <a:srgbClr val="FF3300"/>
                </a:solidFill>
                <a:latin typeface="標楷體" pitchFamily="65" charset="-120"/>
              </a:rPr>
              <a:t>無正當理由未為說明、無法提出合理說明或說明不實者</a:t>
            </a:r>
            <a:r>
              <a:rPr lang="zh-TW" altLang="en-US" sz="2800" smtClean="0">
                <a:latin typeface="標楷體" pitchFamily="65" charset="-120"/>
              </a:rPr>
              <a:t>，處新臺幣</a:t>
            </a:r>
            <a:r>
              <a:rPr lang="en-US" altLang="zh-TW" sz="2800" smtClean="0">
                <a:solidFill>
                  <a:srgbClr val="FF3300"/>
                </a:solidFill>
                <a:latin typeface="標楷體" pitchFamily="65" charset="-120"/>
              </a:rPr>
              <a:t>15</a:t>
            </a:r>
            <a:r>
              <a:rPr lang="zh-TW" altLang="en-US" sz="2800" smtClean="0">
                <a:solidFill>
                  <a:srgbClr val="FF3300"/>
                </a:solidFill>
                <a:latin typeface="標楷體" pitchFamily="65" charset="-120"/>
              </a:rPr>
              <a:t>萬元以上</a:t>
            </a:r>
            <a:r>
              <a:rPr lang="en-US" altLang="zh-TW" sz="2800" smtClean="0">
                <a:solidFill>
                  <a:srgbClr val="FF3300"/>
                </a:solidFill>
                <a:latin typeface="標楷體" pitchFamily="65" charset="-120"/>
              </a:rPr>
              <a:t>300</a:t>
            </a:r>
            <a:r>
              <a:rPr lang="zh-TW" altLang="en-US" sz="2800" smtClean="0">
                <a:solidFill>
                  <a:srgbClr val="FF3300"/>
                </a:solidFill>
                <a:latin typeface="標楷體" pitchFamily="65" charset="-120"/>
              </a:rPr>
              <a:t>萬元</a:t>
            </a:r>
            <a:r>
              <a:rPr lang="zh-TW" altLang="en-US" sz="2800" smtClean="0">
                <a:latin typeface="標楷體" pitchFamily="65" charset="-120"/>
              </a:rPr>
              <a:t>以下罰鍰。</a:t>
            </a:r>
            <a:r>
              <a:rPr lang="zh-TW" altLang="en-US" sz="2400" smtClean="0">
                <a:latin typeface="標楷體" pitchFamily="65" charset="-120"/>
              </a:rPr>
              <a:t> </a:t>
            </a:r>
            <a:endParaRPr lang="zh-TW" altLang="en-US" sz="3000" smtClean="0">
              <a:latin typeface="標楷體" pitchFamily="65" charset="-120"/>
            </a:endParaRPr>
          </a:p>
          <a:p>
            <a:pPr marL="457200" indent="-457200" eaLnBrk="1" hangingPunct="1">
              <a:lnSpc>
                <a:spcPct val="80000"/>
              </a:lnSpc>
              <a:buFontTx/>
              <a:buNone/>
            </a:pPr>
            <a:endParaRPr lang="zh-TW" altLang="en-US" smtClean="0">
              <a:latin typeface="標楷體" pitchFamily="65" charset="-120"/>
            </a:endParaRPr>
          </a:p>
          <a:p>
            <a:pPr marL="457200" indent="-457200" eaLnBrk="1" hangingPunct="1">
              <a:lnSpc>
                <a:spcPct val="80000"/>
              </a:lnSpc>
              <a:buFontTx/>
              <a:buNone/>
            </a:pPr>
            <a:r>
              <a:rPr lang="en-US" altLang="zh-TW" b="0" smtClean="0">
                <a:solidFill>
                  <a:srgbClr val="0000FF"/>
                </a:solidFill>
                <a:latin typeface="標楷體" pitchFamily="65" charset="-120"/>
              </a:rPr>
              <a:t>4.</a:t>
            </a:r>
            <a:r>
              <a:rPr lang="zh-TW" altLang="en-US" b="0" smtClean="0">
                <a:solidFill>
                  <a:srgbClr val="0000FF"/>
                </a:solidFill>
                <a:latin typeface="標楷體" pitchFamily="65" charset="-120"/>
              </a:rPr>
              <a:t>經受理申報機關（構）通知限期申報或補正，無正當理由仍未申報或補正者</a:t>
            </a:r>
            <a:r>
              <a:rPr lang="en-US" altLang="zh-TW" b="0" smtClean="0">
                <a:solidFill>
                  <a:srgbClr val="0000FF"/>
                </a:solidFill>
                <a:latin typeface="標楷體" pitchFamily="65" charset="-120"/>
              </a:rPr>
              <a:t>(</a:t>
            </a:r>
            <a:r>
              <a:rPr lang="zh-TW" altLang="en-US" b="0" smtClean="0">
                <a:solidFill>
                  <a:srgbClr val="0000FF"/>
                </a:solidFill>
                <a:latin typeface="標楷體" pitchFamily="65" charset="-120"/>
              </a:rPr>
              <a:t>第</a:t>
            </a:r>
            <a:r>
              <a:rPr lang="en-US" altLang="zh-TW" b="0" smtClean="0">
                <a:solidFill>
                  <a:srgbClr val="0000FF"/>
                </a:solidFill>
                <a:latin typeface="標楷體" pitchFamily="65" charset="-120"/>
              </a:rPr>
              <a:t>12</a:t>
            </a:r>
            <a:r>
              <a:rPr lang="zh-TW" altLang="en-US" b="0" smtClean="0">
                <a:solidFill>
                  <a:srgbClr val="0000FF"/>
                </a:solidFill>
                <a:latin typeface="標楷體" pitchFamily="65" charset="-120"/>
              </a:rPr>
              <a:t>條第</a:t>
            </a:r>
            <a:r>
              <a:rPr lang="en-US" altLang="zh-TW" b="0" smtClean="0">
                <a:solidFill>
                  <a:srgbClr val="0000FF"/>
                </a:solidFill>
                <a:latin typeface="標楷體" pitchFamily="65" charset="-120"/>
              </a:rPr>
              <a:t>4</a:t>
            </a:r>
            <a:r>
              <a:rPr lang="zh-TW" altLang="en-US" b="0" smtClean="0">
                <a:solidFill>
                  <a:srgbClr val="0000FF"/>
                </a:solidFill>
                <a:latin typeface="標楷體" pitchFamily="65" charset="-120"/>
              </a:rPr>
              <a:t>項</a:t>
            </a:r>
            <a:r>
              <a:rPr lang="en-US" altLang="zh-TW" b="0" smtClean="0">
                <a:solidFill>
                  <a:srgbClr val="0000FF"/>
                </a:solidFill>
                <a:latin typeface="標楷體" pitchFamily="65" charset="-120"/>
              </a:rPr>
              <a:t>)</a:t>
            </a:r>
            <a:r>
              <a:rPr lang="zh-TW" altLang="en-US" b="0" smtClean="0">
                <a:solidFill>
                  <a:srgbClr val="0000FF"/>
                </a:solidFill>
                <a:latin typeface="標楷體" pitchFamily="65" charset="-120"/>
              </a:rPr>
              <a:t> ：</a:t>
            </a:r>
            <a:r>
              <a:rPr lang="zh-TW" altLang="en-US" sz="2800" smtClean="0">
                <a:latin typeface="標楷體" pitchFamily="65" charset="-120"/>
              </a:rPr>
              <a:t>處</a:t>
            </a:r>
            <a:r>
              <a:rPr lang="en-US" altLang="zh-TW" sz="2800" smtClean="0">
                <a:latin typeface="標楷體" pitchFamily="65" charset="-120"/>
              </a:rPr>
              <a:t>1</a:t>
            </a:r>
            <a:r>
              <a:rPr lang="zh-TW" altLang="en-US" sz="2800" smtClean="0">
                <a:latin typeface="標楷體" pitchFamily="65" charset="-120"/>
              </a:rPr>
              <a:t>年以下有期徒刑、拘役或科新臺幣</a:t>
            </a:r>
            <a:r>
              <a:rPr lang="en-US" altLang="zh-TW" sz="2800" smtClean="0">
                <a:solidFill>
                  <a:srgbClr val="FF3300"/>
                </a:solidFill>
                <a:latin typeface="標楷體" pitchFamily="65" charset="-120"/>
              </a:rPr>
              <a:t>10</a:t>
            </a:r>
            <a:r>
              <a:rPr lang="zh-TW" altLang="en-US" sz="2800" smtClean="0">
                <a:solidFill>
                  <a:srgbClr val="FF3300"/>
                </a:solidFill>
                <a:latin typeface="標楷體" pitchFamily="65" charset="-120"/>
              </a:rPr>
              <a:t>萬元以上</a:t>
            </a:r>
            <a:r>
              <a:rPr lang="en-US" altLang="zh-TW" sz="2800" smtClean="0">
                <a:solidFill>
                  <a:srgbClr val="FF3300"/>
                </a:solidFill>
                <a:latin typeface="標楷體" pitchFamily="65" charset="-120"/>
              </a:rPr>
              <a:t>50</a:t>
            </a:r>
            <a:r>
              <a:rPr lang="zh-TW" altLang="en-US" sz="2800" smtClean="0">
                <a:solidFill>
                  <a:srgbClr val="FF3300"/>
                </a:solidFill>
                <a:latin typeface="標楷體" pitchFamily="65" charset="-120"/>
              </a:rPr>
              <a:t>萬</a:t>
            </a:r>
            <a:r>
              <a:rPr lang="zh-TW" altLang="en-US" sz="2800" smtClean="0">
                <a:latin typeface="標楷體" pitchFamily="65" charset="-120"/>
              </a:rPr>
              <a:t>元以下罰金。</a:t>
            </a:r>
            <a:r>
              <a:rPr lang="zh-TW" altLang="en-US" sz="3000" smtClean="0">
                <a:latin typeface="標楷體" pitchFamily="65" charset="-120"/>
              </a:rPr>
              <a:t> </a:t>
            </a:r>
          </a:p>
          <a:p>
            <a:pPr marL="457200" indent="-457200" eaLnBrk="1" hangingPunct="1">
              <a:lnSpc>
                <a:spcPct val="80000"/>
              </a:lnSpc>
              <a:buFontTx/>
              <a:buNone/>
            </a:pPr>
            <a:r>
              <a:rPr lang="zh-TW" altLang="en-US" sz="1600" smtClean="0"/>
              <a:t>                             </a:t>
            </a:r>
            <a:r>
              <a:rPr lang="zh-TW" altLang="en-US" sz="1600" smtClean="0">
                <a:solidFill>
                  <a:srgbClr val="3366FF"/>
                </a:solidFill>
              </a:rPr>
              <a:t>         </a:t>
            </a:r>
          </a:p>
          <a:p>
            <a:pPr marL="457200" indent="-457200" eaLnBrk="1" hangingPunct="1">
              <a:lnSpc>
                <a:spcPct val="80000"/>
              </a:lnSpc>
            </a:pPr>
            <a:endParaRPr lang="en-US" altLang="zh-TW" sz="2400" smtClean="0">
              <a:solidFill>
                <a:srgbClr val="3366FF"/>
              </a:solidFill>
            </a:endParaRPr>
          </a:p>
          <a:p>
            <a:pPr marL="457200" indent="-457200" eaLnBrk="1" hangingPunct="1">
              <a:lnSpc>
                <a:spcPct val="80000"/>
              </a:lnSpc>
              <a:buFont typeface="Wingdings" pitchFamily="2" charset="2"/>
              <a:buNone/>
            </a:pPr>
            <a:endParaRPr lang="en-US" altLang="zh-TW" sz="2400" smtClean="0">
              <a:solidFill>
                <a:srgbClr val="3366FF"/>
              </a:solidFill>
            </a:endParaRPr>
          </a:p>
          <a:p>
            <a:pPr marL="457200" indent="-457200" eaLnBrk="1" hangingPunct="1">
              <a:lnSpc>
                <a:spcPct val="80000"/>
              </a:lnSpc>
            </a:pPr>
            <a:endParaRPr lang="en-US" altLang="zh-TW" sz="2400" smtClean="0">
              <a:solidFill>
                <a:srgbClr val="3366FF"/>
              </a:solidFill>
            </a:endParaRPr>
          </a:p>
        </p:txBody>
      </p:sp>
      <p:pic>
        <p:nvPicPr>
          <p:cNvPr id="140292" name="Picture 1030" descr="j0355649"/>
          <p:cNvPicPr>
            <a:picLocks noChangeAspect="1" noChangeArrowheads="1"/>
          </p:cNvPicPr>
          <p:nvPr/>
        </p:nvPicPr>
        <p:blipFill>
          <a:blip r:embed="rId2"/>
          <a:srcRect/>
          <a:stretch>
            <a:fillRect/>
          </a:stretch>
        </p:blipFill>
        <p:spPr bwMode="auto">
          <a:xfrm>
            <a:off x="7215188" y="5143500"/>
            <a:ext cx="1214437" cy="1243013"/>
          </a:xfrm>
          <a:prstGeom prst="rect">
            <a:avLst/>
          </a:prstGeom>
          <a:noFill/>
          <a:ln w="9525">
            <a:noFill/>
            <a:miter lim="800000"/>
            <a:headEnd/>
            <a:tailEnd/>
          </a:ln>
        </p:spPr>
      </p:pic>
      <p:sp>
        <p:nvSpPr>
          <p:cNvPr id="140293" name="文字方塊 4"/>
          <p:cNvSpPr txBox="1">
            <a:spLocks noChangeArrowheads="1"/>
          </p:cNvSpPr>
          <p:nvPr/>
        </p:nvSpPr>
        <p:spPr bwMode="auto">
          <a:xfrm>
            <a:off x="7429500" y="5857875"/>
            <a:ext cx="642938" cy="369888"/>
          </a:xfrm>
          <a:prstGeom prst="rect">
            <a:avLst/>
          </a:prstGeom>
          <a:noFill/>
          <a:ln w="9525">
            <a:noFill/>
            <a:miter lim="800000"/>
            <a:headEnd/>
            <a:tailEnd/>
          </a:ln>
        </p:spPr>
        <p:txBody>
          <a:bodyPr>
            <a:spAutoFit/>
          </a:bodyPr>
          <a:lstStyle/>
          <a:p>
            <a:r>
              <a:rPr lang="zh-TW" altLang="en-US" sz="1800" b="1">
                <a:solidFill>
                  <a:srgbClr val="FF0000"/>
                </a:solidFill>
              </a:rPr>
              <a:t>信</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627942CF-2E1F-44E1-8507-D89622025CEC}" type="slidenum">
              <a:rPr lang="en-US" altLang="zh-TW"/>
              <a:pPr>
                <a:defRPr/>
              </a:pPr>
              <a:t>50</a:t>
            </a:fld>
            <a:endParaRPr lang="en-US" altLang="zh-TW"/>
          </a:p>
        </p:txBody>
      </p:sp>
      <p:sp>
        <p:nvSpPr>
          <p:cNvPr id="155650" name="Rectangle 2"/>
          <p:cNvSpPr>
            <a:spLocks noGrp="1" noChangeArrowheads="1"/>
          </p:cNvSpPr>
          <p:nvPr>
            <p:ph type="title" idx="4294967295"/>
          </p:nvPr>
        </p:nvSpPr>
        <p:spPr>
          <a:xfrm>
            <a:off x="468313" y="333375"/>
            <a:ext cx="8229600" cy="935038"/>
          </a:xfrm>
        </p:spPr>
        <p:txBody>
          <a:bodyPr/>
          <a:lstStyle/>
          <a:p>
            <a:pPr eaLnBrk="1" hangingPunct="1"/>
            <a:r>
              <a:rPr lang="zh-TW" altLang="en-US" smtClean="0"/>
              <a:t>查詢財產管道</a:t>
            </a:r>
            <a:r>
              <a:rPr lang="en-US" altLang="zh-TW" sz="2400" smtClean="0">
                <a:solidFill>
                  <a:srgbClr val="FF0000"/>
                </a:solidFill>
                <a:latin typeface="標楷體" pitchFamily="65" charset="-120"/>
              </a:rPr>
              <a:t>4</a:t>
            </a:r>
          </a:p>
        </p:txBody>
      </p:sp>
      <p:graphicFrame>
        <p:nvGraphicFramePr>
          <p:cNvPr id="155651" name="Group 3"/>
          <p:cNvGraphicFramePr>
            <a:graphicFrameLocks noGrp="1"/>
          </p:cNvGraphicFramePr>
          <p:nvPr>
            <p:ph idx="4294967295"/>
          </p:nvPr>
        </p:nvGraphicFramePr>
        <p:xfrm>
          <a:off x="539750" y="1412875"/>
          <a:ext cx="8064500" cy="4211638"/>
        </p:xfrm>
        <a:graphic>
          <a:graphicData uri="http://schemas.openxmlformats.org/drawingml/2006/table">
            <a:tbl>
              <a:tblPr/>
              <a:tblGrid>
                <a:gridCol w="1906588"/>
                <a:gridCol w="3465512"/>
                <a:gridCol w="2692400"/>
              </a:tblGrid>
              <a:tr h="798513">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財產類別</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受理查詢機關</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查詢內容</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債券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債券買賣機構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債券之單位數、票面價額、總價額</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其他有價證券</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受託投資、買賣機構或發行公司、及相關網站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200" b="1" i="0" u="none" strike="noStrike" cap="none" normalizeH="0" baseline="0" smtClean="0">
                          <a:ln>
                            <a:noFill/>
                          </a:ln>
                          <a:solidFill>
                            <a:schemeClr val="tx1"/>
                          </a:solidFill>
                          <a:effectLst/>
                          <a:latin typeface="Arial" charset="0"/>
                          <a:ea typeface="標楷體" pitchFamily="65" charset="-120"/>
                        </a:rPr>
                        <a:t>有價證券標的、淨值、單位數、價額</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保險</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投保之保險公司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保險契約名稱、要保人</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0B68FF1B-7401-4452-BA32-F884ACEC3D34}" type="slidenum">
              <a:rPr lang="en-US" altLang="zh-TW"/>
              <a:pPr>
                <a:defRPr/>
              </a:pPr>
              <a:t>51</a:t>
            </a:fld>
            <a:endParaRPr lang="en-US" altLang="zh-TW"/>
          </a:p>
        </p:txBody>
      </p:sp>
      <p:sp>
        <p:nvSpPr>
          <p:cNvPr id="156674"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zh-TW" altLang="en-US" sz="4400" b="1">
                <a:ea typeface="標楷體" pitchFamily="65" charset="-120"/>
              </a:rPr>
              <a:t>查詢財產管道</a:t>
            </a:r>
            <a:r>
              <a:rPr lang="en-US" altLang="zh-TW" b="1">
                <a:solidFill>
                  <a:srgbClr val="FF0000"/>
                </a:solidFill>
                <a:latin typeface="標楷體" pitchFamily="65" charset="-120"/>
                <a:ea typeface="標楷體" pitchFamily="65" charset="-120"/>
              </a:rPr>
              <a:t>5</a:t>
            </a:r>
          </a:p>
        </p:txBody>
      </p:sp>
      <p:graphicFrame>
        <p:nvGraphicFramePr>
          <p:cNvPr id="156675" name="Group 3"/>
          <p:cNvGraphicFramePr>
            <a:graphicFrameLocks noGrp="1"/>
          </p:cNvGraphicFramePr>
          <p:nvPr>
            <p:ph/>
          </p:nvPr>
        </p:nvGraphicFramePr>
        <p:xfrm>
          <a:off x="755650" y="1773238"/>
          <a:ext cx="7570788" cy="4567237"/>
        </p:xfrm>
        <a:graphic>
          <a:graphicData uri="http://schemas.openxmlformats.org/drawingml/2006/table">
            <a:tbl>
              <a:tblPr/>
              <a:tblGrid>
                <a:gridCol w="1790700"/>
                <a:gridCol w="3252788"/>
                <a:gridCol w="2527300"/>
              </a:tblGrid>
              <a:tr h="920750">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財產類別</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受理查詢機關</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查詢內容</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rowSpan="2">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事業投資</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事業投資公司</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申報日當日之投資金額</a:t>
                      </a:r>
                    </a:p>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endParaRPr kumimoji="1" lang="zh-TW" altLang="en-US" sz="2400" b="1" i="0" u="none" strike="noStrike" cap="none" normalizeH="0" baseline="0" smtClean="0">
                        <a:ln>
                          <a:noFill/>
                        </a:ln>
                        <a:solidFill>
                          <a:schemeClr val="tx1"/>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財政部各區國稅局及所屬各分局</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處</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、或各縣</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市</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稅務局</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申請財產總歸戶資料清單</a:t>
                      </a:r>
                      <a:r>
                        <a:rPr kumimoji="1" lang="zh-TW" altLang="en-US" sz="2400" b="1" i="0" u="none" strike="noStrike" cap="none" normalizeH="0" baseline="0" smtClean="0">
                          <a:ln>
                            <a:noFill/>
                          </a:ln>
                          <a:solidFill>
                            <a:schemeClr val="tx1"/>
                          </a:solidFill>
                          <a:effectLst/>
                          <a:latin typeface="Arial" charset="0"/>
                          <a:ea typeface="標楷體" pitchFamily="65" charset="-120"/>
                        </a:rPr>
                        <a:t>、所得</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總歸戶資料</a:t>
                      </a:r>
                      <a:r>
                        <a:rPr kumimoji="1" lang="zh-TW" altLang="en-US" sz="2400" b="1" i="0" u="none" strike="noStrike" cap="none" normalizeH="0" baseline="0" smtClean="0">
                          <a:ln>
                            <a:noFill/>
                          </a:ln>
                          <a:solidFill>
                            <a:schemeClr val="tx1"/>
                          </a:solidFill>
                          <a:effectLst/>
                          <a:latin typeface="Arial" charset="0"/>
                          <a:ea typeface="標楷體" pitchFamily="65" charset="-120"/>
                        </a:rPr>
                        <a:t>清單</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債務</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貨款之金融機構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pPr>
                      <a:r>
                        <a:rPr kumimoji="1" lang="zh-TW" altLang="en-US" sz="2400" b="1" i="0" u="none" strike="noStrike" cap="none" normalizeH="0" baseline="0" smtClean="0">
                          <a:ln>
                            <a:noFill/>
                          </a:ln>
                          <a:solidFill>
                            <a:schemeClr val="tx1"/>
                          </a:solidFill>
                          <a:effectLst/>
                          <a:latin typeface="Arial" charset="0"/>
                          <a:ea typeface="標楷體" pitchFamily="65" charset="-120"/>
                        </a:rPr>
                        <a:t>申報日當日之債務餘額，非初貸金額</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pPr>
              <a:defRPr/>
            </a:pPr>
            <a:fld id="{60DBC05C-E1C3-4713-851D-49B824A2D02B}" type="slidenum">
              <a:rPr lang="en-US" altLang="zh-TW"/>
              <a:pPr>
                <a:defRPr/>
              </a:pPr>
              <a:t>6</a:t>
            </a:fld>
            <a:endParaRPr lang="en-US" altLang="zh-TW"/>
          </a:p>
        </p:txBody>
      </p:sp>
      <p:sp>
        <p:nvSpPr>
          <p:cNvPr id="13314" name="Rectangle 2"/>
          <p:cNvSpPr>
            <a:spLocks noGrp="1" noChangeArrowheads="1"/>
          </p:cNvSpPr>
          <p:nvPr>
            <p:ph type="title" idx="4294967295"/>
          </p:nvPr>
        </p:nvSpPr>
        <p:spPr/>
        <p:txBody>
          <a:bodyPr/>
          <a:lstStyle/>
          <a:p>
            <a:pPr eaLnBrk="1" hangingPunct="1"/>
            <a:r>
              <a:rPr lang="en-US" altLang="zh-TW" smtClean="0">
                <a:solidFill>
                  <a:srgbClr val="0000FF"/>
                </a:solidFill>
              </a:rPr>
              <a:t>(</a:t>
            </a:r>
            <a:r>
              <a:rPr lang="zh-TW" altLang="en-US" smtClean="0">
                <a:solidFill>
                  <a:srgbClr val="0000FF"/>
                </a:solidFill>
              </a:rPr>
              <a:t>三</a:t>
            </a:r>
            <a:r>
              <a:rPr lang="en-US" altLang="zh-TW" smtClean="0">
                <a:solidFill>
                  <a:srgbClr val="0000FF"/>
                </a:solidFill>
              </a:rPr>
              <a:t>)</a:t>
            </a:r>
            <a:r>
              <a:rPr lang="zh-TW" altLang="en-US" smtClean="0">
                <a:solidFill>
                  <a:srgbClr val="0000FF"/>
                </a:solidFill>
                <a:effectLst>
                  <a:outerShdw blurRad="38100" dist="38100" dir="2700000" algn="tl">
                    <a:srgbClr val="C0C0C0"/>
                  </a:outerShdw>
                </a:effectLst>
              </a:rPr>
              <a:t>故意與過失</a:t>
            </a:r>
          </a:p>
        </p:txBody>
      </p:sp>
      <p:sp>
        <p:nvSpPr>
          <p:cNvPr id="141315" name="Rectangle 3"/>
          <p:cNvSpPr>
            <a:spLocks noGrp="1" noChangeArrowheads="1"/>
          </p:cNvSpPr>
          <p:nvPr>
            <p:ph type="body" idx="4294967295"/>
          </p:nvPr>
        </p:nvSpPr>
        <p:spPr>
          <a:xfrm>
            <a:off x="457200" y="1981200"/>
            <a:ext cx="8229600" cy="4471988"/>
          </a:xfrm>
        </p:spPr>
        <p:txBody>
          <a:bodyPr/>
          <a:lstStyle/>
          <a:p>
            <a:pPr eaLnBrk="1" hangingPunct="1"/>
            <a:r>
              <a:rPr lang="zh-TW" altLang="en-US" smtClean="0">
                <a:latin typeface="標楷體" pitchFamily="65" charset="-120"/>
              </a:rPr>
              <a:t>本法所稱「 故意申報不實」，包括「</a:t>
            </a:r>
            <a:r>
              <a:rPr lang="zh-TW" altLang="en-US" smtClean="0">
                <a:solidFill>
                  <a:srgbClr val="0000FF"/>
                </a:solidFill>
                <a:latin typeface="標楷體" pitchFamily="65" charset="-120"/>
              </a:rPr>
              <a:t>直接故意</a:t>
            </a:r>
            <a:r>
              <a:rPr lang="zh-TW" altLang="en-US" smtClean="0">
                <a:latin typeface="標楷體" pitchFamily="65" charset="-120"/>
              </a:rPr>
              <a:t>」、「</a:t>
            </a:r>
            <a:r>
              <a:rPr lang="zh-TW" altLang="en-US" u="sng" smtClean="0">
                <a:solidFill>
                  <a:srgbClr val="FF0000"/>
                </a:solidFill>
                <a:latin typeface="標楷體" pitchFamily="65" charset="-120"/>
              </a:rPr>
              <a:t>間接故意</a:t>
            </a:r>
            <a:r>
              <a:rPr lang="zh-TW" altLang="en-US" smtClean="0">
                <a:latin typeface="標楷體" pitchFamily="65" charset="-120"/>
              </a:rPr>
              <a:t>」之情形。</a:t>
            </a:r>
            <a:r>
              <a:rPr lang="zh-TW" altLang="en-US" smtClean="0"/>
              <a:t> </a:t>
            </a:r>
            <a:endParaRPr lang="zh-TW" altLang="en-US" smtClean="0">
              <a:latin typeface="標楷體" pitchFamily="65" charset="-120"/>
            </a:endParaRPr>
          </a:p>
          <a:p>
            <a:pPr eaLnBrk="1" hangingPunct="1"/>
            <a:r>
              <a:rPr lang="zh-TW" altLang="en-US" smtClean="0"/>
              <a:t>如果沒有確實查詢財產，放任可能不正確的資料存在於受理申報單位，應屬可預見將發生申報不實之結果，仍任由其發生，而屬於</a:t>
            </a:r>
            <a:r>
              <a:rPr lang="zh-TW" altLang="en-US" smtClean="0">
                <a:solidFill>
                  <a:srgbClr val="FF3300"/>
                </a:solidFill>
              </a:rPr>
              <a:t>間接故意</a:t>
            </a:r>
            <a:r>
              <a:rPr lang="zh-TW" altLang="en-US" smtClean="0"/>
              <a:t>，應依公職人員財產申報法第</a:t>
            </a:r>
            <a:r>
              <a:rPr lang="en-US" altLang="zh-TW" smtClean="0">
                <a:latin typeface="標楷體" pitchFamily="65" charset="-120"/>
              </a:rPr>
              <a:t>12</a:t>
            </a:r>
            <a:r>
              <a:rPr lang="zh-TW" altLang="en-US" smtClean="0">
                <a:latin typeface="標楷體" pitchFamily="65" charset="-120"/>
              </a:rPr>
              <a:t>條第</a:t>
            </a:r>
            <a:r>
              <a:rPr lang="en-US" altLang="zh-TW" smtClean="0">
                <a:latin typeface="標楷體" pitchFamily="65" charset="-120"/>
              </a:rPr>
              <a:t>3</a:t>
            </a:r>
            <a:r>
              <a:rPr lang="zh-TW" altLang="en-US" smtClean="0">
                <a:latin typeface="標楷體" pitchFamily="65" charset="-120"/>
              </a:rPr>
              <a:t>項</a:t>
            </a:r>
            <a:r>
              <a:rPr lang="zh-TW" altLang="en-US" smtClean="0"/>
              <a:t>規定裁處罰鍰。  </a:t>
            </a:r>
            <a:endParaRPr lang="zh-TW" altLang="en-US" smtClean="0">
              <a:latin typeface="標楷體" pitchFamily="65" charset="-120"/>
            </a:endParaRPr>
          </a:p>
          <a:p>
            <a:pPr eaLnBrk="1" hangingPunct="1"/>
            <a:endParaRPr lang="en-US" altLang="zh-TW"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1"/>
          </p:nvPr>
        </p:nvSpPr>
        <p:spPr>
          <a:ln/>
        </p:spPr>
        <p:txBody>
          <a:bodyPr/>
          <a:lstStyle/>
          <a:p>
            <a:pPr>
              <a:defRPr/>
            </a:pPr>
            <a:fld id="{8ABEE170-4D67-4524-86DD-C98E5368A9B7}" type="slidenum">
              <a:rPr lang="en-US" altLang="zh-TW"/>
              <a:pPr>
                <a:defRPr/>
              </a:pPr>
              <a:t>7</a:t>
            </a:fld>
            <a:endParaRPr lang="en-US" altLang="zh-TW"/>
          </a:p>
        </p:txBody>
      </p:sp>
      <p:sp>
        <p:nvSpPr>
          <p:cNvPr id="115714" name="Text Box 2"/>
          <p:cNvSpPr txBox="1">
            <a:spLocks noChangeArrowheads="1"/>
          </p:cNvSpPr>
          <p:nvPr/>
        </p:nvSpPr>
        <p:spPr bwMode="auto">
          <a:xfrm>
            <a:off x="900113" y="476250"/>
            <a:ext cx="7561262" cy="614363"/>
          </a:xfrm>
          <a:prstGeom prst="rect">
            <a:avLst/>
          </a:prstGeom>
          <a:gradFill rotWithShape="1">
            <a:gsLst>
              <a:gs pos="0">
                <a:srgbClr val="00CCFF">
                  <a:alpha val="30000"/>
                </a:srgbClr>
              </a:gs>
              <a:gs pos="50000">
                <a:srgbClr val="FFFFFF"/>
              </a:gs>
              <a:gs pos="100000">
                <a:srgbClr val="00CCFF">
                  <a:alpha val="30000"/>
                </a:srgbClr>
              </a:gs>
            </a:gsLst>
            <a:lin ang="5400000" scaled="1"/>
          </a:gradFill>
          <a:ln w="38100">
            <a:noFill/>
            <a:miter lim="800000"/>
            <a:headEnd/>
            <a:tailEnd/>
          </a:ln>
          <a:effectLst/>
        </p:spPr>
        <p:txBody>
          <a:bodyPr>
            <a:spAutoFit/>
          </a:bodyPr>
          <a:lstStyle/>
          <a:p>
            <a:pPr algn="ctr" eaLnBrk="0" hangingPunct="0">
              <a:lnSpc>
                <a:spcPct val="95000"/>
              </a:lnSpc>
              <a:defRPr/>
            </a:pPr>
            <a:r>
              <a:rPr kumimoji="0" lang="zh-TW" altLang="en-US" sz="3600" b="1">
                <a:solidFill>
                  <a:srgbClr val="000099"/>
                </a:solidFill>
                <a:latin typeface="Times New Roman" pitchFamily="18" charset="0"/>
                <a:ea typeface="標楷體" pitchFamily="65" charset="-120"/>
                <a:cs typeface="Arial Unicode MS" pitchFamily="34" charset="-120"/>
              </a:rPr>
              <a:t>財產申報之時機</a:t>
            </a:r>
            <a:r>
              <a:rPr kumimoji="0" lang="en-US" altLang="zh-TW" sz="3600" b="1">
                <a:solidFill>
                  <a:srgbClr val="000099"/>
                </a:solidFill>
                <a:latin typeface="Times New Roman" pitchFamily="18" charset="0"/>
                <a:ea typeface="標楷體" pitchFamily="65" charset="-120"/>
                <a:cs typeface="Arial Unicode MS" pitchFamily="34" charset="-120"/>
              </a:rPr>
              <a:t>(1)</a:t>
            </a:r>
          </a:p>
        </p:txBody>
      </p:sp>
      <p:sp>
        <p:nvSpPr>
          <p:cNvPr id="8197" name="Text Box 3"/>
          <p:cNvSpPr txBox="1">
            <a:spLocks noChangeArrowheads="1"/>
          </p:cNvSpPr>
          <p:nvPr/>
        </p:nvSpPr>
        <p:spPr bwMode="auto">
          <a:xfrm>
            <a:off x="900113" y="1125538"/>
            <a:ext cx="7489825" cy="496887"/>
          </a:xfrm>
          <a:prstGeom prst="rect">
            <a:avLst/>
          </a:prstGeom>
          <a:gradFill rotWithShape="0">
            <a:gsLst>
              <a:gs pos="0">
                <a:srgbClr val="CCFFFF"/>
              </a:gs>
              <a:gs pos="50000">
                <a:srgbClr val="FFFFFF"/>
              </a:gs>
              <a:gs pos="100000">
                <a:srgbClr val="CCFFFF"/>
              </a:gs>
            </a:gsLst>
            <a:lin ang="5400000" scaled="1"/>
          </a:gradFill>
          <a:ln w="3175">
            <a:solidFill>
              <a:schemeClr val="bg1"/>
            </a:solidFill>
            <a:miter lim="800000"/>
            <a:headEnd/>
            <a:tailEnd/>
          </a:ln>
        </p:spPr>
        <p:txBody>
          <a:bodyPr>
            <a:spAutoFit/>
          </a:bodyPr>
          <a:lstStyle/>
          <a:p>
            <a:pPr marL="457200" indent="-457200" algn="ctr" eaLnBrk="0" hangingPunct="0">
              <a:lnSpc>
                <a:spcPct val="110000"/>
              </a:lnSpc>
            </a:pPr>
            <a:r>
              <a:rPr lang="zh-TW" altLang="en-US" b="1">
                <a:solidFill>
                  <a:srgbClr val="808000"/>
                </a:solidFill>
                <a:latin typeface="Times New Roman" pitchFamily="18" charset="0"/>
                <a:ea typeface="標楷體" pitchFamily="65" charset="-120"/>
              </a:rPr>
              <a:t>公職人員財產申報法第</a:t>
            </a:r>
            <a:r>
              <a:rPr lang="en-US" altLang="zh-TW" b="1">
                <a:solidFill>
                  <a:srgbClr val="808000"/>
                </a:solidFill>
                <a:latin typeface="Times New Roman" pitchFamily="18" charset="0"/>
                <a:ea typeface="標楷體" pitchFamily="65" charset="-120"/>
              </a:rPr>
              <a:t>2</a:t>
            </a:r>
            <a:r>
              <a:rPr lang="zh-TW" altLang="en-US" b="1">
                <a:solidFill>
                  <a:srgbClr val="808000"/>
                </a:solidFill>
                <a:latin typeface="Times New Roman" pitchFamily="18" charset="0"/>
                <a:ea typeface="標楷體" pitchFamily="65" charset="-120"/>
              </a:rPr>
              <a:t>條第</a:t>
            </a:r>
            <a:r>
              <a:rPr lang="en-US" altLang="zh-TW" b="1">
                <a:solidFill>
                  <a:srgbClr val="808000"/>
                </a:solidFill>
                <a:latin typeface="Times New Roman" pitchFamily="18" charset="0"/>
                <a:ea typeface="標楷體" pitchFamily="65" charset="-120"/>
              </a:rPr>
              <a:t>2</a:t>
            </a:r>
            <a:r>
              <a:rPr lang="zh-TW" altLang="en-US" b="1">
                <a:solidFill>
                  <a:srgbClr val="808000"/>
                </a:solidFill>
                <a:latin typeface="Times New Roman" pitchFamily="18" charset="0"/>
                <a:ea typeface="標楷體" pitchFamily="65" charset="-120"/>
              </a:rPr>
              <a:t>項、第</a:t>
            </a:r>
            <a:r>
              <a:rPr lang="en-US" altLang="zh-TW" b="1">
                <a:solidFill>
                  <a:srgbClr val="808000"/>
                </a:solidFill>
                <a:latin typeface="Times New Roman" pitchFamily="18" charset="0"/>
                <a:ea typeface="標楷體" pitchFamily="65" charset="-120"/>
              </a:rPr>
              <a:t>4</a:t>
            </a:r>
            <a:r>
              <a:rPr lang="zh-TW" altLang="en-US" b="1">
                <a:solidFill>
                  <a:srgbClr val="808000"/>
                </a:solidFill>
                <a:latin typeface="Times New Roman" pitchFamily="18" charset="0"/>
                <a:ea typeface="標楷體" pitchFamily="65" charset="-120"/>
              </a:rPr>
              <a:t>項、第</a:t>
            </a:r>
            <a:r>
              <a:rPr lang="en-US" altLang="zh-TW" b="1">
                <a:solidFill>
                  <a:srgbClr val="808000"/>
                </a:solidFill>
                <a:latin typeface="Times New Roman" pitchFamily="18" charset="0"/>
                <a:ea typeface="標楷體" pitchFamily="65" charset="-120"/>
              </a:rPr>
              <a:t>3</a:t>
            </a:r>
            <a:r>
              <a:rPr lang="zh-TW" altLang="en-US" b="1">
                <a:solidFill>
                  <a:srgbClr val="808000"/>
                </a:solidFill>
                <a:latin typeface="Times New Roman" pitchFamily="18" charset="0"/>
                <a:ea typeface="標楷體" pitchFamily="65" charset="-120"/>
              </a:rPr>
              <a:t>條</a:t>
            </a:r>
          </a:p>
        </p:txBody>
      </p:sp>
      <p:sp>
        <p:nvSpPr>
          <p:cNvPr id="115716" name="Text Box 4"/>
          <p:cNvSpPr txBox="1">
            <a:spLocks noChangeArrowheads="1"/>
          </p:cNvSpPr>
          <p:nvPr/>
        </p:nvSpPr>
        <p:spPr bwMode="auto">
          <a:xfrm>
            <a:off x="900113" y="1628775"/>
            <a:ext cx="7489825" cy="1409700"/>
          </a:xfrm>
          <a:prstGeom prst="rect">
            <a:avLst/>
          </a:prstGeom>
          <a:gradFill rotWithShape="0">
            <a:gsLst>
              <a:gs pos="0">
                <a:srgbClr val="CCFFFF"/>
              </a:gs>
              <a:gs pos="50000">
                <a:srgbClr val="FFFFFF"/>
              </a:gs>
              <a:gs pos="100000">
                <a:srgbClr val="CCFFFF"/>
              </a:gs>
            </a:gsLst>
            <a:lin ang="5400000" scaled="1"/>
          </a:gradFill>
          <a:ln w="3175">
            <a:solidFill>
              <a:schemeClr val="bg1"/>
            </a:solidFill>
            <a:miter lim="800000"/>
            <a:headEnd/>
            <a:tailEnd/>
          </a:ln>
        </p:spPr>
        <p:txBody>
          <a:bodyPr>
            <a:spAutoFit/>
          </a:bodyPr>
          <a:lstStyle/>
          <a:p>
            <a:pPr marL="457200" indent="-457200" eaLnBrk="0" hangingPunct="0">
              <a:lnSpc>
                <a:spcPct val="120000"/>
              </a:lnSpc>
              <a:buClr>
                <a:schemeClr val="accent2"/>
              </a:buClr>
              <a:buFont typeface="Wingdings" pitchFamily="2" charset="2"/>
              <a:buChar char="Z"/>
            </a:pPr>
            <a:r>
              <a:rPr lang="zh-TW" altLang="en-US" b="1">
                <a:solidFill>
                  <a:srgbClr val="CC0000"/>
                </a:solidFill>
                <a:latin typeface="Times New Roman" pitchFamily="18" charset="0"/>
                <a:ea typeface="標楷體" pitchFamily="65" charset="-120"/>
              </a:rPr>
              <a:t>代理、兼任滿</a:t>
            </a:r>
            <a:r>
              <a:rPr lang="en-US" altLang="zh-TW" b="1">
                <a:solidFill>
                  <a:srgbClr val="CC0000"/>
                </a:solidFill>
                <a:latin typeface="Times New Roman" pitchFamily="18" charset="0"/>
                <a:ea typeface="標楷體" pitchFamily="65" charset="-120"/>
              </a:rPr>
              <a:t>3</a:t>
            </a:r>
            <a:r>
              <a:rPr lang="zh-TW" altLang="en-US" b="1">
                <a:solidFill>
                  <a:srgbClr val="CC0000"/>
                </a:solidFill>
                <a:latin typeface="Times New Roman" pitchFamily="18" charset="0"/>
                <a:ea typeface="標楷體" pitchFamily="65" charset="-120"/>
              </a:rPr>
              <a:t>個月即應申報</a:t>
            </a:r>
            <a:endParaRPr lang="zh-TW" altLang="en-US" b="1">
              <a:solidFill>
                <a:srgbClr val="3399FF"/>
              </a:solidFill>
              <a:latin typeface="Times New Roman" pitchFamily="18" charset="0"/>
              <a:ea typeface="標楷體" pitchFamily="65" charset="-120"/>
            </a:endParaRPr>
          </a:p>
          <a:p>
            <a:pPr marL="457200" indent="-457200" eaLnBrk="0" hangingPunct="0">
              <a:lnSpc>
                <a:spcPct val="120000"/>
              </a:lnSpc>
              <a:buClr>
                <a:schemeClr val="accent2"/>
              </a:buClr>
              <a:buFont typeface="Wingdings" pitchFamily="2" charset="2"/>
              <a:buChar char="Z"/>
            </a:pPr>
            <a:r>
              <a:rPr lang="zh-TW" altLang="en-US" b="1">
                <a:solidFill>
                  <a:srgbClr val="CC0000"/>
                </a:solidFill>
                <a:latin typeface="Times New Roman" pitchFamily="18" charset="0"/>
                <a:ea typeface="標楷體" pitchFamily="65" charset="-120"/>
              </a:rPr>
              <a:t>異常人員指定申報</a:t>
            </a:r>
          </a:p>
          <a:p>
            <a:pPr marL="457200" indent="-457200" eaLnBrk="0" hangingPunct="0">
              <a:lnSpc>
                <a:spcPct val="120000"/>
              </a:lnSpc>
              <a:buClr>
                <a:schemeClr val="accent2"/>
              </a:buClr>
              <a:buFont typeface="Wingdings" pitchFamily="2" charset="2"/>
              <a:buChar char="Z"/>
            </a:pPr>
            <a:r>
              <a:rPr lang="zh-TW" altLang="en-US" b="1">
                <a:solidFill>
                  <a:srgbClr val="CC0000"/>
                </a:solidFill>
                <a:latin typeface="Times New Roman" pitchFamily="18" charset="0"/>
                <a:ea typeface="標楷體" pitchFamily="65" charset="-120"/>
              </a:rPr>
              <a:t>卸（離）職或解除代理（兼任）申報 </a:t>
            </a:r>
            <a:endParaRPr lang="zh-TW" altLang="en-US" b="1">
              <a:solidFill>
                <a:srgbClr val="6600FF"/>
              </a:solidFill>
              <a:latin typeface="Times New Roman" pitchFamily="18" charset="0"/>
              <a:ea typeface="標楷體" pitchFamily="65" charset="-120"/>
            </a:endParaRPr>
          </a:p>
        </p:txBody>
      </p:sp>
      <p:sp>
        <p:nvSpPr>
          <p:cNvPr id="115717" name="Line 5"/>
          <p:cNvSpPr>
            <a:spLocks noChangeShapeType="1"/>
          </p:cNvSpPr>
          <p:nvPr/>
        </p:nvSpPr>
        <p:spPr bwMode="auto">
          <a:xfrm>
            <a:off x="179388" y="3429000"/>
            <a:ext cx="431800" cy="0"/>
          </a:xfrm>
          <a:prstGeom prst="line">
            <a:avLst/>
          </a:prstGeom>
          <a:noFill/>
          <a:ln w="76200">
            <a:solidFill>
              <a:srgbClr val="FFCC00"/>
            </a:solidFill>
            <a:round/>
            <a:headEnd/>
            <a:tailEnd type="triangle" w="med" len="med"/>
          </a:ln>
        </p:spPr>
        <p:txBody>
          <a:bodyPr/>
          <a:lstStyle/>
          <a:p>
            <a:endParaRPr lang="zh-TW" altLang="en-US"/>
          </a:p>
        </p:txBody>
      </p:sp>
      <p:graphicFrame>
        <p:nvGraphicFramePr>
          <p:cNvPr id="8226" name="Group 34"/>
          <p:cNvGraphicFramePr>
            <a:graphicFrameLocks noGrp="1"/>
          </p:cNvGraphicFramePr>
          <p:nvPr>
            <p:ph idx="4294967295"/>
          </p:nvPr>
        </p:nvGraphicFramePr>
        <p:xfrm>
          <a:off x="611188" y="3141663"/>
          <a:ext cx="8208962" cy="3373437"/>
        </p:xfrm>
        <a:graphic>
          <a:graphicData uri="http://schemas.openxmlformats.org/drawingml/2006/table">
            <a:tbl>
              <a:tblPr/>
              <a:tblGrid>
                <a:gridCol w="2698750"/>
                <a:gridCol w="3597275"/>
                <a:gridCol w="1912937"/>
              </a:tblGrid>
              <a:tr h="360363">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6600CC"/>
                          </a:solidFill>
                          <a:effectLst/>
                          <a:latin typeface="Times New Roman" pitchFamily="18" charset="0"/>
                          <a:ea typeface="標楷體" pitchFamily="65" charset="-120"/>
                        </a:rPr>
                        <a:t>申報種類</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6600CC"/>
                          </a:solidFill>
                          <a:effectLst/>
                          <a:latin typeface="Times New Roman" pitchFamily="18" charset="0"/>
                          <a:ea typeface="標楷體" pitchFamily="65" charset="-120"/>
                        </a:rPr>
                        <a:t>申報期間</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6600CC"/>
                          </a:solidFill>
                          <a:effectLst/>
                          <a:latin typeface="Times New Roman" pitchFamily="18" charset="0"/>
                          <a:ea typeface="標楷體" pitchFamily="65" charset="-120"/>
                        </a:rPr>
                        <a:t>申報日</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r h="1317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就（到）職申報</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就（到）職後</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個月內</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rowSpan="3">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申報期間內</a:t>
                      </a:r>
                      <a:endPar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endParaRP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任擇一日</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r h="1317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2.</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定期申報</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每年</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月</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日至</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12</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月</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日</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vMerge="1">
                  <a:txBody>
                    <a:bodyPr/>
                    <a:lstStyle/>
                    <a:p>
                      <a:endParaRPr lang="zh-TW" altLang="en-US"/>
                    </a:p>
                  </a:txBody>
                  <a:tcPr/>
                </a:tc>
              </a:tr>
              <a:tr h="1317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代理（兼任）申報</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代理（兼任）滿</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個月後</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個月內</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vMerge="1">
                  <a:txBody>
                    <a:bodyPr/>
                    <a:lstStyle/>
                    <a:p>
                      <a:endParaRPr lang="zh-TW" altLang="en-US"/>
                    </a:p>
                  </a:txBody>
                  <a:tcPr/>
                </a:tc>
              </a:tr>
              <a:tr h="301625">
                <a:tc>
                  <a:txBody>
                    <a:bodyPr/>
                    <a:lstStyle/>
                    <a:p>
                      <a:pPr marL="261938" marR="0" lvl="0" indent="-261938"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4.</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卸（離）職及解除代理申報</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卸（離）職及解除代理</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兼任</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後</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2</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個月內</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卸（離）職或解除代理</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兼任</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FF0000"/>
                          </a:solidFill>
                          <a:effectLst/>
                          <a:latin typeface="Times New Roman" pitchFamily="18" charset="0"/>
                          <a:ea typeface="標楷體" pitchFamily="65" charset="-120"/>
                        </a:rPr>
                        <a:t>當日</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ox(in)">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226"/>
                                        </p:tgtEl>
                                        <p:attrNameLst>
                                          <p:attrName>style.visibility</p:attrName>
                                        </p:attrNameLst>
                                      </p:cBhvr>
                                      <p:to>
                                        <p:strVal val="visible"/>
                                      </p:to>
                                    </p:set>
                                    <p:animEffect transition="in" filter="box(in)">
                                      <p:cBhvr>
                                        <p:cTn id="12" dur="500"/>
                                        <p:tgtEl>
                                          <p:spTgt spid="822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15717"/>
                                        </p:tgtEl>
                                        <p:attrNameLst>
                                          <p:attrName>style.visibility</p:attrName>
                                        </p:attrNameLst>
                                      </p:cBhvr>
                                      <p:to>
                                        <p:strVal val="visible"/>
                                      </p:to>
                                    </p:set>
                                    <p:animEffect transition="in" filter="box(in)">
                                      <p:cBhvr>
                                        <p:cTn id="16"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autoUpdateAnimBg="0"/>
      <p:bldP spid="1157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sldNum" sz="quarter" idx="11"/>
          </p:nvPr>
        </p:nvSpPr>
        <p:spPr>
          <a:ln/>
        </p:spPr>
        <p:txBody>
          <a:bodyPr/>
          <a:lstStyle/>
          <a:p>
            <a:pPr>
              <a:defRPr/>
            </a:pPr>
            <a:fld id="{ABE62BB5-CC94-4D50-8617-8FD0B950FDD6}" type="slidenum">
              <a:rPr lang="en-US" altLang="zh-TW"/>
              <a:pPr>
                <a:defRPr/>
              </a:pPr>
              <a:t>8</a:t>
            </a:fld>
            <a:endParaRPr lang="en-US" altLang="zh-TW"/>
          </a:p>
        </p:txBody>
      </p:sp>
      <p:sp>
        <p:nvSpPr>
          <p:cNvPr id="116738" name="Text Box 2"/>
          <p:cNvSpPr txBox="1">
            <a:spLocks noChangeArrowheads="1"/>
          </p:cNvSpPr>
          <p:nvPr/>
        </p:nvSpPr>
        <p:spPr bwMode="auto">
          <a:xfrm>
            <a:off x="900113" y="476250"/>
            <a:ext cx="7561262" cy="614363"/>
          </a:xfrm>
          <a:prstGeom prst="rect">
            <a:avLst/>
          </a:prstGeom>
          <a:gradFill rotWithShape="1">
            <a:gsLst>
              <a:gs pos="0">
                <a:srgbClr val="00CCFF">
                  <a:alpha val="30000"/>
                </a:srgbClr>
              </a:gs>
              <a:gs pos="50000">
                <a:srgbClr val="FFFFFF"/>
              </a:gs>
              <a:gs pos="100000">
                <a:srgbClr val="00CCFF">
                  <a:alpha val="30000"/>
                </a:srgbClr>
              </a:gs>
            </a:gsLst>
            <a:lin ang="5400000" scaled="1"/>
          </a:gradFill>
          <a:ln w="38100">
            <a:noFill/>
            <a:miter lim="800000"/>
            <a:headEnd/>
            <a:tailEnd/>
          </a:ln>
          <a:effectLst/>
        </p:spPr>
        <p:txBody>
          <a:bodyPr>
            <a:spAutoFit/>
          </a:bodyPr>
          <a:lstStyle/>
          <a:p>
            <a:pPr algn="ctr" eaLnBrk="0" hangingPunct="0">
              <a:lnSpc>
                <a:spcPct val="95000"/>
              </a:lnSpc>
              <a:defRPr/>
            </a:pPr>
            <a:r>
              <a:rPr kumimoji="0" lang="zh-TW" altLang="en-US" sz="3600" b="1">
                <a:solidFill>
                  <a:srgbClr val="000099"/>
                </a:solidFill>
                <a:latin typeface="Times New Roman" pitchFamily="18" charset="0"/>
                <a:ea typeface="標楷體" pitchFamily="65" charset="-120"/>
                <a:cs typeface="Arial Unicode MS" pitchFamily="34" charset="-120"/>
              </a:rPr>
              <a:t>財產申報之時機（</a:t>
            </a:r>
            <a:r>
              <a:rPr kumimoji="0" lang="en-US" altLang="zh-TW" sz="3600" b="1">
                <a:solidFill>
                  <a:srgbClr val="000099"/>
                </a:solidFill>
                <a:latin typeface="Times New Roman" pitchFamily="18" charset="0"/>
                <a:ea typeface="標楷體" pitchFamily="65" charset="-120"/>
                <a:cs typeface="Arial Unicode MS" pitchFamily="34" charset="-120"/>
              </a:rPr>
              <a:t>2</a:t>
            </a:r>
            <a:r>
              <a:rPr kumimoji="0" lang="zh-TW" altLang="en-US" sz="3600" b="1">
                <a:solidFill>
                  <a:srgbClr val="000099"/>
                </a:solidFill>
                <a:latin typeface="Times New Roman" pitchFamily="18" charset="0"/>
                <a:ea typeface="標楷體" pitchFamily="65" charset="-120"/>
                <a:cs typeface="Arial Unicode MS" pitchFamily="34" charset="-120"/>
              </a:rPr>
              <a:t>）</a:t>
            </a:r>
          </a:p>
        </p:txBody>
      </p:sp>
      <p:sp>
        <p:nvSpPr>
          <p:cNvPr id="116739" name="Text Box 3"/>
          <p:cNvSpPr txBox="1">
            <a:spLocks noChangeArrowheads="1"/>
          </p:cNvSpPr>
          <p:nvPr/>
        </p:nvSpPr>
        <p:spPr bwMode="auto">
          <a:xfrm>
            <a:off x="900113" y="1268413"/>
            <a:ext cx="7489825" cy="608012"/>
          </a:xfrm>
          <a:prstGeom prst="rect">
            <a:avLst/>
          </a:prstGeom>
          <a:gradFill rotWithShape="0">
            <a:gsLst>
              <a:gs pos="0">
                <a:srgbClr val="CCFFFF"/>
              </a:gs>
              <a:gs pos="50000">
                <a:srgbClr val="FFFFFF"/>
              </a:gs>
              <a:gs pos="100000">
                <a:srgbClr val="CCFFFF"/>
              </a:gs>
            </a:gsLst>
            <a:lin ang="5400000" scaled="1"/>
          </a:gradFill>
          <a:ln w="3175">
            <a:solidFill>
              <a:schemeClr val="bg1"/>
            </a:solidFill>
            <a:miter lim="800000"/>
            <a:headEnd/>
            <a:tailEnd/>
          </a:ln>
        </p:spPr>
        <p:txBody>
          <a:bodyPr>
            <a:spAutoFit/>
          </a:bodyPr>
          <a:lstStyle/>
          <a:p>
            <a:pPr marL="457200" indent="-457200" eaLnBrk="0" hangingPunct="0">
              <a:lnSpc>
                <a:spcPct val="120000"/>
              </a:lnSpc>
              <a:buClr>
                <a:schemeClr val="accent2"/>
              </a:buClr>
              <a:buFont typeface="Wingdings" pitchFamily="2" charset="2"/>
              <a:buChar char="Z"/>
            </a:pPr>
            <a:r>
              <a:rPr lang="zh-TW" altLang="en-US" sz="2800" b="1">
                <a:solidFill>
                  <a:srgbClr val="CC0000"/>
                </a:solidFill>
                <a:latin typeface="Times New Roman" pitchFamily="18" charset="0"/>
                <a:ea typeface="標楷體" pitchFamily="65" charset="-120"/>
              </a:rPr>
              <a:t>申報義務衝突之處理</a:t>
            </a:r>
            <a:r>
              <a:rPr lang="en-US" altLang="zh-TW" sz="2800" b="1">
                <a:solidFill>
                  <a:srgbClr val="CC0000"/>
                </a:solidFill>
                <a:latin typeface="Times New Roman" pitchFamily="18" charset="0"/>
                <a:ea typeface="標楷體" pitchFamily="65" charset="-120"/>
              </a:rPr>
              <a:t>(</a:t>
            </a:r>
            <a:r>
              <a:rPr lang="zh-TW" altLang="en-US" sz="2800" b="1">
                <a:solidFill>
                  <a:srgbClr val="CC0000"/>
                </a:solidFill>
                <a:latin typeface="Times New Roman" pitchFamily="18" charset="0"/>
                <a:ea typeface="標楷體" pitchFamily="65" charset="-120"/>
              </a:rPr>
              <a:t>競合之處理</a:t>
            </a:r>
            <a:r>
              <a:rPr lang="en-US" altLang="zh-TW" sz="2800" b="1">
                <a:solidFill>
                  <a:srgbClr val="CC0000"/>
                </a:solidFill>
                <a:latin typeface="Times New Roman" pitchFamily="18" charset="0"/>
                <a:ea typeface="標楷體" pitchFamily="65" charset="-120"/>
              </a:rPr>
              <a:t>)</a:t>
            </a:r>
            <a:endParaRPr lang="en-US" altLang="zh-TW" sz="2200" b="1">
              <a:solidFill>
                <a:srgbClr val="6600FF"/>
              </a:solidFill>
              <a:latin typeface="Times New Roman" pitchFamily="18" charset="0"/>
              <a:ea typeface="標楷體" pitchFamily="65" charset="-120"/>
            </a:endParaRPr>
          </a:p>
        </p:txBody>
      </p:sp>
      <p:sp>
        <p:nvSpPr>
          <p:cNvPr id="116740" name="Line 4"/>
          <p:cNvSpPr>
            <a:spLocks noChangeShapeType="1"/>
          </p:cNvSpPr>
          <p:nvPr/>
        </p:nvSpPr>
        <p:spPr bwMode="auto">
          <a:xfrm>
            <a:off x="395288" y="2349500"/>
            <a:ext cx="431800" cy="0"/>
          </a:xfrm>
          <a:prstGeom prst="line">
            <a:avLst/>
          </a:prstGeom>
          <a:noFill/>
          <a:ln w="76200">
            <a:solidFill>
              <a:srgbClr val="FFCC00"/>
            </a:solidFill>
            <a:round/>
            <a:headEnd/>
            <a:tailEnd type="triangle" w="med" len="med"/>
          </a:ln>
        </p:spPr>
        <p:txBody>
          <a:bodyPr/>
          <a:lstStyle/>
          <a:p>
            <a:endParaRPr lang="zh-TW" altLang="en-US"/>
          </a:p>
        </p:txBody>
      </p:sp>
      <p:graphicFrame>
        <p:nvGraphicFramePr>
          <p:cNvPr id="9244" name="Group 28"/>
          <p:cNvGraphicFramePr>
            <a:graphicFrameLocks noGrp="1"/>
          </p:cNvGraphicFramePr>
          <p:nvPr>
            <p:ph idx="4294967295"/>
          </p:nvPr>
        </p:nvGraphicFramePr>
        <p:xfrm>
          <a:off x="827088" y="2060575"/>
          <a:ext cx="7848600" cy="4378325"/>
        </p:xfrm>
        <a:graphic>
          <a:graphicData uri="http://schemas.openxmlformats.org/drawingml/2006/table">
            <a:tbl>
              <a:tblPr/>
              <a:tblGrid>
                <a:gridCol w="4321175"/>
                <a:gridCol w="3527425"/>
              </a:tblGrid>
              <a:tr h="43180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6600CC"/>
                          </a:solidFill>
                          <a:effectLst/>
                          <a:latin typeface="Times New Roman" pitchFamily="18" charset="0"/>
                          <a:ea typeface="標楷體" pitchFamily="65" charset="-120"/>
                        </a:rPr>
                        <a:t>衝突狀況</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6600CC"/>
                          </a:solidFill>
                          <a:effectLst/>
                          <a:latin typeface="Times New Roman" pitchFamily="18" charset="0"/>
                          <a:ea typeface="標楷體" pitchFamily="65" charset="-120"/>
                        </a:rPr>
                        <a:t>處理方式</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r h="636588">
                <a:tc>
                  <a:txBody>
                    <a:bodyPr/>
                    <a:lstStyle/>
                    <a:p>
                      <a:pPr marL="261938" marR="0" lvl="0" indent="-261938"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申報年度已辦理就（到）職申報者，則該年度定期申報</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免為該年度之定期申報</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本法第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條第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1</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項後段</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r h="635000">
                <a:tc>
                  <a:txBody>
                    <a:bodyPr/>
                    <a:lstStyle/>
                    <a:p>
                      <a:pPr marL="261938" marR="0" lvl="0" indent="-261938"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2. </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於辦理卸（離）職或解除代理</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兼任</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申報期間內，再任應申報財產之公職者</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辦理就（到）職申報，免卸（離）職或解除代理</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兼任</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申報</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本法第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條第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2</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項但書</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r h="635000">
                <a:tc>
                  <a:txBody>
                    <a:bodyPr/>
                    <a:lstStyle/>
                    <a:p>
                      <a:pPr marL="174625" marR="0" lvl="0" indent="-174625"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3.</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 就（到）職申報、定期申報、代理（兼任）申報於法定申報期間喪失申報身分者</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前開申報與卸（離）職或解除代理</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兼任</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申報得擇一辦理</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本法施行細則第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9</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條第</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5</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項</a:t>
                      </a:r>
                      <a:r>
                        <a:rPr kumimoji="1" lang="en-US" altLang="zh-TW" sz="2400" b="1"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en-US" sz="2400" b="1" i="0" u="none" strike="noStrike" cap="none" normalizeH="0" baseline="0" smtClean="0">
                          <a:ln>
                            <a:noFill/>
                          </a:ln>
                          <a:solidFill>
                            <a:srgbClr val="0000FF"/>
                          </a:solidFill>
                          <a:effectLst/>
                          <a:latin typeface="Times New Roman" pitchFamily="18" charset="0"/>
                          <a:ea typeface="標楷體" pitchFamily="65" charset="-120"/>
                        </a:rPr>
                        <a:t> 。</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195"/>
                      </a:srgb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box(in)">
                                      <p:cBhvr>
                                        <p:cTn id="7" dur="5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box(in)">
                                      <p:cBhvr>
                                        <p:cTn id="12" dur="500"/>
                                        <p:tgtEl>
                                          <p:spTgt spid="116740"/>
                                        </p:tgtEl>
                                      </p:cBhvr>
                                    </p:animEffect>
                                  </p:childTnLst>
                                </p:cTn>
                              </p:par>
                              <p:par>
                                <p:cTn id="13" presetID="4" presetClass="entr" presetSubtype="16" fill="hold" nodeType="withEffect">
                                  <p:stCondLst>
                                    <p:cond delay="0"/>
                                  </p:stCondLst>
                                  <p:childTnLst>
                                    <p:set>
                                      <p:cBhvr>
                                        <p:cTn id="14" dur="1" fill="hold">
                                          <p:stCondLst>
                                            <p:cond delay="0"/>
                                          </p:stCondLst>
                                        </p:cTn>
                                        <p:tgtEl>
                                          <p:spTgt spid="9244"/>
                                        </p:tgtEl>
                                        <p:attrNameLst>
                                          <p:attrName>style.visibility</p:attrName>
                                        </p:attrNameLst>
                                      </p:cBhvr>
                                      <p:to>
                                        <p:strVal val="visible"/>
                                      </p:to>
                                    </p:set>
                                    <p:animEffect transition="in" filter="box(in)">
                                      <p:cBhvr>
                                        <p:cTn id="15" dur="500"/>
                                        <p:tgtEl>
                                          <p:spTgt spid="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autoUpdateAnimBg="0"/>
      <p:bldP spid="1167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1"/>
          </p:nvPr>
        </p:nvSpPr>
        <p:spPr>
          <a:ln/>
        </p:spPr>
        <p:txBody>
          <a:bodyPr/>
          <a:lstStyle/>
          <a:p>
            <a:pPr>
              <a:defRPr/>
            </a:pPr>
            <a:fld id="{62BF3FE7-7BC0-4FD1-8924-B9A96F3D77C1}" type="slidenum">
              <a:rPr lang="en-US" altLang="zh-TW"/>
              <a:pPr>
                <a:defRPr/>
              </a:pPr>
              <a:t>9</a:t>
            </a:fld>
            <a:endParaRPr lang="en-US" altLang="zh-TW"/>
          </a:p>
        </p:txBody>
      </p:sp>
      <p:sp>
        <p:nvSpPr>
          <p:cNvPr id="8" name="投影片編號版面配置區 5"/>
          <p:cNvSpPr txBox="1">
            <a:spLocks noGrp="1"/>
          </p:cNvSpPr>
          <p:nvPr/>
        </p:nvSpPr>
        <p:spPr bwMode="auto">
          <a:xfrm>
            <a:off x="457200" y="6245225"/>
            <a:ext cx="2133600" cy="476250"/>
          </a:xfrm>
          <a:prstGeom prst="rect">
            <a:avLst/>
          </a:prstGeom>
          <a:noFill/>
          <a:ln>
            <a:miter lim="800000"/>
            <a:headEnd/>
            <a:tailEnd/>
          </a:ln>
        </p:spPr>
        <p:txBody>
          <a:bodyPr anchor="b"/>
          <a:lstStyle/>
          <a:p>
            <a:pPr>
              <a:defRPr/>
            </a:pPr>
            <a:fld id="{0377B3A7-4FC9-4BD7-9805-B1CF72873DB8}" type="slidenum">
              <a:rPr kumimoji="0" lang="en-US" altLang="zh-TW" sz="1200">
                <a:latin typeface="+mn-ea"/>
                <a:ea typeface="+mn-ea"/>
              </a:rPr>
              <a:pPr>
                <a:defRPr/>
              </a:pPr>
              <a:t>9</a:t>
            </a:fld>
            <a:endParaRPr kumimoji="0" lang="en-US" altLang="zh-TW" sz="1200">
              <a:latin typeface="+mn-ea"/>
              <a:ea typeface="+mn-ea"/>
            </a:endParaRPr>
          </a:p>
        </p:txBody>
      </p:sp>
      <p:sp>
        <p:nvSpPr>
          <p:cNvPr id="202754" name="Rectangle 2"/>
          <p:cNvSpPr>
            <a:spLocks noGrp="1" noChangeArrowheads="1"/>
          </p:cNvSpPr>
          <p:nvPr>
            <p:ph type="title" idx="4294967295"/>
          </p:nvPr>
        </p:nvSpPr>
        <p:spPr/>
        <p:txBody>
          <a:bodyPr/>
          <a:lstStyle/>
          <a:p>
            <a:pPr eaLnBrk="1" hangingPunct="1"/>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四</a:t>
            </a:r>
            <a:r>
              <a:rPr lang="en-US" altLang="zh-TW" smtClean="0">
                <a:effectLst>
                  <a:outerShdw blurRad="38100" dist="38100" dir="2700000" algn="tl">
                    <a:srgbClr val="C0C0C0"/>
                  </a:outerShdw>
                </a:effectLst>
              </a:rPr>
              <a:t>)</a:t>
            </a:r>
            <a:r>
              <a:rPr lang="zh-TW" altLang="en-US" smtClean="0">
                <a:effectLst>
                  <a:outerShdw blurRad="38100" dist="38100" dir="2700000" algn="tl">
                    <a:srgbClr val="C0C0C0"/>
                  </a:outerShdw>
                </a:effectLst>
              </a:rPr>
              <a:t>問題探討  </a:t>
            </a:r>
            <a:endParaRPr lang="en-US" altLang="zh-TW" smtClean="0">
              <a:effectLst>
                <a:outerShdw blurRad="38100" dist="38100" dir="2700000" algn="tl">
                  <a:srgbClr val="C0C0C0"/>
                </a:outerShdw>
              </a:effectLst>
            </a:endParaRPr>
          </a:p>
        </p:txBody>
      </p:sp>
      <p:sp>
        <p:nvSpPr>
          <p:cNvPr id="143364" name="Rectangle 3"/>
          <p:cNvSpPr>
            <a:spLocks noGrp="1" noChangeArrowheads="1"/>
          </p:cNvSpPr>
          <p:nvPr>
            <p:ph type="body" idx="4294967295"/>
          </p:nvPr>
        </p:nvSpPr>
        <p:spPr>
          <a:xfrm>
            <a:off x="395288" y="1484313"/>
            <a:ext cx="8229600" cy="4608512"/>
          </a:xfrm>
        </p:spPr>
        <p:txBody>
          <a:bodyPr/>
          <a:lstStyle/>
          <a:p>
            <a:pPr eaLnBrk="1" hangingPunct="1">
              <a:lnSpc>
                <a:spcPct val="90000"/>
              </a:lnSpc>
            </a:pPr>
            <a:r>
              <a:rPr lang="zh-TW" altLang="en-US" smtClean="0">
                <a:solidFill>
                  <a:srgbClr val="0000FF"/>
                </a:solidFill>
                <a:latin typeface="微軟正黑體" pitchFamily="34" charset="-120"/>
                <a:ea typeface="微軟正黑體" pitchFamily="34" charset="-120"/>
              </a:rPr>
              <a:t>申報人很生氣地表示當初到職後，都沒人通知他需申報財產，怎麼能因此受裁罰呢？</a:t>
            </a:r>
          </a:p>
          <a:p>
            <a:pPr eaLnBrk="1" hangingPunct="1">
              <a:lnSpc>
                <a:spcPct val="90000"/>
              </a:lnSpc>
              <a:buFontTx/>
              <a:buNone/>
            </a:pPr>
            <a:r>
              <a:rPr lang="zh-TW" altLang="en-US" sz="2800" smtClean="0">
                <a:latin typeface="標楷體" pitchFamily="65" charset="-120"/>
              </a:rPr>
              <a:t>  </a:t>
            </a:r>
            <a:endParaRPr lang="zh-TW" altLang="en-US" sz="2800" smtClean="0">
              <a:solidFill>
                <a:schemeClr val="hlink"/>
              </a:solidFill>
            </a:endParaRPr>
          </a:p>
          <a:p>
            <a:pPr eaLnBrk="1" hangingPunct="1">
              <a:lnSpc>
                <a:spcPct val="90000"/>
              </a:lnSpc>
              <a:buFont typeface="Wingdings" pitchFamily="2" charset="2"/>
              <a:buNone/>
            </a:pPr>
            <a:r>
              <a:rPr lang="zh-TW" altLang="en-US" sz="2400" smtClean="0"/>
              <a:t>    </a:t>
            </a:r>
            <a:r>
              <a:rPr lang="zh-TW" altLang="en-US" sz="2800" smtClean="0">
                <a:latin typeface="標楷體" pitchFamily="65" charset="-120"/>
              </a:rPr>
              <a:t>行政法院</a:t>
            </a:r>
            <a:r>
              <a:rPr lang="en-US" altLang="zh-TW" sz="2800" smtClean="0">
                <a:latin typeface="標楷體" pitchFamily="65" charset="-120"/>
              </a:rPr>
              <a:t>86</a:t>
            </a:r>
            <a:r>
              <a:rPr lang="zh-TW" altLang="en-US" sz="2800" smtClean="0">
                <a:latin typeface="標楷體" pitchFamily="65" charset="-120"/>
              </a:rPr>
              <a:t>年判字第</a:t>
            </a:r>
            <a:r>
              <a:rPr lang="en-US" altLang="zh-TW" sz="2800" smtClean="0">
                <a:latin typeface="標楷體" pitchFamily="65" charset="-120"/>
              </a:rPr>
              <a:t>2549</a:t>
            </a:r>
            <a:r>
              <a:rPr lang="zh-TW" altLang="en-US" sz="2800" smtClean="0">
                <a:latin typeface="標楷體" pitchFamily="65" charset="-120"/>
              </a:rPr>
              <a:t>號：公職人員財產申報法係應申報財產公職人員之法定義務，</a:t>
            </a:r>
            <a:r>
              <a:rPr lang="zh-TW" altLang="en-US" sz="2800" smtClean="0">
                <a:solidFill>
                  <a:srgbClr val="FF3300"/>
                </a:solidFill>
                <a:latin typeface="標楷體" pitchFamily="65" charset="-120"/>
              </a:rPr>
              <a:t>申報人自應於法定期間內主動辦理，受理申報機關並無通知之義務</a:t>
            </a:r>
            <a:r>
              <a:rPr lang="zh-TW" altLang="en-US" sz="2800" smtClean="0">
                <a:latin typeface="標楷體" pitchFamily="65" charset="-120"/>
              </a:rPr>
              <a:t>，其通知僅具服務之性質，且</a:t>
            </a:r>
            <a:r>
              <a:rPr lang="zh-TW" altLang="en-US" sz="2800" smtClean="0">
                <a:solidFill>
                  <a:srgbClr val="FF3300"/>
                </a:solidFill>
                <a:latin typeface="標楷體" pitchFamily="65" charset="-120"/>
              </a:rPr>
              <a:t>申報義務人不得以不知法律規定及未受通知，作為解免違章罰鍰之依據</a:t>
            </a:r>
            <a:r>
              <a:rPr lang="zh-TW" altLang="en-US" sz="2800" smtClean="0">
                <a:latin typeface="標楷體" pitchFamily="65" charset="-120"/>
              </a:rPr>
              <a:t>。</a:t>
            </a:r>
            <a:endParaRPr lang="zh-TW" altLang="en-US" sz="2800" smtClean="0">
              <a:solidFill>
                <a:schemeClr val="hlink"/>
              </a:solidFill>
              <a:latin typeface="標楷體" pitchFamily="65" charset="-120"/>
            </a:endParaRPr>
          </a:p>
          <a:p>
            <a:pPr eaLnBrk="1" hangingPunct="1">
              <a:lnSpc>
                <a:spcPct val="90000"/>
              </a:lnSpc>
            </a:pPr>
            <a:endParaRPr lang="en-US" altLang="zh-TW" sz="2800" smtClean="0">
              <a:latin typeface="標楷體" pitchFamily="65" charset="-12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5594</TotalTime>
  <Words>9654</Words>
  <Application>Microsoft Office PowerPoint</Application>
  <PresentationFormat>如螢幕大小 (4:3)</PresentationFormat>
  <Paragraphs>1042</Paragraphs>
  <Slides>51</Slides>
  <Notes>12</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51</vt:i4>
      </vt:variant>
    </vt:vector>
  </HeadingPairs>
  <TitlesOfParts>
    <vt:vector size="62" baseType="lpstr">
      <vt:lpstr>Arial</vt:lpstr>
      <vt:lpstr>新細明體</vt:lpstr>
      <vt:lpstr>標楷體</vt:lpstr>
      <vt:lpstr>Wingdings</vt:lpstr>
      <vt:lpstr>Times New Roman</vt:lpstr>
      <vt:lpstr>Arial Black</vt:lpstr>
      <vt:lpstr>Arial Unicode MS</vt:lpstr>
      <vt:lpstr>微軟正黑體</vt:lpstr>
      <vt:lpstr>細明體</vt:lpstr>
      <vt:lpstr>Pixel</vt:lpstr>
      <vt:lpstr>Microsoft Graph 圖表</vt:lpstr>
      <vt:lpstr>公職人員財產申報填表說明及注意事項</vt:lpstr>
      <vt:lpstr>(一)應申報財產之公職人員</vt:lpstr>
      <vt:lpstr>(一)應申報財產之公職人員</vt:lpstr>
      <vt:lpstr>(二)違反財產申報義務之罰責</vt:lpstr>
      <vt:lpstr>投影片 5</vt:lpstr>
      <vt:lpstr>(三)故意與過失</vt:lpstr>
      <vt:lpstr>投影片 7</vt:lpstr>
      <vt:lpstr>投影片 8</vt:lpstr>
      <vt:lpstr>(四)問題探討  </vt:lpstr>
      <vt:lpstr>(四)問題探討  </vt:lpstr>
      <vt:lpstr>財產申報應有之態度</vt:lpstr>
      <vt:lpstr>填表說明 及 申報應注意事項</vt:lpstr>
      <vt:lpstr>申報財產項目與填表說明-1</vt:lpstr>
      <vt:lpstr>申報財產項目與填表說明-2</vt:lpstr>
      <vt:lpstr>申報不實財產項目統計(100年~101年受裁罰案)</vt:lpstr>
      <vt:lpstr>投影片 16</vt:lpstr>
      <vt:lpstr>投影片 17</vt:lpstr>
      <vt:lpstr>（二）不動產 1.土地</vt:lpstr>
      <vt:lpstr>（二）不動產1.土地—土地登記謄本</vt:lpstr>
      <vt:lpstr>土地取得價額之申報方式</vt:lpstr>
      <vt:lpstr>投影片 21</vt:lpstr>
      <vt:lpstr>（二）不動產 2.建物（房屋及停車位）</vt:lpstr>
      <vt:lpstr>（二）不動產2.建物—建物謄本</vt:lpstr>
      <vt:lpstr>建物取得價額之申報方式</vt:lpstr>
      <vt:lpstr>投影片 25</vt:lpstr>
      <vt:lpstr>（三）船舶</vt:lpstr>
      <vt:lpstr>（四）汽車（含大型重型機器腳踏車）</vt:lpstr>
      <vt:lpstr>（六）現金（指新臺幣、外幣之現金或旅行支票） （總金額：新臺幣3,879,000元）</vt:lpstr>
      <vt:lpstr>（七）存款（指新臺幣、外幣之存款）                                                          （總金額：新臺幣4,531,391元）</vt:lpstr>
      <vt:lpstr>投影片 30</vt:lpstr>
      <vt:lpstr>（八）有價證券                            （總價額：新臺幣10,246,080元）</vt:lpstr>
      <vt:lpstr>（八）有價證券</vt:lpstr>
      <vt:lpstr>投影片 33</vt:lpstr>
      <vt:lpstr>（九）1.珠寶、古董、字畫及其他具有相當價值之財產（總價額：新臺幣1,750,000元） </vt:lpstr>
      <vt:lpstr>投影片 35</vt:lpstr>
      <vt:lpstr>（九）2.保險（指「儲蓄型壽險」、「投資型壽險」及「年金型保險」之保險契約類型，前開保險之要保人如為申報義務人本人、配偶或未成年子女，則不論已繳保費金額多寡均應申報） </vt:lpstr>
      <vt:lpstr>（十）債權                               （總金額：新臺幣2,850,000元）</vt:lpstr>
      <vt:lpstr>投影片 38</vt:lpstr>
      <vt:lpstr>（十二）事業投資              （總金額：新臺幣2,500,000元）</vt:lpstr>
      <vt:lpstr>（十三）備註 </vt:lpstr>
      <vt:lpstr>投影片 41</vt:lpstr>
      <vt:lpstr>此　致              法務部○○署政風室 　（ 受 理 申 報 機 關 [ 構 ] 全 稱 ）  以上資料，本人係依法誠實申報，如有不實，將依公職人員財產申報法第十二條第三項規定，處新台幣六萬元以上一百二十萬元以下罰鍰。                                申報人：  楊光明  (簽 章)   交件日：101年12月10日 </vt:lpstr>
      <vt:lpstr>如何查詢各項財產</vt:lpstr>
      <vt:lpstr>申報事前準備資料</vt:lpstr>
      <vt:lpstr>查詢財產管道1</vt:lpstr>
      <vt:lpstr>財產總歸戶資料清單(範例)</vt:lpstr>
      <vt:lpstr>投影片 47</vt:lpstr>
      <vt:lpstr>查詢財產管道2</vt:lpstr>
      <vt:lpstr>查詢財產管道3</vt:lpstr>
      <vt:lpstr>查詢財產管道4</vt:lpstr>
      <vt:lpstr>投影片 51</vt:lpstr>
    </vt:vector>
  </TitlesOfParts>
  <Company>moi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 職 人 員 財 產  申 報 表(範例)</dc:title>
  <dc:creator>moi1229</dc:creator>
  <cp:lastModifiedBy>aac2026</cp:lastModifiedBy>
  <cp:revision>792</cp:revision>
  <dcterms:created xsi:type="dcterms:W3CDTF">2008-01-27T03:53:36Z</dcterms:created>
  <dcterms:modified xsi:type="dcterms:W3CDTF">2015-03-17T09:21:51Z</dcterms:modified>
</cp:coreProperties>
</file>