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Lst>
  <p:notesMasterIdLst>
    <p:notesMasterId r:id="rId43"/>
  </p:notesMasterIdLst>
  <p:handoutMasterIdLst>
    <p:handoutMasterId r:id="rId44"/>
  </p:handoutMasterIdLst>
  <p:sldIdLst>
    <p:sldId id="257" r:id="rId2"/>
    <p:sldId id="360" r:id="rId3"/>
    <p:sldId id="361" r:id="rId4"/>
    <p:sldId id="362" r:id="rId5"/>
    <p:sldId id="363" r:id="rId6"/>
    <p:sldId id="364" r:id="rId7"/>
    <p:sldId id="365" r:id="rId8"/>
    <p:sldId id="366" r:id="rId9"/>
    <p:sldId id="367" r:id="rId10"/>
    <p:sldId id="318" r:id="rId11"/>
    <p:sldId id="341" r:id="rId12"/>
    <p:sldId id="351" r:id="rId13"/>
    <p:sldId id="368" r:id="rId14"/>
    <p:sldId id="369" r:id="rId15"/>
    <p:sldId id="370" r:id="rId16"/>
    <p:sldId id="371" r:id="rId17"/>
    <p:sldId id="374" r:id="rId18"/>
    <p:sldId id="372" r:id="rId19"/>
    <p:sldId id="392" r:id="rId20"/>
    <p:sldId id="373" r:id="rId21"/>
    <p:sldId id="375" r:id="rId22"/>
    <p:sldId id="390" r:id="rId23"/>
    <p:sldId id="391" r:id="rId24"/>
    <p:sldId id="353" r:id="rId25"/>
    <p:sldId id="356" r:id="rId26"/>
    <p:sldId id="357" r:id="rId27"/>
    <p:sldId id="376" r:id="rId28"/>
    <p:sldId id="379" r:id="rId29"/>
    <p:sldId id="378" r:id="rId30"/>
    <p:sldId id="380" r:id="rId31"/>
    <p:sldId id="377" r:id="rId32"/>
    <p:sldId id="381" r:id="rId33"/>
    <p:sldId id="382" r:id="rId34"/>
    <p:sldId id="383" r:id="rId35"/>
    <p:sldId id="385" r:id="rId36"/>
    <p:sldId id="384" r:id="rId37"/>
    <p:sldId id="386" r:id="rId38"/>
    <p:sldId id="387" r:id="rId39"/>
    <p:sldId id="388" r:id="rId40"/>
    <p:sldId id="389" r:id="rId41"/>
    <p:sldId id="272" r:id="rId42"/>
  </p:sldIdLst>
  <p:sldSz cx="9144000" cy="6858000" type="screen4x3"/>
  <p:notesSz cx="6797675" cy="9928225"/>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00FF"/>
    <a:srgbClr val="CC0000"/>
    <a:srgbClr val="663300"/>
    <a:srgbClr val="660033"/>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C4B1156A-380E-4F78-BDF5-A606A8083BF9}" styleName="中等深淺樣式 4 - 輔色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中等深淺樣式 4 - 輔色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等深淺樣式 2 - 輔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等深淺樣式 2 - 輔色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等深淺樣式 2 - 輔色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中等深淺樣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99" autoAdjust="0"/>
    <p:restoredTop sz="93814" autoAdjust="0"/>
  </p:normalViewPr>
  <p:slideViewPr>
    <p:cSldViewPr>
      <p:cViewPr>
        <p:scale>
          <a:sx n="60" d="100"/>
          <a:sy n="60" d="100"/>
        </p:scale>
        <p:origin x="-1051" y="-8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1"/>
            <a:ext cx="2946400" cy="496411"/>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sz="quarter" idx="1"/>
          </p:nvPr>
        </p:nvSpPr>
        <p:spPr>
          <a:xfrm>
            <a:off x="3849688" y="1"/>
            <a:ext cx="2946400" cy="496411"/>
          </a:xfrm>
          <a:prstGeom prst="rect">
            <a:avLst/>
          </a:prstGeom>
        </p:spPr>
        <p:txBody>
          <a:bodyPr vert="horz" lIns="91440" tIns="45720" rIns="91440" bIns="45720" rtlCol="0"/>
          <a:lstStyle>
            <a:lvl1pPr algn="r">
              <a:defRPr sz="1200"/>
            </a:lvl1pPr>
          </a:lstStyle>
          <a:p>
            <a:fld id="{1AF6BC2F-6CDB-4B4D-9A61-167FA3E31170}" type="datetimeFigureOut">
              <a:rPr lang="zh-TW" altLang="en-US" smtClean="0"/>
              <a:pPr/>
              <a:t>2015/3/17</a:t>
            </a:fld>
            <a:endParaRPr lang="zh-TW" altLang="en-US"/>
          </a:p>
        </p:txBody>
      </p:sp>
      <p:sp>
        <p:nvSpPr>
          <p:cNvPr id="4" name="頁尾版面配置區 3"/>
          <p:cNvSpPr>
            <a:spLocks noGrp="1"/>
          </p:cNvSpPr>
          <p:nvPr>
            <p:ph type="ftr" sz="quarter" idx="2"/>
          </p:nvPr>
        </p:nvSpPr>
        <p:spPr>
          <a:xfrm>
            <a:off x="0" y="9430220"/>
            <a:ext cx="2946400" cy="496411"/>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3849688" y="9430220"/>
            <a:ext cx="2946400" cy="496411"/>
          </a:xfrm>
          <a:prstGeom prst="rect">
            <a:avLst/>
          </a:prstGeom>
        </p:spPr>
        <p:txBody>
          <a:bodyPr vert="horz" lIns="91440" tIns="45720" rIns="91440" bIns="45720" rtlCol="0" anchor="b"/>
          <a:lstStyle>
            <a:lvl1pPr algn="r">
              <a:defRPr sz="1200"/>
            </a:lvl1pPr>
          </a:lstStyle>
          <a:p>
            <a:fld id="{1B833037-5CCC-4510-852A-484D89657B2B}" type="slidenum">
              <a:rPr lang="zh-TW" altLang="en-US" smtClean="0"/>
              <a:pPr/>
              <a:t>‹#›</a:t>
            </a:fld>
            <a:endParaRPr lang="zh-TW" altLang="en-US"/>
          </a:p>
        </p:txBody>
      </p:sp>
    </p:spTree>
    <p:extLst>
      <p:ext uri="{BB962C8B-B14F-4D97-AF65-F5344CB8AC3E}">
        <p14:creationId xmlns="" xmlns:p14="http://schemas.microsoft.com/office/powerpoint/2010/main" val="170566233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4" y="1"/>
            <a:ext cx="2945659" cy="496411"/>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50447" y="1"/>
            <a:ext cx="2945659" cy="496411"/>
          </a:xfrm>
          <a:prstGeom prst="rect">
            <a:avLst/>
          </a:prstGeom>
        </p:spPr>
        <p:txBody>
          <a:bodyPr vert="horz" lIns="91440" tIns="45720" rIns="91440" bIns="45720" rtlCol="0"/>
          <a:lstStyle>
            <a:lvl1pPr algn="r">
              <a:defRPr sz="1200"/>
            </a:lvl1pPr>
          </a:lstStyle>
          <a:p>
            <a:fld id="{A1801444-9456-47D5-9BAA-0BB845F07B05}" type="datetimeFigureOut">
              <a:rPr lang="zh-TW" altLang="en-US" smtClean="0"/>
              <a:pPr/>
              <a:t>2015/3/17</a:t>
            </a:fld>
            <a:endParaRPr lang="zh-TW" altLang="en-US"/>
          </a:p>
        </p:txBody>
      </p:sp>
      <p:sp>
        <p:nvSpPr>
          <p:cNvPr id="4" name="投影片圖像版面配置區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79768" y="4715908"/>
            <a:ext cx="5438140" cy="4467702"/>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4" y="9430093"/>
            <a:ext cx="2945659" cy="496411"/>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50447" y="9430093"/>
            <a:ext cx="2945659" cy="496411"/>
          </a:xfrm>
          <a:prstGeom prst="rect">
            <a:avLst/>
          </a:prstGeom>
        </p:spPr>
        <p:txBody>
          <a:bodyPr vert="horz" lIns="91440" tIns="45720" rIns="91440" bIns="45720" rtlCol="0" anchor="b"/>
          <a:lstStyle>
            <a:lvl1pPr algn="r">
              <a:defRPr sz="1200"/>
            </a:lvl1pPr>
          </a:lstStyle>
          <a:p>
            <a:fld id="{0AA5AC9D-D33B-4503-B02E-D0DA9A68B7CC}" type="slidenum">
              <a:rPr lang="zh-TW" altLang="en-US" smtClean="0"/>
              <a:pPr/>
              <a:t>‹#›</a:t>
            </a:fld>
            <a:endParaRPr lang="zh-TW" altLang="en-US"/>
          </a:p>
        </p:txBody>
      </p:sp>
    </p:spTree>
    <p:extLst>
      <p:ext uri="{BB962C8B-B14F-4D97-AF65-F5344CB8AC3E}">
        <p14:creationId xmlns="" xmlns:p14="http://schemas.microsoft.com/office/powerpoint/2010/main" val="56923231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fld id="{0AA5AC9D-D33B-4503-B02E-D0DA9A68B7CC}" type="slidenum">
              <a:rPr lang="zh-TW" altLang="en-US" smtClean="0"/>
              <a:pPr/>
              <a:t>1</a:t>
            </a:fld>
            <a:endParaRPr lang="zh-TW"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fld id="{0AA5AC9D-D33B-4503-B02E-D0DA9A68B7CC}" type="slidenum">
              <a:rPr lang="zh-TW" altLang="en-US" smtClean="0"/>
              <a:pPr/>
              <a:t>2</a:t>
            </a:fld>
            <a:endParaRPr lang="zh-TW"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fld id="{0AA5AC9D-D33B-4503-B02E-D0DA9A68B7CC}" type="slidenum">
              <a:rPr lang="zh-TW" altLang="en-US" smtClean="0"/>
              <a:pPr/>
              <a:t>7</a:t>
            </a:fld>
            <a:endParaRPr lang="zh-TW"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fld id="{0AA5AC9D-D33B-4503-B02E-D0DA9A68B7CC}" type="slidenum">
              <a:rPr lang="zh-TW" altLang="en-US" smtClean="0"/>
              <a:pPr/>
              <a:t>10</a:t>
            </a:fld>
            <a:endParaRPr lang="zh-TW"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fld id="{0AA5AC9D-D33B-4503-B02E-D0DA9A68B7CC}" type="slidenum">
              <a:rPr lang="zh-TW" altLang="en-US" smtClean="0"/>
              <a:pPr/>
              <a:t>28</a:t>
            </a:fld>
            <a:endParaRPr lang="zh-TW"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fld id="{0AA5AC9D-D33B-4503-B02E-D0DA9A68B7CC}" type="slidenum">
              <a:rPr lang="zh-TW" altLang="en-US" smtClean="0"/>
              <a:pPr/>
              <a:t>31</a:t>
            </a:fld>
            <a:endParaRPr lang="zh-TW"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fld id="{0AA5AC9D-D33B-4503-B02E-D0DA9A68B7CC}" type="slidenum">
              <a:rPr lang="zh-TW" altLang="en-US" smtClean="0"/>
              <a:pPr/>
              <a:t>41</a:t>
            </a:fld>
            <a:endParaRPr lang="zh-TW"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14" name="標題 13"/>
          <p:cNvSpPr>
            <a:spLocks noGrp="1"/>
          </p:cNvSpPr>
          <p:nvPr>
            <p:ph type="ctrTitle"/>
          </p:nvPr>
        </p:nvSpPr>
        <p:spPr>
          <a:xfrm>
            <a:off x="1432560" y="359898"/>
            <a:ext cx="7406640" cy="1472184"/>
          </a:xfrm>
        </p:spPr>
        <p:txBody>
          <a:bodyPr anchor="b"/>
          <a:lstStyle>
            <a:lvl1pPr algn="l">
              <a:defRPr/>
            </a:lvl1pPr>
            <a:extLst/>
          </a:lstStyle>
          <a:p>
            <a:r>
              <a:rPr kumimoji="0" lang="zh-TW" altLang="en-US" smtClean="0"/>
              <a:t>按一下以編輯母片標題樣式</a:t>
            </a:r>
            <a:endParaRPr kumimoji="0" lang="en-US"/>
          </a:p>
        </p:txBody>
      </p:sp>
      <p:sp>
        <p:nvSpPr>
          <p:cNvPr id="22" name="副標題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zh-TW" altLang="en-US" smtClean="0"/>
              <a:t>按一下以編輯母片副標題樣式</a:t>
            </a:r>
            <a:endParaRPr kumimoji="0" lang="en-US"/>
          </a:p>
        </p:txBody>
      </p:sp>
      <p:sp>
        <p:nvSpPr>
          <p:cNvPr id="7" name="日期版面配置區 6"/>
          <p:cNvSpPr>
            <a:spLocks noGrp="1"/>
          </p:cNvSpPr>
          <p:nvPr>
            <p:ph type="dt" sz="half" idx="10"/>
          </p:nvPr>
        </p:nvSpPr>
        <p:spPr/>
        <p:txBody>
          <a:bodyPr/>
          <a:lstStyle>
            <a:extLst/>
          </a:lstStyle>
          <a:p>
            <a:fld id="{7B956935-60B6-41BD-B01E-F1A0999EF1D6}" type="datetime1">
              <a:rPr lang="zh-TW" altLang="en-US" smtClean="0"/>
              <a:pPr/>
              <a:t>2015/3/17</a:t>
            </a:fld>
            <a:endParaRPr lang="zh-TW" altLang="en-US"/>
          </a:p>
        </p:txBody>
      </p:sp>
      <p:sp>
        <p:nvSpPr>
          <p:cNvPr id="20" name="頁尾版面配置區 19"/>
          <p:cNvSpPr>
            <a:spLocks noGrp="1"/>
          </p:cNvSpPr>
          <p:nvPr>
            <p:ph type="ftr" sz="quarter" idx="11"/>
          </p:nvPr>
        </p:nvSpPr>
        <p:spPr/>
        <p:txBody>
          <a:bodyPr/>
          <a:lstStyle>
            <a:extLst/>
          </a:lstStyle>
          <a:p>
            <a:endParaRPr lang="zh-TW" altLang="en-US"/>
          </a:p>
        </p:txBody>
      </p:sp>
      <p:sp>
        <p:nvSpPr>
          <p:cNvPr id="10" name="投影片編號版面配置區 9"/>
          <p:cNvSpPr>
            <a:spLocks noGrp="1"/>
          </p:cNvSpPr>
          <p:nvPr>
            <p:ph type="sldNum" sz="quarter" idx="12"/>
          </p:nvPr>
        </p:nvSpPr>
        <p:spPr/>
        <p:txBody>
          <a:bodyPr/>
          <a:lstStyle>
            <a:extLst/>
          </a:lstStyle>
          <a:p>
            <a:fld id="{CFD80C3C-E9FF-4241-A9CE-77FC01300D9B}" type="slidenum">
              <a:rPr lang="zh-TW" altLang="en-US" smtClean="0"/>
              <a:pPr/>
              <a:t>‹#›</a:t>
            </a:fld>
            <a:endParaRPr lang="zh-TW" altLang="en-US"/>
          </a:p>
        </p:txBody>
      </p:sp>
      <p:sp>
        <p:nvSpPr>
          <p:cNvPr id="8" name="橢圓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橢圓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extLs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fld id="{DC68F080-9CD3-4D65-82A4-9E99B6DD3165}" type="datetime1">
              <a:rPr lang="zh-TW" altLang="en-US" smtClean="0"/>
              <a:pPr/>
              <a:t>2015/3/17</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CFD80C3C-E9FF-4241-A9CE-77FC01300D9B}"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858000" y="274639"/>
            <a:ext cx="1828800" cy="5851525"/>
          </a:xfrm>
        </p:spPr>
        <p:txBody>
          <a:bodyPr vert="eaVert"/>
          <a:lstStyle>
            <a:extLs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1143000" y="274640"/>
            <a:ext cx="5562600" cy="5851525"/>
          </a:xfrm>
        </p:spPr>
        <p:txBody>
          <a:bodyPr vert="eaVert"/>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fld id="{8BB25550-BDCE-4D86-9D6B-DC2E125DE837}" type="datetime1">
              <a:rPr lang="zh-TW" altLang="en-US" smtClean="0"/>
              <a:pPr/>
              <a:t>2015/3/17</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CFD80C3C-E9FF-4241-A9CE-77FC01300D9B}" type="slidenum">
              <a:rPr lang="zh-TW" altLang="en-US" smtClean="0"/>
              <a:pPr/>
              <a:t>‹#›</a:t>
            </a:fld>
            <a:endParaRPr lang="zh-TW"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標題及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06333B9E-333A-42AE-BA9B-80B2CC0CEADF}" type="datetime1">
              <a:rPr lang="zh-TW" altLang="en-US" smtClean="0"/>
              <a:pPr/>
              <a:t>2015/3/17</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CFD80C3C-E9FF-4241-A9CE-77FC01300D9B}" type="slidenum">
              <a:rPr lang="zh-TW" altLang="en-US" smtClean="0"/>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extLst/>
          </a:lstStyle>
          <a:p>
            <a:r>
              <a:rPr kumimoji="0" lang="zh-TW" altLang="en-US" smtClean="0"/>
              <a:t>按一下以編輯母片標題樣式</a:t>
            </a:r>
            <a:endParaRPr kumimoji="0" lang="en-US"/>
          </a:p>
        </p:txBody>
      </p:sp>
      <p:sp>
        <p:nvSpPr>
          <p:cNvPr id="3" name="內容版面配置區 2"/>
          <p:cNvSpPr>
            <a:spLocks noGrp="1"/>
          </p:cNvSpPr>
          <p:nvPr>
            <p:ph idx="1"/>
          </p:nvPr>
        </p:nvSpPr>
        <p:spPr/>
        <p:txBody>
          <a:bodyPr/>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fld id="{BD0E2872-8352-41F1-98AB-0768F2F2D736}" type="datetime1">
              <a:rPr lang="zh-TW" altLang="en-US" smtClean="0"/>
              <a:pPr/>
              <a:t>2015/3/17</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CFD80C3C-E9FF-4241-A9CE-77FC01300D9B}" type="slidenum">
              <a:rPr lang="zh-TW" altLang="en-US" smtClean="0"/>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區段標題">
    <p:spTree>
      <p:nvGrpSpPr>
        <p:cNvPr id="1" name=""/>
        <p:cNvGrpSpPr/>
        <p:nvPr/>
      </p:nvGrpSpPr>
      <p:grpSpPr>
        <a:xfrm>
          <a:off x="0" y="0"/>
          <a:ext cx="0" cy="0"/>
          <a:chOff x="0" y="0"/>
          <a:chExt cx="0" cy="0"/>
        </a:xfrm>
      </p:grpSpPr>
      <p:sp>
        <p:nvSpPr>
          <p:cNvPr id="7" name="矩形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標題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zh-TW" altLang="en-US" smtClean="0"/>
              <a:t>按一下以編輯母片文字樣式</a:t>
            </a:r>
          </a:p>
        </p:txBody>
      </p:sp>
      <p:sp>
        <p:nvSpPr>
          <p:cNvPr id="4" name="日期版面配置區 3"/>
          <p:cNvSpPr>
            <a:spLocks noGrp="1"/>
          </p:cNvSpPr>
          <p:nvPr>
            <p:ph type="dt" sz="half" idx="10"/>
          </p:nvPr>
        </p:nvSpPr>
        <p:spPr/>
        <p:txBody>
          <a:bodyPr/>
          <a:lstStyle>
            <a:extLst/>
          </a:lstStyle>
          <a:p>
            <a:fld id="{95154AF4-DBD6-4305-A579-24D03BDF74B2}" type="datetime1">
              <a:rPr lang="zh-TW" altLang="en-US" smtClean="0"/>
              <a:pPr/>
              <a:t>2015/3/17</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CFD80C3C-E9FF-4241-A9CE-77FC01300D9B}" type="slidenum">
              <a:rPr lang="zh-TW" altLang="en-US" smtClean="0"/>
              <a:pPr/>
              <a:t>‹#›</a:t>
            </a:fld>
            <a:endParaRPr lang="zh-TW" altLang="en-US"/>
          </a:p>
        </p:txBody>
      </p:sp>
      <p:sp>
        <p:nvSpPr>
          <p:cNvPr id="10" name="矩形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橢圓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橢圓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1435608" y="274320"/>
            <a:ext cx="7498080" cy="1143000"/>
          </a:xfrm>
        </p:spPr>
        <p:txBody>
          <a:bodyPr/>
          <a:lstStyle>
            <a:extLst/>
          </a:lstStyle>
          <a:p>
            <a:r>
              <a:rPr kumimoji="0" lang="zh-TW" altLang="en-US" smtClean="0"/>
              <a:t>按一下以編輯母片標題樣式</a:t>
            </a:r>
            <a:endParaRPr kumimoji="0" lang="en-US"/>
          </a:p>
        </p:txBody>
      </p:sp>
      <p:sp>
        <p:nvSpPr>
          <p:cNvPr id="3" name="內容版面配置區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內容版面配置區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extLst/>
          </a:lstStyle>
          <a:p>
            <a:fld id="{BC8E1E77-2D5A-4CA5-8919-23AB5AD6C7C7}" type="datetime1">
              <a:rPr lang="zh-TW" altLang="en-US" smtClean="0"/>
              <a:pPr/>
              <a:t>2015/3/17</a:t>
            </a:fld>
            <a:endParaRPr lang="zh-TW" altLang="en-US"/>
          </a:p>
        </p:txBody>
      </p:sp>
      <p:sp>
        <p:nvSpPr>
          <p:cNvPr id="6" name="頁尾版面配置區 5"/>
          <p:cNvSpPr>
            <a:spLocks noGrp="1"/>
          </p:cNvSpPr>
          <p:nvPr>
            <p:ph type="ftr" sz="quarter" idx="11"/>
          </p:nvPr>
        </p:nvSpPr>
        <p:spPr/>
        <p:txBody>
          <a:bodyPr/>
          <a:lstStyle>
            <a:extLst/>
          </a:lstStyle>
          <a:p>
            <a:endParaRPr lang="zh-TW" altLang="en-US"/>
          </a:p>
        </p:txBody>
      </p:sp>
      <p:sp>
        <p:nvSpPr>
          <p:cNvPr id="7" name="投影片編號版面配置區 6"/>
          <p:cNvSpPr>
            <a:spLocks noGrp="1"/>
          </p:cNvSpPr>
          <p:nvPr>
            <p:ph type="sldNum" sz="quarter" idx="12"/>
          </p:nvPr>
        </p:nvSpPr>
        <p:spPr/>
        <p:txBody>
          <a:bodyPr/>
          <a:lstStyle>
            <a:extLst/>
          </a:lstStyle>
          <a:p>
            <a:fld id="{CFD80C3C-E9FF-4241-A9CE-77FC01300D9B}" type="slidenum">
              <a:rPr lang="zh-TW" altLang="en-US" smtClean="0"/>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zh-TW" altLang="en-US" smtClean="0"/>
              <a:t>按一下以編輯母片文字樣式</a:t>
            </a:r>
          </a:p>
        </p:txBody>
      </p:sp>
      <p:sp>
        <p:nvSpPr>
          <p:cNvPr id="4" name="文字版面配置區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zh-TW" altLang="en-US" smtClean="0"/>
              <a:t>按一下以編輯母片文字樣式</a:t>
            </a:r>
          </a:p>
        </p:txBody>
      </p:sp>
      <p:sp>
        <p:nvSpPr>
          <p:cNvPr id="5" name="內容版面配置區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6" name="內容版面配置區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7" name="日期版面配置區 6"/>
          <p:cNvSpPr>
            <a:spLocks noGrp="1"/>
          </p:cNvSpPr>
          <p:nvPr>
            <p:ph type="dt" sz="half" idx="10"/>
          </p:nvPr>
        </p:nvSpPr>
        <p:spPr/>
        <p:txBody>
          <a:bodyPr/>
          <a:lstStyle>
            <a:extLst/>
          </a:lstStyle>
          <a:p>
            <a:fld id="{5FE1BADE-F545-47B2-AE26-66F186BA8B40}" type="datetime1">
              <a:rPr lang="zh-TW" altLang="en-US" smtClean="0"/>
              <a:pPr/>
              <a:t>2015/3/17</a:t>
            </a:fld>
            <a:endParaRPr lang="zh-TW" altLang="en-US"/>
          </a:p>
        </p:txBody>
      </p:sp>
      <p:sp>
        <p:nvSpPr>
          <p:cNvPr id="8" name="頁尾版面配置區 7"/>
          <p:cNvSpPr>
            <a:spLocks noGrp="1"/>
          </p:cNvSpPr>
          <p:nvPr>
            <p:ph type="ftr" sz="quarter" idx="11"/>
          </p:nvPr>
        </p:nvSpPr>
        <p:spPr/>
        <p:txBody>
          <a:bodyPr/>
          <a:lstStyle>
            <a:extLst/>
          </a:lstStyle>
          <a:p>
            <a:endParaRPr lang="zh-TW" altLang="en-US"/>
          </a:p>
        </p:txBody>
      </p:sp>
      <p:sp>
        <p:nvSpPr>
          <p:cNvPr id="9" name="投影片編號版面配置區 8"/>
          <p:cNvSpPr>
            <a:spLocks noGrp="1"/>
          </p:cNvSpPr>
          <p:nvPr>
            <p:ph type="sldNum" sz="quarter" idx="12"/>
          </p:nvPr>
        </p:nvSpPr>
        <p:spPr/>
        <p:txBody>
          <a:bodyPr/>
          <a:lstStyle>
            <a:extLst/>
          </a:lstStyle>
          <a:p>
            <a:fld id="{CFD80C3C-E9FF-4241-A9CE-77FC01300D9B}" type="slidenum">
              <a:rPr lang="zh-TW" altLang="en-US" smtClean="0"/>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1435608" y="274320"/>
            <a:ext cx="7498080" cy="1143000"/>
          </a:xfrm>
        </p:spPr>
        <p:txBody>
          <a:bodyPr anchor="ctr"/>
          <a:lstStyle>
            <a:extLst/>
          </a:lstStyle>
          <a:p>
            <a:r>
              <a:rPr kumimoji="0" lang="zh-TW" altLang="en-US" smtClean="0"/>
              <a:t>按一下以編輯母片標題樣式</a:t>
            </a:r>
            <a:endParaRPr kumimoji="0" lang="en-US"/>
          </a:p>
        </p:txBody>
      </p:sp>
      <p:sp>
        <p:nvSpPr>
          <p:cNvPr id="3" name="日期版面配置區 2"/>
          <p:cNvSpPr>
            <a:spLocks noGrp="1"/>
          </p:cNvSpPr>
          <p:nvPr>
            <p:ph type="dt" sz="half" idx="10"/>
          </p:nvPr>
        </p:nvSpPr>
        <p:spPr/>
        <p:txBody>
          <a:bodyPr/>
          <a:lstStyle>
            <a:extLst/>
          </a:lstStyle>
          <a:p>
            <a:fld id="{7571C3FA-2CA5-491D-879B-005EF0390EE2}" type="datetime1">
              <a:rPr lang="zh-TW" altLang="en-US" smtClean="0"/>
              <a:pPr/>
              <a:t>2015/3/17</a:t>
            </a:fld>
            <a:endParaRPr lang="zh-TW" altLang="en-US"/>
          </a:p>
        </p:txBody>
      </p:sp>
      <p:sp>
        <p:nvSpPr>
          <p:cNvPr id="4" name="頁尾版面配置區 3"/>
          <p:cNvSpPr>
            <a:spLocks noGrp="1"/>
          </p:cNvSpPr>
          <p:nvPr>
            <p:ph type="ftr" sz="quarter" idx="11"/>
          </p:nvPr>
        </p:nvSpPr>
        <p:spPr/>
        <p:txBody>
          <a:bodyPr/>
          <a:lstStyle>
            <a:extLst/>
          </a:lstStyle>
          <a:p>
            <a:endParaRPr lang="zh-TW" altLang="en-US"/>
          </a:p>
        </p:txBody>
      </p:sp>
      <p:sp>
        <p:nvSpPr>
          <p:cNvPr id="5" name="投影片編號版面配置區 4"/>
          <p:cNvSpPr>
            <a:spLocks noGrp="1"/>
          </p:cNvSpPr>
          <p:nvPr>
            <p:ph type="sldNum" sz="quarter" idx="12"/>
          </p:nvPr>
        </p:nvSpPr>
        <p:spPr/>
        <p:txBody>
          <a:bodyPr/>
          <a:lstStyle>
            <a:extLst/>
          </a:lstStyle>
          <a:p>
            <a:fld id="{CFD80C3C-E9FF-4241-A9CE-77FC01300D9B}" type="slidenum">
              <a:rPr lang="zh-TW" altLang="en-US" smtClean="0"/>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5" name="矩形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日期版面配置區 1"/>
          <p:cNvSpPr>
            <a:spLocks noGrp="1"/>
          </p:cNvSpPr>
          <p:nvPr>
            <p:ph type="dt" sz="half" idx="10"/>
          </p:nvPr>
        </p:nvSpPr>
        <p:spPr/>
        <p:txBody>
          <a:bodyPr/>
          <a:lstStyle>
            <a:extLst/>
          </a:lstStyle>
          <a:p>
            <a:fld id="{452E951F-815F-400D-B49A-1EC074B0D440}" type="datetime1">
              <a:rPr lang="zh-TW" altLang="en-US" smtClean="0"/>
              <a:pPr/>
              <a:t>2015/3/17</a:t>
            </a:fld>
            <a:endParaRPr lang="zh-TW" altLang="en-US"/>
          </a:p>
        </p:txBody>
      </p:sp>
      <p:sp>
        <p:nvSpPr>
          <p:cNvPr id="3" name="頁尾版面配置區 2"/>
          <p:cNvSpPr>
            <a:spLocks noGrp="1"/>
          </p:cNvSpPr>
          <p:nvPr>
            <p:ph type="ftr" sz="quarter" idx="11"/>
          </p:nvPr>
        </p:nvSpPr>
        <p:spPr/>
        <p:txBody>
          <a:bodyPr/>
          <a:lstStyle>
            <a:extLst/>
          </a:lstStyle>
          <a:p>
            <a:endParaRPr lang="zh-TW" altLang="en-US"/>
          </a:p>
        </p:txBody>
      </p:sp>
      <p:sp>
        <p:nvSpPr>
          <p:cNvPr id="4" name="投影片編號版面配置區 3"/>
          <p:cNvSpPr>
            <a:spLocks noGrp="1"/>
          </p:cNvSpPr>
          <p:nvPr>
            <p:ph type="sldNum" sz="quarter" idx="12"/>
          </p:nvPr>
        </p:nvSpPr>
        <p:spPr/>
        <p:txBody>
          <a:bodyPr/>
          <a:lstStyle>
            <a:extLst/>
          </a:lstStyle>
          <a:p>
            <a:fld id="{CFD80C3C-E9FF-4241-A9CE-77FC01300D9B}" type="slidenum">
              <a:rPr lang="zh-TW" altLang="en-US" smtClean="0"/>
              <a:pPr/>
              <a:t>‹#›</a:t>
            </a:fld>
            <a:endParaRPr lang="zh-TW" altLang="en-US"/>
          </a:p>
        </p:txBody>
      </p:sp>
      <p:sp>
        <p:nvSpPr>
          <p:cNvPr id="6" name="矩形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zh-TW" altLang="en-US" smtClean="0"/>
              <a:t>按一下以編輯母片標題樣式</a:t>
            </a:r>
            <a:endParaRPr kumimoji="0" lang="en-US"/>
          </a:p>
        </p:txBody>
      </p:sp>
      <p:sp>
        <p:nvSpPr>
          <p:cNvPr id="3" name="文字版面配置區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zh-TW" altLang="en-US" smtClean="0"/>
              <a:t>按一下以編輯母片文字樣式</a:t>
            </a:r>
          </a:p>
        </p:txBody>
      </p:sp>
      <p:sp>
        <p:nvSpPr>
          <p:cNvPr id="4" name="內容版面配置區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extLst/>
          </a:lstStyle>
          <a:p>
            <a:fld id="{41639C97-DBEF-42E9-8329-B949D5525DC9}" type="datetime1">
              <a:rPr lang="zh-TW" altLang="en-US" smtClean="0"/>
              <a:pPr/>
              <a:t>2015/3/17</a:t>
            </a:fld>
            <a:endParaRPr lang="zh-TW" altLang="en-US"/>
          </a:p>
        </p:txBody>
      </p:sp>
      <p:sp>
        <p:nvSpPr>
          <p:cNvPr id="6" name="頁尾版面配置區 5"/>
          <p:cNvSpPr>
            <a:spLocks noGrp="1"/>
          </p:cNvSpPr>
          <p:nvPr>
            <p:ph type="ftr" sz="quarter" idx="11"/>
          </p:nvPr>
        </p:nvSpPr>
        <p:spPr/>
        <p:txBody>
          <a:bodyPr/>
          <a:lstStyle>
            <a:extLst/>
          </a:lstStyle>
          <a:p>
            <a:endParaRPr lang="zh-TW" altLang="en-US"/>
          </a:p>
        </p:txBody>
      </p:sp>
      <p:sp>
        <p:nvSpPr>
          <p:cNvPr id="7" name="投影片編號版面配置區 6"/>
          <p:cNvSpPr>
            <a:spLocks noGrp="1"/>
          </p:cNvSpPr>
          <p:nvPr>
            <p:ph type="sldNum" sz="quarter" idx="12"/>
          </p:nvPr>
        </p:nvSpPr>
        <p:spPr/>
        <p:txBody>
          <a:bodyPr/>
          <a:lstStyle>
            <a:extLst/>
          </a:lstStyle>
          <a:p>
            <a:fld id="{CFD80C3C-E9FF-4241-A9CE-77FC01300D9B}" type="slidenum">
              <a:rPr lang="zh-TW" altLang="en-US" smtClean="0"/>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zh-TW" altLang="en-US" smtClean="0"/>
              <a:t>按一下以編輯母片標題樣式</a:t>
            </a:r>
            <a:endParaRPr kumimoji="0" lang="en-US"/>
          </a:p>
        </p:txBody>
      </p:sp>
      <p:sp>
        <p:nvSpPr>
          <p:cNvPr id="5" name="日期版面配置區 4"/>
          <p:cNvSpPr>
            <a:spLocks noGrp="1"/>
          </p:cNvSpPr>
          <p:nvPr>
            <p:ph type="dt" sz="half" idx="10"/>
          </p:nvPr>
        </p:nvSpPr>
        <p:spPr/>
        <p:txBody>
          <a:bodyPr/>
          <a:lstStyle>
            <a:extLst/>
          </a:lstStyle>
          <a:p>
            <a:fld id="{A5D2A337-159C-49EE-8916-7F252A73A674}" type="datetime1">
              <a:rPr lang="zh-TW" altLang="en-US" smtClean="0"/>
              <a:pPr/>
              <a:t>2015/3/17</a:t>
            </a:fld>
            <a:endParaRPr lang="zh-TW" altLang="en-US"/>
          </a:p>
        </p:txBody>
      </p:sp>
      <p:sp>
        <p:nvSpPr>
          <p:cNvPr id="6" name="頁尾版面配置區 5"/>
          <p:cNvSpPr>
            <a:spLocks noGrp="1"/>
          </p:cNvSpPr>
          <p:nvPr>
            <p:ph type="ftr" sz="quarter" idx="11"/>
          </p:nvPr>
        </p:nvSpPr>
        <p:spPr/>
        <p:txBody>
          <a:bodyPr/>
          <a:lstStyle>
            <a:extLst/>
          </a:lstStyle>
          <a:p>
            <a:endParaRPr lang="zh-TW" altLang="en-US"/>
          </a:p>
        </p:txBody>
      </p:sp>
      <p:sp>
        <p:nvSpPr>
          <p:cNvPr id="7" name="投影片編號版面配置區 6"/>
          <p:cNvSpPr>
            <a:spLocks noGrp="1"/>
          </p:cNvSpPr>
          <p:nvPr>
            <p:ph type="sldNum" sz="quarter" idx="12"/>
          </p:nvPr>
        </p:nvSpPr>
        <p:spPr/>
        <p:txBody>
          <a:bodyPr/>
          <a:lstStyle>
            <a:extLst/>
          </a:lstStyle>
          <a:p>
            <a:fld id="{CFD80C3C-E9FF-4241-A9CE-77FC01300D9B}" type="slidenum">
              <a:rPr lang="zh-TW" altLang="en-US" smtClean="0"/>
              <a:pPr/>
              <a:t>‹#›</a:t>
            </a:fld>
            <a:endParaRPr lang="zh-TW" altLang="en-US"/>
          </a:p>
        </p:txBody>
      </p:sp>
      <p:sp>
        <p:nvSpPr>
          <p:cNvPr id="8" name="矩形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圖片版面配置區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zh-TW" altLang="en-US" smtClean="0"/>
              <a:t>按一下圖示以新增圖片</a:t>
            </a:r>
            <a:endParaRPr kumimoji="0" lang="en-US" dirty="0"/>
          </a:p>
        </p:txBody>
      </p:sp>
      <p:sp>
        <p:nvSpPr>
          <p:cNvPr id="9" name="流程圖: 程序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流程圖: 程序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文字版面配置區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zh-TW" altLang="en-US" smtClean="0"/>
              <a:t>按一下以編輯母片文字樣式</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圓形圖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橢圓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甜甜圈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矩形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標題版面配置區 4"/>
          <p:cNvSpPr>
            <a:spLocks noGrp="1"/>
          </p:cNvSpPr>
          <p:nvPr>
            <p:ph type="title"/>
          </p:nvPr>
        </p:nvSpPr>
        <p:spPr>
          <a:xfrm>
            <a:off x="1435608" y="274638"/>
            <a:ext cx="7498080" cy="1143000"/>
          </a:xfrm>
          <a:prstGeom prst="rect">
            <a:avLst/>
          </a:prstGeom>
        </p:spPr>
        <p:txBody>
          <a:bodyPr anchor="ctr">
            <a:normAutofit/>
          </a:bodyPr>
          <a:lstStyle>
            <a:extLst/>
          </a:lstStyle>
          <a:p>
            <a:r>
              <a:rPr kumimoji="0" lang="zh-TW" altLang="en-US" smtClean="0"/>
              <a:t>按一下以編輯母片標題樣式</a:t>
            </a:r>
            <a:endParaRPr kumimoji="0" lang="en-US"/>
          </a:p>
        </p:txBody>
      </p:sp>
      <p:sp>
        <p:nvSpPr>
          <p:cNvPr id="9" name="文字版面配置區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24" name="日期版面配置區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4A3BD3E-8957-49B7-B3EC-612517A3FC93}" type="datetime1">
              <a:rPr lang="zh-TW" altLang="en-US" smtClean="0"/>
              <a:pPr/>
              <a:t>2015/3/17</a:t>
            </a:fld>
            <a:endParaRPr lang="zh-TW" altLang="en-US"/>
          </a:p>
        </p:txBody>
      </p:sp>
      <p:sp>
        <p:nvSpPr>
          <p:cNvPr id="10" name="頁尾版面配置區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zh-TW" altLang="en-US"/>
          </a:p>
        </p:txBody>
      </p:sp>
      <p:sp>
        <p:nvSpPr>
          <p:cNvPr id="22" name="投影片編號版面配置區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CFD80C3C-E9FF-4241-A9CE-77FC01300D9B}" type="slidenum">
              <a:rPr lang="zh-TW" altLang="en-US" smtClean="0"/>
              <a:pPr/>
              <a:t>‹#›</a:t>
            </a:fld>
            <a:endParaRPr lang="zh-TW" altLang="en-US"/>
          </a:p>
        </p:txBody>
      </p:sp>
      <p:sp>
        <p:nvSpPr>
          <p:cNvPr id="15" name="矩形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hf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sunshine.cy" TargetMode="External"/><Relationship Id="rId2" Type="http://schemas.openxmlformats.org/officeDocument/2006/relationships/notesSlide" Target="../notesSlides/notesSlide7.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259632" y="908720"/>
            <a:ext cx="7437512" cy="1872208"/>
          </a:xfrm>
        </p:spPr>
        <p:txBody>
          <a:bodyPr>
            <a:normAutofit fontScale="90000"/>
          </a:bodyPr>
          <a:lstStyle/>
          <a:p>
            <a:pPr algn="ctr">
              <a:spcBef>
                <a:spcPts val="1200"/>
              </a:spcBef>
            </a:pPr>
            <a:r>
              <a:rPr lang="en-US" altLang="zh-TW" sz="4800" dirty="0" smtClean="0">
                <a:solidFill>
                  <a:srgbClr val="663300"/>
                </a:solidFill>
                <a:latin typeface="華康古印體" pitchFamily="65" charset="-120"/>
                <a:ea typeface="華康古印體" pitchFamily="65" charset="-120"/>
                <a:cs typeface="華康文徵明體W4外字集" pitchFamily="65" charset="-120"/>
              </a:rPr>
              <a:t/>
            </a:r>
            <a:br>
              <a:rPr lang="en-US" altLang="zh-TW" sz="4800" dirty="0" smtClean="0">
                <a:solidFill>
                  <a:srgbClr val="663300"/>
                </a:solidFill>
                <a:latin typeface="華康古印體" pitchFamily="65" charset="-120"/>
                <a:ea typeface="華康古印體" pitchFamily="65" charset="-120"/>
                <a:cs typeface="華康文徵明體W4外字集" pitchFamily="65" charset="-120"/>
              </a:rPr>
            </a:br>
            <a:r>
              <a:rPr lang="en-US" altLang="zh-TW" sz="7300" dirty="0" smtClean="0">
                <a:solidFill>
                  <a:srgbClr val="663300"/>
                </a:solidFill>
                <a:latin typeface="華康古印體" pitchFamily="65" charset="-120"/>
                <a:ea typeface="華康古印體" pitchFamily="65" charset="-120"/>
                <a:cs typeface="華康文徵明體W4外字集" pitchFamily="65" charset="-120"/>
              </a:rPr>
              <a:t/>
            </a:r>
            <a:br>
              <a:rPr lang="en-US" altLang="zh-TW" sz="7300" dirty="0" smtClean="0">
                <a:solidFill>
                  <a:srgbClr val="663300"/>
                </a:solidFill>
                <a:latin typeface="華康古印體" pitchFamily="65" charset="-120"/>
                <a:ea typeface="華康古印體" pitchFamily="65" charset="-120"/>
                <a:cs typeface="華康文徵明體W4外字集" pitchFamily="65" charset="-120"/>
              </a:rPr>
            </a:br>
            <a:r>
              <a:rPr lang="zh-TW" altLang="zh-TW" sz="5400" b="1" dirty="0" smtClean="0">
                <a:effectLst>
                  <a:outerShdw blurRad="38100" dist="38100" dir="2700000" algn="tl">
                    <a:srgbClr val="000000">
                      <a:alpha val="43137"/>
                    </a:srgbClr>
                  </a:outerShdw>
                </a:effectLst>
                <a:latin typeface="標楷體" pitchFamily="65" charset="-120"/>
                <a:ea typeface="標楷體" pitchFamily="65" charset="-120"/>
              </a:rPr>
              <a:t>法務部財產申報查核平臺規劃說明</a:t>
            </a:r>
            <a:r>
              <a:rPr lang="zh-TW" altLang="zh-TW" sz="7200" dirty="0" smtClean="0"/>
              <a:t/>
            </a:r>
            <a:br>
              <a:rPr lang="zh-TW" altLang="zh-TW" sz="7200" dirty="0" smtClean="0"/>
            </a:br>
            <a:r>
              <a:rPr lang="en-US" altLang="zh-TW" sz="7300" dirty="0" smtClean="0">
                <a:solidFill>
                  <a:srgbClr val="663300"/>
                </a:solidFill>
                <a:latin typeface="華康古印體" pitchFamily="65" charset="-120"/>
                <a:ea typeface="華康古印體" pitchFamily="65" charset="-120"/>
                <a:cs typeface="華康文徵明體W4外字集" pitchFamily="65" charset="-120"/>
              </a:rPr>
              <a:t/>
            </a:r>
            <a:br>
              <a:rPr lang="en-US" altLang="zh-TW" sz="7300" dirty="0" smtClean="0">
                <a:solidFill>
                  <a:srgbClr val="663300"/>
                </a:solidFill>
                <a:latin typeface="華康古印體" pitchFamily="65" charset="-120"/>
                <a:ea typeface="華康古印體" pitchFamily="65" charset="-120"/>
                <a:cs typeface="華康文徵明體W4外字集" pitchFamily="65" charset="-120"/>
              </a:rPr>
            </a:br>
            <a:endParaRPr lang="zh-TW" altLang="en-US" sz="7300" kern="100" baseline="0" dirty="0" smtClean="0">
              <a:solidFill>
                <a:srgbClr val="660033"/>
              </a:solidFill>
              <a:latin typeface="微軟正黑體" pitchFamily="34" charset="-120"/>
              <a:ea typeface="微軟正黑體" pitchFamily="34" charset="-120"/>
            </a:endParaRPr>
          </a:p>
        </p:txBody>
      </p:sp>
      <p:sp>
        <p:nvSpPr>
          <p:cNvPr id="4" name="矩形 3"/>
          <p:cNvSpPr/>
          <p:nvPr/>
        </p:nvSpPr>
        <p:spPr>
          <a:xfrm>
            <a:off x="4139952" y="4437112"/>
            <a:ext cx="3888432" cy="12961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14400" lvl="1" indent="-457200">
              <a:spcBef>
                <a:spcPts val="600"/>
              </a:spcBef>
            </a:pPr>
            <a:r>
              <a:rPr lang="zh-TW" altLang="en-US" sz="2400" dirty="0" smtClean="0">
                <a:solidFill>
                  <a:schemeClr val="tx1"/>
                </a:solidFill>
                <a:latin typeface="標楷體" pitchFamily="65" charset="-120"/>
                <a:ea typeface="標楷體" pitchFamily="65" charset="-120"/>
              </a:rPr>
              <a:t>   </a:t>
            </a:r>
            <a:endParaRPr lang="zh-TW" altLang="en-US" b="1" dirty="0">
              <a:solidFill>
                <a:schemeClr val="tx1"/>
              </a:solidFill>
              <a:latin typeface="標楷體" pitchFamily="65" charset="-120"/>
              <a:ea typeface="標楷體" pitchFamily="65" charset="-120"/>
            </a:endParaRPr>
          </a:p>
        </p:txBody>
      </p:sp>
      <p:sp>
        <p:nvSpPr>
          <p:cNvPr id="5" name="投影片編號版面配置區 4"/>
          <p:cNvSpPr>
            <a:spLocks noGrp="1"/>
          </p:cNvSpPr>
          <p:nvPr>
            <p:ph type="sldNum" sz="quarter" idx="12"/>
          </p:nvPr>
        </p:nvSpPr>
        <p:spPr/>
        <p:txBody>
          <a:bodyPr/>
          <a:lstStyle/>
          <a:p>
            <a:endParaRPr lang="zh-TW" altLang="en-US" dirty="0"/>
          </a:p>
        </p:txBody>
      </p:sp>
      <p:pic>
        <p:nvPicPr>
          <p:cNvPr id="7" name="Picture 3" descr="J:\03資訊處簡報素材庫\資訊處年鑑\法務部logo.TIF"/>
          <p:cNvPicPr>
            <a:picLocks noChangeAspect="1" noChangeArrowheads="1"/>
          </p:cNvPicPr>
          <p:nvPr/>
        </p:nvPicPr>
        <p:blipFill>
          <a:blip r:embed="rId3" cstate="print"/>
          <a:srcRect/>
          <a:stretch>
            <a:fillRect/>
          </a:stretch>
        </p:blipFill>
        <p:spPr bwMode="auto">
          <a:xfrm>
            <a:off x="3275856" y="3140968"/>
            <a:ext cx="3600400" cy="25922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5"/>
          <p:cNvSpPr>
            <a:spLocks noGrp="1"/>
          </p:cNvSpPr>
          <p:nvPr>
            <p:ph type="title"/>
          </p:nvPr>
        </p:nvSpPr>
        <p:spPr/>
        <p:txBody>
          <a:bodyPr/>
          <a:lstStyle/>
          <a:p>
            <a:r>
              <a:rPr lang="zh-TW" altLang="en-US" sz="4400" b="1" dirty="0" smtClean="0">
                <a:effectLst/>
                <a:latin typeface="標楷體" pitchFamily="65" charset="-120"/>
                <a:ea typeface="標楷體" pitchFamily="65" charset="-120"/>
              </a:rPr>
              <a:t>壹、前言</a:t>
            </a:r>
            <a:endParaRPr lang="zh-TW" altLang="en-US" dirty="0"/>
          </a:p>
        </p:txBody>
      </p:sp>
      <p:sp>
        <p:nvSpPr>
          <p:cNvPr id="3" name="內容版面配置區 2"/>
          <p:cNvSpPr>
            <a:spLocks noGrp="1"/>
          </p:cNvSpPr>
          <p:nvPr>
            <p:ph idx="1"/>
          </p:nvPr>
        </p:nvSpPr>
        <p:spPr/>
        <p:txBody>
          <a:bodyPr>
            <a:normAutofit/>
          </a:bodyPr>
          <a:lstStyle/>
          <a:p>
            <a:pPr marL="514350" indent="-514350">
              <a:lnSpc>
                <a:spcPct val="150000"/>
              </a:lnSpc>
              <a:buClr>
                <a:srgbClr val="CC0000"/>
              </a:buClr>
              <a:buSzTx/>
              <a:buNone/>
            </a:pPr>
            <a:r>
              <a:rPr lang="zh-TW" altLang="en-US" sz="2800" dirty="0" smtClean="0">
                <a:latin typeface="標楷體" pitchFamily="65" charset="-120"/>
                <a:ea typeface="標楷體" pitchFamily="65" charset="-120"/>
              </a:rPr>
              <a:t>   </a:t>
            </a:r>
            <a:endParaRPr lang="en-US" altLang="zh-TW" sz="2800" dirty="0" smtClean="0">
              <a:latin typeface="標楷體" pitchFamily="65" charset="-120"/>
              <a:ea typeface="標楷體" pitchFamily="65" charset="-120"/>
            </a:endParaRPr>
          </a:p>
          <a:p>
            <a:pPr marL="457200" indent="-457200">
              <a:lnSpc>
                <a:spcPct val="150000"/>
              </a:lnSpc>
              <a:buClr>
                <a:srgbClr val="CC0000"/>
              </a:buClr>
              <a:buSzTx/>
              <a:buFont typeface="+mj-lt"/>
              <a:buAutoNum type="arabicPeriod"/>
            </a:pPr>
            <a:endParaRPr lang="zh-TW" altLang="en-US" sz="2400" b="1" dirty="0" smtClean="0">
              <a:latin typeface="標楷體" pitchFamily="65" charset="-120"/>
              <a:ea typeface="標楷體" pitchFamily="65" charset="-120"/>
            </a:endParaRPr>
          </a:p>
        </p:txBody>
      </p:sp>
      <p:sp>
        <p:nvSpPr>
          <p:cNvPr id="4" name="投影片編號版面配置區 3"/>
          <p:cNvSpPr>
            <a:spLocks noGrp="1"/>
          </p:cNvSpPr>
          <p:nvPr>
            <p:ph type="sldNum" sz="quarter" idx="12"/>
          </p:nvPr>
        </p:nvSpPr>
        <p:spPr/>
        <p:txBody>
          <a:bodyPr/>
          <a:lstStyle/>
          <a:p>
            <a:fld id="{CFD80C3C-E9FF-4241-A9CE-77FC01300D9B}" type="slidenum">
              <a:rPr lang="zh-TW" altLang="en-US" smtClean="0"/>
              <a:pPr/>
              <a:t>10</a:t>
            </a:fld>
            <a:endParaRPr lang="zh-TW" altLang="en-US"/>
          </a:p>
        </p:txBody>
      </p:sp>
      <p:graphicFrame>
        <p:nvGraphicFramePr>
          <p:cNvPr id="5" name="表格 4"/>
          <p:cNvGraphicFramePr>
            <a:graphicFrameLocks noGrp="1"/>
          </p:cNvGraphicFramePr>
          <p:nvPr/>
        </p:nvGraphicFramePr>
        <p:xfrm>
          <a:off x="1115616" y="1484784"/>
          <a:ext cx="7812360" cy="4519032"/>
        </p:xfrm>
        <a:graphic>
          <a:graphicData uri="http://schemas.openxmlformats.org/drawingml/2006/table">
            <a:tbl>
              <a:tblPr firstRow="1" bandRow="1">
                <a:tableStyleId>{5C22544A-7EE6-4342-B048-85BDC9FD1C3A}</a:tableStyleId>
              </a:tblPr>
              <a:tblGrid>
                <a:gridCol w="7812360"/>
              </a:tblGrid>
              <a:tr h="124540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sz="3200" dirty="0" smtClean="0">
                          <a:latin typeface="標楷體" pitchFamily="65" charset="-120"/>
                          <a:ea typeface="標楷體" pitchFamily="65" charset="-120"/>
                        </a:rPr>
                        <a:t>公職人員財產申報法</a:t>
                      </a:r>
                      <a:endParaRPr lang="en-US" altLang="zh-TW" sz="3200" dirty="0" smtClean="0">
                        <a:latin typeface="標楷體" pitchFamily="65" charset="-120"/>
                        <a:ea typeface="標楷體" pitchFamily="65" charset="-120"/>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0" lang="zh-TW" altLang="en-US" sz="3200" u="none" kern="1200" dirty="0" smtClean="0">
                          <a:latin typeface="標楷體" pitchFamily="65" charset="-120"/>
                          <a:ea typeface="標楷體" pitchFamily="65" charset="-120"/>
                        </a:rPr>
                        <a:t>第</a:t>
                      </a:r>
                      <a:r>
                        <a:rPr kumimoji="0" lang="en-US" altLang="zh-TW" sz="3200" u="none" kern="1200" dirty="0" smtClean="0">
                          <a:latin typeface="標楷體" pitchFamily="65" charset="-120"/>
                          <a:ea typeface="標楷體" pitchFamily="65" charset="-120"/>
                        </a:rPr>
                        <a:t>5</a:t>
                      </a:r>
                      <a:r>
                        <a:rPr kumimoji="0" lang="zh-TW" altLang="en-US" sz="3200" u="none" kern="1200" dirty="0" smtClean="0">
                          <a:latin typeface="標楷體" pitchFamily="65" charset="-120"/>
                          <a:ea typeface="標楷體" pitchFamily="65" charset="-120"/>
                        </a:rPr>
                        <a:t>條第</a:t>
                      </a:r>
                      <a:r>
                        <a:rPr kumimoji="0" lang="en-US" altLang="zh-TW" sz="3200" u="none" kern="1200" dirty="0" smtClean="0">
                          <a:latin typeface="標楷體" pitchFamily="65" charset="-120"/>
                          <a:ea typeface="標楷體" pitchFamily="65" charset="-120"/>
                        </a:rPr>
                        <a:t>4</a:t>
                      </a:r>
                      <a:r>
                        <a:rPr kumimoji="0" lang="zh-TW" altLang="en-US" sz="3200" u="none" kern="1200" dirty="0" smtClean="0">
                          <a:latin typeface="標楷體" pitchFamily="65" charset="-120"/>
                          <a:ea typeface="標楷體" pitchFamily="65" charset="-120"/>
                        </a:rPr>
                        <a:t>項</a:t>
                      </a:r>
                      <a:r>
                        <a:rPr lang="zh-TW" altLang="en-US" sz="3200" dirty="0" smtClean="0">
                          <a:latin typeface="標楷體" pitchFamily="65" charset="-120"/>
                          <a:ea typeface="標楷體" pitchFamily="65" charset="-120"/>
                        </a:rPr>
                        <a:t>修正草案條文</a:t>
                      </a:r>
                      <a:endParaRPr lang="zh-TW" altLang="en-US" sz="3200" dirty="0">
                        <a:latin typeface="標楷體" pitchFamily="65" charset="-120"/>
                        <a:ea typeface="標楷體" pitchFamily="65" charset="-120"/>
                      </a:endParaRPr>
                    </a:p>
                  </a:txBody>
                  <a:tcPr/>
                </a:tc>
              </a:tr>
              <a:tr h="327362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zh-TW" altLang="zh-TW" sz="3200" u="none" kern="1200" dirty="0" smtClean="0">
                          <a:latin typeface="標楷體" pitchFamily="65" charset="-120"/>
                          <a:ea typeface="標楷體" pitchFamily="65" charset="-120"/>
                        </a:rPr>
                        <a:t>監察院及法務部</a:t>
                      </a:r>
                      <a:r>
                        <a:rPr kumimoji="0" lang="zh-TW" altLang="zh-TW" sz="3200" b="1" u="none" kern="1200" dirty="0" smtClean="0">
                          <a:solidFill>
                            <a:srgbClr val="0000FF"/>
                          </a:solidFill>
                          <a:latin typeface="標楷體" pitchFamily="65" charset="-120"/>
                          <a:ea typeface="標楷體" pitchFamily="65" charset="-120"/>
                        </a:rPr>
                        <a:t>為提供公職人員申報財產</a:t>
                      </a:r>
                      <a:r>
                        <a:rPr kumimoji="0" lang="zh-TW" altLang="zh-TW" sz="3200" u="none" kern="1200" dirty="0" smtClean="0">
                          <a:latin typeface="標楷體" pitchFamily="65" charset="-120"/>
                          <a:ea typeface="標楷體" pitchFamily="65" charset="-120"/>
                        </a:rPr>
                        <a:t>及受理申報機關（構）查核之用，</a:t>
                      </a:r>
                      <a:r>
                        <a:rPr kumimoji="0" lang="zh-TW" altLang="zh-TW" sz="3200" b="1" u="none" kern="1200" dirty="0" smtClean="0">
                          <a:solidFill>
                            <a:srgbClr val="0000FF"/>
                          </a:solidFill>
                          <a:latin typeface="標楷體" pitchFamily="65" charset="-120"/>
                          <a:ea typeface="標楷體" pitchFamily="65" charset="-120"/>
                        </a:rPr>
                        <a:t>得透過電腦網路請求有關之機關（構）、團體或個人提供</a:t>
                      </a:r>
                      <a:r>
                        <a:rPr kumimoji="0" lang="zh-TW" altLang="zh-TW" sz="3200" u="none" kern="1200" dirty="0" smtClean="0">
                          <a:latin typeface="標楷體" pitchFamily="65" charset="-120"/>
                          <a:ea typeface="標楷體" pitchFamily="65" charset="-120"/>
                        </a:rPr>
                        <a:t>第一項及第二項所列</a:t>
                      </a:r>
                      <a:r>
                        <a:rPr kumimoji="0" lang="zh-TW" altLang="zh-TW" sz="3200" b="1" u="none" kern="1200" dirty="0" smtClean="0">
                          <a:solidFill>
                            <a:srgbClr val="0000FF"/>
                          </a:solidFill>
                          <a:latin typeface="標楷體" pitchFamily="65" charset="-120"/>
                          <a:ea typeface="標楷體" pitchFamily="65" charset="-120"/>
                        </a:rPr>
                        <a:t>財產之資訊</a:t>
                      </a:r>
                      <a:r>
                        <a:rPr kumimoji="0" lang="zh-TW" altLang="zh-TW" sz="3200" u="none" kern="1200" dirty="0" smtClean="0">
                          <a:latin typeface="標楷體" pitchFamily="65" charset="-120"/>
                          <a:ea typeface="標楷體" pitchFamily="65" charset="-120"/>
                        </a:rPr>
                        <a:t>，受請求者有配合提供資訊之義務。</a:t>
                      </a:r>
                      <a:endParaRPr lang="zh-TW" altLang="en-US" sz="3200" u="none" dirty="0" smtClean="0">
                        <a:latin typeface="標楷體" pitchFamily="65" charset="-120"/>
                        <a:ea typeface="標楷體" pitchFamily="65" charset="-120"/>
                      </a:endParaRPr>
                    </a:p>
                    <a:p>
                      <a:endParaRPr lang="zh-TW" altLang="en-US" dirty="0">
                        <a:latin typeface="標楷體" pitchFamily="65" charset="-120"/>
                        <a:ea typeface="標楷體" pitchFamily="65" charset="-120"/>
                      </a:endParaRPr>
                    </a:p>
                  </a:txBody>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lvl="0"/>
            <a:r>
              <a:rPr lang="zh-TW" altLang="en-US" sz="4400" b="1" dirty="0" smtClean="0">
                <a:effectLst/>
                <a:latin typeface="標楷體" pitchFamily="65" charset="-120"/>
                <a:ea typeface="標楷體" pitchFamily="65" charset="-120"/>
              </a:rPr>
              <a:t>貳、</a:t>
            </a:r>
            <a:r>
              <a:rPr lang="zh-TW" altLang="zh-TW" sz="4400" b="1" dirty="0" smtClean="0">
                <a:effectLst/>
                <a:latin typeface="標楷體" pitchFamily="65" charset="-120"/>
                <a:ea typeface="標楷體" pitchFamily="65" charset="-120"/>
              </a:rPr>
              <a:t>查核平臺試辦方案</a:t>
            </a:r>
            <a:endParaRPr lang="zh-TW" altLang="en-US" dirty="0">
              <a:effectLst/>
              <a:latin typeface="標楷體" pitchFamily="65" charset="-120"/>
              <a:ea typeface="標楷體" pitchFamily="65" charset="-120"/>
            </a:endParaRPr>
          </a:p>
        </p:txBody>
      </p:sp>
      <p:sp>
        <p:nvSpPr>
          <p:cNvPr id="3" name="內容版面配置區 2"/>
          <p:cNvSpPr>
            <a:spLocks noGrp="1"/>
          </p:cNvSpPr>
          <p:nvPr>
            <p:ph idx="1"/>
          </p:nvPr>
        </p:nvSpPr>
        <p:spPr/>
        <p:txBody>
          <a:bodyPr>
            <a:normAutofit/>
          </a:bodyPr>
          <a:lstStyle/>
          <a:p>
            <a:pPr marL="596646" indent="-514350">
              <a:buNone/>
            </a:pPr>
            <a:r>
              <a:rPr lang="zh-TW" altLang="zh-TW" dirty="0" smtClean="0">
                <a:latin typeface="標楷體" pitchFamily="65" charset="-120"/>
                <a:ea typeface="標楷體" pitchFamily="65" charset="-120"/>
              </a:rPr>
              <a:t>為瞭解查核平臺之利弊得失，本署規劃</a:t>
            </a:r>
            <a:endParaRPr lang="en-US" altLang="zh-TW" dirty="0" smtClean="0">
              <a:latin typeface="標楷體" pitchFamily="65" charset="-120"/>
              <a:ea typeface="標楷體" pitchFamily="65" charset="-120"/>
            </a:endParaRPr>
          </a:p>
          <a:p>
            <a:pPr marL="596646" indent="-514350">
              <a:buNone/>
            </a:pPr>
            <a:r>
              <a:rPr lang="zh-TW" altLang="zh-TW" b="1" dirty="0" smtClean="0">
                <a:solidFill>
                  <a:srgbClr val="FF0000"/>
                </a:solidFill>
                <a:latin typeface="標楷體" pitchFamily="65" charset="-120"/>
                <a:ea typeface="標楷體" pitchFamily="65" charset="-120"/>
              </a:rPr>
              <a:t>於全面實施前，先以試辦方式辦理</a:t>
            </a:r>
            <a:r>
              <a:rPr lang="zh-TW" altLang="en-US" dirty="0" smtClean="0">
                <a:latin typeface="標楷體" pitchFamily="65" charset="-120"/>
                <a:ea typeface="標楷體" pitchFamily="65" charset="-120"/>
              </a:rPr>
              <a:t>。</a:t>
            </a:r>
            <a:endParaRPr lang="en-US" altLang="zh-TW" dirty="0" smtClean="0">
              <a:latin typeface="標楷體" pitchFamily="65" charset="-120"/>
              <a:ea typeface="標楷體" pitchFamily="65" charset="-120"/>
            </a:endParaRPr>
          </a:p>
          <a:p>
            <a:pPr marL="596646" indent="-514350">
              <a:buNone/>
            </a:pPr>
            <a:r>
              <a:rPr lang="zh-TW" altLang="zh-TW" dirty="0" smtClean="0">
                <a:latin typeface="標楷體" pitchFamily="65" charset="-120"/>
                <a:ea typeface="標楷體" pitchFamily="65" charset="-120"/>
              </a:rPr>
              <a:t>試辦規劃及時程如下：</a:t>
            </a:r>
            <a:endParaRPr lang="en-US" altLang="zh-TW" dirty="0" smtClean="0">
              <a:latin typeface="標楷體" pitchFamily="65" charset="-120"/>
              <a:ea typeface="標楷體" pitchFamily="65" charset="-120"/>
            </a:endParaRPr>
          </a:p>
          <a:p>
            <a:pPr marL="596646" lvl="2" indent="-514350">
              <a:spcBef>
                <a:spcPts val="600"/>
              </a:spcBef>
              <a:buClr>
                <a:schemeClr val="accent1"/>
              </a:buClr>
              <a:buSzPct val="80000"/>
              <a:buNone/>
            </a:pPr>
            <a:r>
              <a:rPr lang="zh-TW" altLang="en-US" sz="2800" dirty="0" smtClean="0">
                <a:latin typeface="標楷體" pitchFamily="65" charset="-120"/>
                <a:ea typeface="標楷體" pitchFamily="65" charset="-120"/>
              </a:rPr>
              <a:t>一、</a:t>
            </a:r>
            <a:r>
              <a:rPr lang="zh-TW" altLang="en-US" sz="2800" b="1" dirty="0" smtClean="0">
                <a:solidFill>
                  <a:srgbClr val="0000FF"/>
                </a:solidFill>
                <a:latin typeface="標楷體" pitchFamily="65" charset="-120"/>
                <a:ea typeface="標楷體" pitchFamily="65" charset="-120"/>
              </a:rPr>
              <a:t>第</a:t>
            </a:r>
            <a:r>
              <a:rPr lang="en-US" altLang="zh-TW" sz="2800" b="1" dirty="0" smtClean="0">
                <a:solidFill>
                  <a:srgbClr val="0000FF"/>
                </a:solidFill>
                <a:latin typeface="標楷體" pitchFamily="65" charset="-120"/>
                <a:ea typeface="標楷體" pitchFamily="65" charset="-120"/>
              </a:rPr>
              <a:t>1</a:t>
            </a:r>
            <a:r>
              <a:rPr lang="zh-TW" altLang="en-US" sz="2800" b="1" dirty="0" smtClean="0">
                <a:solidFill>
                  <a:srgbClr val="0000FF"/>
                </a:solidFill>
                <a:latin typeface="標楷體" pitchFamily="65" charset="-120"/>
                <a:ea typeface="標楷體" pitchFamily="65" charset="-120"/>
              </a:rPr>
              <a:t>次試辦（查核作業） </a:t>
            </a:r>
            <a:endParaRPr lang="en-US" altLang="zh-TW" sz="2800" b="1" dirty="0" smtClean="0">
              <a:solidFill>
                <a:srgbClr val="0000FF"/>
              </a:solidFill>
              <a:latin typeface="標楷體" pitchFamily="65" charset="-120"/>
              <a:ea typeface="標楷體" pitchFamily="65" charset="-120"/>
            </a:endParaRPr>
          </a:p>
          <a:p>
            <a:pPr marL="596646" lvl="2" indent="-514350">
              <a:spcBef>
                <a:spcPts val="600"/>
              </a:spcBef>
              <a:buClr>
                <a:schemeClr val="accent1"/>
              </a:buClr>
              <a:buSzPct val="80000"/>
              <a:buNone/>
            </a:pPr>
            <a:r>
              <a:rPr lang="zh-TW" altLang="en-US" sz="2800" dirty="0" smtClean="0">
                <a:latin typeface="標楷體" pitchFamily="65" charset="-120"/>
                <a:ea typeface="標楷體" pitchFamily="65" charset="-120"/>
              </a:rPr>
              <a:t>    </a:t>
            </a:r>
            <a:r>
              <a:rPr lang="en-US" altLang="zh-TW" sz="2800" dirty="0" smtClean="0">
                <a:latin typeface="標楷體" pitchFamily="65" charset="-120"/>
                <a:ea typeface="標楷體" pitchFamily="65" charset="-120"/>
              </a:rPr>
              <a:t>102</a:t>
            </a:r>
            <a:r>
              <a:rPr lang="zh-TW" altLang="zh-TW" sz="2800" dirty="0" smtClean="0">
                <a:latin typeface="標楷體" pitchFamily="65" charset="-120"/>
                <a:ea typeface="標楷體" pitchFamily="65" charset="-120"/>
              </a:rPr>
              <a:t>年</a:t>
            </a:r>
            <a:r>
              <a:rPr lang="en-US" altLang="zh-TW" sz="2800" dirty="0" smtClean="0">
                <a:latin typeface="標楷體" pitchFamily="65" charset="-120"/>
                <a:ea typeface="標楷體" pitchFamily="65" charset="-120"/>
              </a:rPr>
              <a:t>11</a:t>
            </a:r>
            <a:r>
              <a:rPr lang="zh-TW" altLang="zh-TW" sz="2800" dirty="0" smtClean="0">
                <a:latin typeface="標楷體" pitchFamily="65" charset="-120"/>
                <a:ea typeface="標楷體" pitchFamily="65" charset="-120"/>
              </a:rPr>
              <a:t>月先由</a:t>
            </a:r>
            <a:r>
              <a:rPr lang="zh-TW" altLang="en-US" sz="2800" dirty="0" smtClean="0">
                <a:latin typeface="標楷體" pitchFamily="65" charset="-120"/>
                <a:ea typeface="標楷體" pitchFamily="65" charset="-120"/>
              </a:rPr>
              <a:t>廉政</a:t>
            </a:r>
            <a:r>
              <a:rPr lang="zh-TW" altLang="zh-TW" sz="2800" dirty="0" smtClean="0">
                <a:latin typeface="標楷體" pitchFamily="65" charset="-120"/>
                <a:ea typeface="標楷體" pitchFamily="65" charset="-120"/>
              </a:rPr>
              <a:t>署試用查核平臺，向</a:t>
            </a:r>
            <a:endParaRPr lang="en-US" altLang="zh-TW" sz="2800" dirty="0" smtClean="0">
              <a:latin typeface="標楷體" pitchFamily="65" charset="-120"/>
              <a:ea typeface="標楷體" pitchFamily="65" charset="-120"/>
            </a:endParaRPr>
          </a:p>
          <a:p>
            <a:pPr marL="596646" lvl="2" indent="-514350">
              <a:spcBef>
                <a:spcPts val="600"/>
              </a:spcBef>
              <a:buClr>
                <a:schemeClr val="accent1"/>
              </a:buClr>
              <a:buSzPct val="80000"/>
              <a:buNone/>
            </a:pPr>
            <a:r>
              <a:rPr lang="zh-TW" altLang="en-US" sz="2800" dirty="0" smtClean="0">
                <a:latin typeface="標楷體" pitchFamily="65" charset="-120"/>
                <a:ea typeface="標楷體" pitchFamily="65" charset="-120"/>
              </a:rPr>
              <a:t>    政府機關及金融機構</a:t>
            </a:r>
            <a:r>
              <a:rPr lang="zh-TW" altLang="zh-TW" sz="2800" dirty="0" smtClean="0">
                <a:latin typeface="標楷體" pitchFamily="65" charset="-120"/>
                <a:ea typeface="標楷體" pitchFamily="65" charset="-120"/>
              </a:rPr>
              <a:t>查</a:t>
            </a:r>
            <a:r>
              <a:rPr lang="zh-TW" altLang="en-US" sz="2800" dirty="0" smtClean="0">
                <a:latin typeface="標楷體" pitchFamily="65" charset="-120"/>
                <a:ea typeface="標楷體" pitchFamily="65" charset="-120"/>
              </a:rPr>
              <a:t>調</a:t>
            </a:r>
            <a:r>
              <a:rPr lang="zh-TW" altLang="zh-TW" sz="2800" dirty="0" smtClean="0">
                <a:latin typeface="標楷體" pitchFamily="65" charset="-120"/>
                <a:ea typeface="標楷體" pitchFamily="65" charset="-120"/>
              </a:rPr>
              <a:t>資料，辦理查核</a:t>
            </a:r>
            <a:endParaRPr lang="en-US" altLang="zh-TW" sz="2800" dirty="0" smtClean="0">
              <a:latin typeface="標楷體" pitchFamily="65" charset="-120"/>
              <a:ea typeface="標楷體" pitchFamily="65" charset="-120"/>
            </a:endParaRPr>
          </a:p>
          <a:p>
            <a:pPr marL="596646" lvl="2" indent="-514350">
              <a:spcBef>
                <a:spcPts val="600"/>
              </a:spcBef>
              <a:buClr>
                <a:schemeClr val="accent1"/>
              </a:buClr>
              <a:buSzPct val="80000"/>
              <a:buNone/>
            </a:pPr>
            <a:r>
              <a:rPr lang="zh-TW" altLang="en-US" sz="2800" dirty="0" smtClean="0">
                <a:latin typeface="標楷體" pitchFamily="65" charset="-120"/>
                <a:ea typeface="標楷體" pitchFamily="65" charset="-120"/>
              </a:rPr>
              <a:t>    </a:t>
            </a:r>
            <a:r>
              <a:rPr lang="zh-TW" altLang="zh-TW" sz="2800" dirty="0" smtClean="0">
                <a:latin typeface="標楷體" pitchFamily="65" charset="-120"/>
                <a:ea typeface="標楷體" pitchFamily="65" charset="-120"/>
              </a:rPr>
              <a:t>作業。（已辦竣）</a:t>
            </a:r>
          </a:p>
          <a:p>
            <a:pPr marL="596646" indent="-514350">
              <a:buNone/>
            </a:pPr>
            <a:endParaRPr lang="zh-TW" altLang="zh-TW" dirty="0" smtClean="0">
              <a:latin typeface="標楷體" pitchFamily="65" charset="-120"/>
              <a:ea typeface="標楷體" pitchFamily="65" charset="-120"/>
            </a:endParaRPr>
          </a:p>
          <a:p>
            <a:pPr marL="596646" indent="-514350">
              <a:buNone/>
            </a:pPr>
            <a:endParaRPr lang="zh-TW" altLang="en-US" dirty="0"/>
          </a:p>
        </p:txBody>
      </p:sp>
      <p:sp>
        <p:nvSpPr>
          <p:cNvPr id="4" name="投影片編號版面配置區 3"/>
          <p:cNvSpPr>
            <a:spLocks noGrp="1"/>
          </p:cNvSpPr>
          <p:nvPr>
            <p:ph type="sldNum" sz="quarter" idx="12"/>
          </p:nvPr>
        </p:nvSpPr>
        <p:spPr/>
        <p:txBody>
          <a:bodyPr/>
          <a:lstStyle/>
          <a:p>
            <a:fld id="{CFD80C3C-E9FF-4241-A9CE-77FC01300D9B}" type="slidenum">
              <a:rPr lang="zh-TW" altLang="en-US" smtClean="0"/>
              <a:pPr/>
              <a:t>11</a:t>
            </a:fld>
            <a:endParaRPr lang="zh-TW" alt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lvl="0"/>
            <a:r>
              <a:rPr lang="zh-TW" altLang="en-US" sz="4400" b="1" dirty="0" smtClean="0">
                <a:latin typeface="標楷體" pitchFamily="65" charset="-120"/>
                <a:ea typeface="標楷體" pitchFamily="65" charset="-120"/>
              </a:rPr>
              <a:t>貳、</a:t>
            </a:r>
            <a:r>
              <a:rPr lang="zh-TW" altLang="zh-TW" sz="4400" b="1" dirty="0" smtClean="0">
                <a:latin typeface="標楷體" pitchFamily="65" charset="-120"/>
                <a:ea typeface="標楷體" pitchFamily="65" charset="-120"/>
              </a:rPr>
              <a:t>查核平臺試辦方案</a:t>
            </a:r>
            <a:endParaRPr lang="zh-TW" altLang="en-US" dirty="0">
              <a:latin typeface="標楷體" pitchFamily="65" charset="-120"/>
              <a:ea typeface="標楷體" pitchFamily="65" charset="-120"/>
            </a:endParaRPr>
          </a:p>
        </p:txBody>
      </p:sp>
      <p:sp>
        <p:nvSpPr>
          <p:cNvPr id="3" name="內容版面配置區 2"/>
          <p:cNvSpPr>
            <a:spLocks noGrp="1"/>
          </p:cNvSpPr>
          <p:nvPr>
            <p:ph idx="1"/>
          </p:nvPr>
        </p:nvSpPr>
        <p:spPr/>
        <p:txBody>
          <a:bodyPr>
            <a:normAutofit lnSpcReduction="10000"/>
          </a:bodyPr>
          <a:lstStyle/>
          <a:p>
            <a:pPr marL="596646" lvl="2" indent="-514350" algn="just">
              <a:spcBef>
                <a:spcPts val="600"/>
              </a:spcBef>
              <a:buClr>
                <a:schemeClr val="accent1"/>
              </a:buClr>
              <a:buSzPct val="80000"/>
              <a:buNone/>
            </a:pPr>
            <a:r>
              <a:rPr lang="zh-TW" altLang="en-US" sz="3200" dirty="0" smtClean="0">
                <a:latin typeface="標楷體" pitchFamily="65" charset="-120"/>
                <a:ea typeface="標楷體" pitchFamily="65" charset="-120"/>
              </a:rPr>
              <a:t>二、</a:t>
            </a:r>
            <a:r>
              <a:rPr lang="zh-TW" altLang="en-US" sz="3200" b="1" dirty="0" smtClean="0">
                <a:solidFill>
                  <a:srgbClr val="0000FF"/>
                </a:solidFill>
                <a:latin typeface="標楷體" pitchFamily="65" charset="-120"/>
                <a:ea typeface="標楷體" pitchFamily="65" charset="-120"/>
              </a:rPr>
              <a:t>第</a:t>
            </a:r>
            <a:r>
              <a:rPr lang="en-US" altLang="zh-TW" sz="3200" b="1" dirty="0" smtClean="0">
                <a:solidFill>
                  <a:srgbClr val="0000FF"/>
                </a:solidFill>
                <a:latin typeface="標楷體" pitchFamily="65" charset="-120"/>
                <a:ea typeface="標楷體" pitchFamily="65" charset="-120"/>
              </a:rPr>
              <a:t>2</a:t>
            </a:r>
            <a:r>
              <a:rPr lang="zh-TW" altLang="en-US" sz="3200" b="1" dirty="0" smtClean="0">
                <a:solidFill>
                  <a:srgbClr val="0000FF"/>
                </a:solidFill>
                <a:latin typeface="標楷體" pitchFamily="65" charset="-120"/>
                <a:ea typeface="標楷體" pitchFamily="65" charset="-120"/>
              </a:rPr>
              <a:t>次試辦（查核作業） </a:t>
            </a:r>
            <a:endParaRPr lang="en-US" altLang="zh-TW" sz="3200" b="1" dirty="0" smtClean="0">
              <a:solidFill>
                <a:srgbClr val="0000FF"/>
              </a:solidFill>
              <a:latin typeface="標楷體" pitchFamily="65" charset="-120"/>
              <a:ea typeface="標楷體" pitchFamily="65" charset="-120"/>
            </a:endParaRPr>
          </a:p>
          <a:p>
            <a:pPr marL="596646" lvl="2" indent="-514350" algn="just">
              <a:spcBef>
                <a:spcPts val="600"/>
              </a:spcBef>
              <a:buClr>
                <a:schemeClr val="accent1"/>
              </a:buClr>
              <a:buSzPct val="80000"/>
              <a:buNone/>
            </a:pPr>
            <a:r>
              <a:rPr lang="en-US" altLang="zh-TW" sz="3200" dirty="0" smtClean="0">
                <a:latin typeface="標楷體" pitchFamily="65" charset="-120"/>
                <a:ea typeface="標楷體" pitchFamily="65" charset="-120"/>
              </a:rPr>
              <a:t>  </a:t>
            </a:r>
            <a:r>
              <a:rPr lang="zh-TW" altLang="en-US" sz="3200" dirty="0" smtClean="0">
                <a:latin typeface="標楷體" pitchFamily="65" charset="-120"/>
                <a:ea typeface="標楷體" pitchFamily="65" charset="-120"/>
              </a:rPr>
              <a:t> </a:t>
            </a:r>
            <a:r>
              <a:rPr lang="zh-TW" altLang="zh-TW" sz="3200" dirty="0" smtClean="0">
                <a:latin typeface="標楷體" pitchFamily="65" charset="-120"/>
                <a:ea typeface="標楷體" pitchFamily="65" charset="-120"/>
              </a:rPr>
              <a:t>本（</a:t>
            </a:r>
            <a:r>
              <a:rPr lang="en-US" altLang="zh-TW" sz="3200" dirty="0" smtClean="0">
                <a:latin typeface="標楷體" pitchFamily="65" charset="-120"/>
                <a:ea typeface="標楷體" pitchFamily="65" charset="-120"/>
              </a:rPr>
              <a:t>103</a:t>
            </a:r>
            <a:r>
              <a:rPr lang="zh-TW" altLang="zh-TW" sz="3200" dirty="0" smtClean="0">
                <a:latin typeface="標楷體" pitchFamily="65" charset="-120"/>
                <a:ea typeface="標楷體" pitchFamily="65" charset="-120"/>
              </a:rPr>
              <a:t>）年</a:t>
            </a:r>
            <a:r>
              <a:rPr lang="en-US" altLang="zh-TW" sz="3200" dirty="0" smtClean="0">
                <a:latin typeface="標楷體" pitchFamily="65" charset="-120"/>
                <a:ea typeface="標楷體" pitchFamily="65" charset="-120"/>
              </a:rPr>
              <a:t>4</a:t>
            </a:r>
            <a:r>
              <a:rPr lang="zh-TW" altLang="zh-TW" sz="3200" dirty="0" smtClean="0">
                <a:latin typeface="標楷體" pitchFamily="65" charset="-120"/>
                <a:ea typeface="標楷體" pitchFamily="65" charset="-120"/>
              </a:rPr>
              <a:t>月間，由各主管機關政風機構各自彙整所屬政風機構查調名單</a:t>
            </a:r>
            <a:r>
              <a:rPr lang="zh-TW" altLang="en-US" sz="3200" dirty="0" smtClean="0">
                <a:latin typeface="標楷體" pitchFamily="65" charset="-120"/>
                <a:ea typeface="標楷體" pitchFamily="65" charset="-120"/>
              </a:rPr>
              <a:t>（</a:t>
            </a:r>
            <a:r>
              <a:rPr lang="zh-TW" altLang="zh-TW" sz="3200" dirty="0" smtClean="0">
                <a:latin typeface="標楷體" pitchFamily="65" charset="-120"/>
                <a:ea typeface="標楷體" pitchFamily="65" charset="-120"/>
              </a:rPr>
              <a:t>計</a:t>
            </a:r>
            <a:r>
              <a:rPr lang="en-US" altLang="zh-TW" sz="3200" b="1" dirty="0" smtClean="0">
                <a:solidFill>
                  <a:srgbClr val="FF0000"/>
                </a:solidFill>
                <a:latin typeface="標楷體" pitchFamily="65" charset="-120"/>
                <a:ea typeface="標楷體" pitchFamily="65" charset="-120"/>
              </a:rPr>
              <a:t>8304</a:t>
            </a:r>
            <a:r>
              <a:rPr lang="zh-TW" altLang="zh-TW" sz="3200" b="1" dirty="0" smtClean="0">
                <a:solidFill>
                  <a:srgbClr val="FF0000"/>
                </a:solidFill>
                <a:latin typeface="標楷體" pitchFamily="65" charset="-120"/>
                <a:ea typeface="標楷體" pitchFamily="65" charset="-120"/>
              </a:rPr>
              <a:t>人</a:t>
            </a:r>
            <a:r>
              <a:rPr lang="zh-TW" altLang="zh-TW" sz="3200" dirty="0" smtClean="0">
                <a:latin typeface="標楷體" pitchFamily="65" charset="-120"/>
                <a:ea typeface="標楷體" pitchFamily="65" charset="-120"/>
              </a:rPr>
              <a:t>，加計其配偶與未成年子女，資料量約為</a:t>
            </a:r>
            <a:r>
              <a:rPr lang="en-US" altLang="zh-TW" sz="3200" b="1" dirty="0" smtClean="0">
                <a:solidFill>
                  <a:srgbClr val="FF0000"/>
                </a:solidFill>
                <a:latin typeface="標楷體" pitchFamily="65" charset="-120"/>
                <a:ea typeface="標楷體" pitchFamily="65" charset="-120"/>
              </a:rPr>
              <a:t>2.4</a:t>
            </a:r>
            <a:r>
              <a:rPr lang="zh-TW" altLang="zh-TW" sz="3200" b="1" dirty="0" smtClean="0">
                <a:solidFill>
                  <a:srgbClr val="FF0000"/>
                </a:solidFill>
                <a:latin typeface="標楷體" pitchFamily="65" charset="-120"/>
                <a:ea typeface="標楷體" pitchFamily="65" charset="-120"/>
              </a:rPr>
              <a:t>萬筆</a:t>
            </a:r>
            <a:r>
              <a:rPr lang="zh-TW" altLang="en-US" sz="3200" dirty="0" smtClean="0">
                <a:latin typeface="標楷體" pitchFamily="65" charset="-120"/>
                <a:ea typeface="標楷體" pitchFamily="65" charset="-120"/>
              </a:rPr>
              <a:t>）</a:t>
            </a:r>
            <a:r>
              <a:rPr lang="zh-TW" altLang="zh-TW" sz="3200" dirty="0" smtClean="0">
                <a:latin typeface="標楷體" pitchFamily="65" charset="-120"/>
                <a:ea typeface="標楷體" pitchFamily="65" charset="-120"/>
              </a:rPr>
              <a:t>，函報</a:t>
            </a:r>
            <a:r>
              <a:rPr lang="zh-TW" altLang="en-US" sz="3200" dirty="0" smtClean="0">
                <a:latin typeface="標楷體" pitchFamily="65" charset="-120"/>
                <a:ea typeface="標楷體" pitchFamily="65" charset="-120"/>
              </a:rPr>
              <a:t>廉政</a:t>
            </a:r>
            <a:r>
              <a:rPr lang="zh-TW" altLang="zh-TW" sz="3200" dirty="0" smtClean="0">
                <a:latin typeface="標楷體" pitchFamily="65" charset="-120"/>
                <a:ea typeface="標楷體" pitchFamily="65" charset="-120"/>
              </a:rPr>
              <a:t>署，由</a:t>
            </a:r>
            <a:r>
              <a:rPr lang="zh-TW" altLang="en-US" sz="3200" dirty="0" smtClean="0">
                <a:latin typeface="標楷體" pitchFamily="65" charset="-120"/>
                <a:ea typeface="標楷體" pitchFamily="65" charset="-120"/>
              </a:rPr>
              <a:t>廉政</a:t>
            </a:r>
            <a:r>
              <a:rPr lang="zh-TW" altLang="zh-TW" sz="3200" dirty="0" smtClean="0">
                <a:latin typeface="標楷體" pitchFamily="65" charset="-120"/>
                <a:ea typeface="標楷體" pitchFamily="65" charset="-120"/>
              </a:rPr>
              <a:t>署透過查核平臺分批向</a:t>
            </a:r>
            <a:r>
              <a:rPr lang="zh-TW" altLang="en-US" sz="3200" dirty="0" smtClean="0">
                <a:latin typeface="標楷體" pitchFamily="65" charset="-120"/>
                <a:ea typeface="標楷體" pitchFamily="65" charset="-120"/>
              </a:rPr>
              <a:t>政府機關及金融機構</a:t>
            </a:r>
            <a:r>
              <a:rPr lang="zh-TW" altLang="zh-TW" sz="3200" dirty="0" smtClean="0">
                <a:latin typeface="標楷體" pitchFamily="65" charset="-120"/>
                <a:ea typeface="標楷體" pitchFamily="65" charset="-120"/>
              </a:rPr>
              <a:t>取得財產資料，俟資料</a:t>
            </a:r>
            <a:r>
              <a:rPr lang="zh-TW" altLang="en-US" sz="3200" dirty="0" smtClean="0">
                <a:latin typeface="標楷體" pitchFamily="65" charset="-120"/>
                <a:ea typeface="標楷體" pitchFamily="65" charset="-120"/>
              </a:rPr>
              <a:t>回復</a:t>
            </a:r>
            <a:r>
              <a:rPr lang="zh-TW" altLang="zh-TW" sz="3200" dirty="0" smtClean="0">
                <a:latin typeface="標楷體" pitchFamily="65" charset="-120"/>
                <a:ea typeface="標楷體" pitchFamily="65" charset="-120"/>
              </a:rPr>
              <a:t>後，</a:t>
            </a:r>
            <a:r>
              <a:rPr lang="zh-TW" altLang="en-US" sz="3200" dirty="0" smtClean="0">
                <a:latin typeface="標楷體" pitchFamily="65" charset="-120"/>
                <a:ea typeface="標楷體" pitchFamily="65" charset="-120"/>
              </a:rPr>
              <a:t>再</a:t>
            </a:r>
            <a:r>
              <a:rPr lang="zh-TW" altLang="zh-TW" sz="3200" dirty="0" smtClean="0">
                <a:latin typeface="標楷體" pitchFamily="65" charset="-120"/>
                <a:ea typeface="標楷體" pitchFamily="65" charset="-120"/>
              </a:rPr>
              <a:t>由</a:t>
            </a:r>
            <a:r>
              <a:rPr lang="zh-TW" altLang="en-US" sz="3200" dirty="0" smtClean="0">
                <a:latin typeface="標楷體" pitchFamily="65" charset="-120"/>
                <a:ea typeface="標楷體" pitchFamily="65" charset="-120"/>
              </a:rPr>
              <a:t>廉政</a:t>
            </a:r>
            <a:r>
              <a:rPr lang="zh-TW" altLang="zh-TW" sz="3200" dirty="0" smtClean="0">
                <a:latin typeface="標楷體" pitchFamily="65" charset="-120"/>
                <a:ea typeface="標楷體" pitchFamily="65" charset="-120"/>
              </a:rPr>
              <a:t>署將財產資料轉交各主管機關政風機構，據以辦理</a:t>
            </a:r>
            <a:r>
              <a:rPr lang="zh-TW" altLang="en-US" sz="3200" dirty="0" smtClean="0">
                <a:latin typeface="標楷體" pitchFamily="65" charset="-120"/>
                <a:ea typeface="標楷體" pitchFamily="65" charset="-120"/>
              </a:rPr>
              <a:t>實質審查</a:t>
            </a:r>
            <a:r>
              <a:rPr lang="zh-TW" altLang="zh-TW" sz="3200" dirty="0" smtClean="0">
                <a:latin typeface="標楷體" pitchFamily="65" charset="-120"/>
                <a:ea typeface="標楷體" pitchFamily="65" charset="-120"/>
              </a:rPr>
              <a:t>作業</a:t>
            </a:r>
            <a:r>
              <a:rPr lang="zh-TW" altLang="en-US" sz="3200" dirty="0" smtClean="0">
                <a:latin typeface="標楷體" pitchFamily="65" charset="-120"/>
                <a:ea typeface="標楷體" pitchFamily="65" charset="-120"/>
              </a:rPr>
              <a:t>。</a:t>
            </a:r>
            <a:r>
              <a:rPr lang="zh-TW" altLang="zh-TW" sz="3200" dirty="0" smtClean="0">
                <a:latin typeface="標楷體" pitchFamily="65" charset="-120"/>
                <a:ea typeface="標楷體" pitchFamily="65" charset="-120"/>
              </a:rPr>
              <a:t>（</a:t>
            </a:r>
            <a:r>
              <a:rPr lang="zh-TW" altLang="en-US" sz="3200" b="1" dirty="0" smtClean="0">
                <a:solidFill>
                  <a:srgbClr val="FF0000"/>
                </a:solidFill>
                <a:latin typeface="標楷體" pitchFamily="65" charset="-120"/>
                <a:ea typeface="標楷體" pitchFamily="65" charset="-120"/>
              </a:rPr>
              <a:t>辦理中</a:t>
            </a:r>
            <a:r>
              <a:rPr lang="zh-TW" altLang="zh-TW" sz="3200" dirty="0" smtClean="0">
                <a:latin typeface="標楷體" pitchFamily="65" charset="-120"/>
                <a:ea typeface="標楷體" pitchFamily="65" charset="-120"/>
              </a:rPr>
              <a:t>）</a:t>
            </a:r>
          </a:p>
          <a:p>
            <a:pPr marL="596646" indent="-514350" algn="just">
              <a:buNone/>
            </a:pPr>
            <a:endParaRPr lang="zh-TW" altLang="zh-TW" dirty="0" smtClean="0">
              <a:latin typeface="標楷體" pitchFamily="65" charset="-120"/>
              <a:ea typeface="標楷體" pitchFamily="65" charset="-120"/>
            </a:endParaRPr>
          </a:p>
          <a:p>
            <a:pPr marL="596646" indent="-514350" algn="just">
              <a:buNone/>
            </a:pPr>
            <a:endParaRPr lang="zh-TW" altLang="en-US" dirty="0"/>
          </a:p>
        </p:txBody>
      </p:sp>
      <p:sp>
        <p:nvSpPr>
          <p:cNvPr id="4" name="投影片編號版面配置區 3"/>
          <p:cNvSpPr>
            <a:spLocks noGrp="1"/>
          </p:cNvSpPr>
          <p:nvPr>
            <p:ph type="sldNum" sz="quarter" idx="12"/>
          </p:nvPr>
        </p:nvSpPr>
        <p:spPr/>
        <p:txBody>
          <a:bodyPr/>
          <a:lstStyle/>
          <a:p>
            <a:fld id="{CFD80C3C-E9FF-4241-A9CE-77FC01300D9B}" type="slidenum">
              <a:rPr lang="zh-TW" altLang="en-US" smtClean="0"/>
              <a:pPr/>
              <a:t>12</a:t>
            </a:fld>
            <a:endParaRPr lang="zh-TW" alt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lvl="0"/>
            <a:r>
              <a:rPr lang="zh-TW" altLang="en-US" sz="4400" b="1" dirty="0" smtClean="0">
                <a:latin typeface="標楷體" pitchFamily="65" charset="-120"/>
                <a:ea typeface="標楷體" pitchFamily="65" charset="-120"/>
              </a:rPr>
              <a:t>貳、</a:t>
            </a:r>
            <a:r>
              <a:rPr lang="zh-TW" altLang="zh-TW" sz="4400" b="1" dirty="0" smtClean="0">
                <a:latin typeface="標楷體" pitchFamily="65" charset="-120"/>
                <a:ea typeface="標楷體" pitchFamily="65" charset="-120"/>
              </a:rPr>
              <a:t>查核平臺試辦方案</a:t>
            </a:r>
            <a:endParaRPr lang="zh-TW" altLang="en-US" dirty="0">
              <a:latin typeface="標楷體" pitchFamily="65" charset="-120"/>
              <a:ea typeface="標楷體" pitchFamily="65" charset="-120"/>
            </a:endParaRPr>
          </a:p>
        </p:txBody>
      </p:sp>
      <p:sp>
        <p:nvSpPr>
          <p:cNvPr id="3" name="內容版面配置區 2"/>
          <p:cNvSpPr>
            <a:spLocks noGrp="1"/>
          </p:cNvSpPr>
          <p:nvPr>
            <p:ph idx="1"/>
          </p:nvPr>
        </p:nvSpPr>
        <p:spPr>
          <a:xfrm>
            <a:off x="1435608" y="1447800"/>
            <a:ext cx="7498080" cy="5221560"/>
          </a:xfrm>
        </p:spPr>
        <p:txBody>
          <a:bodyPr>
            <a:normAutofit lnSpcReduction="10000"/>
          </a:bodyPr>
          <a:lstStyle/>
          <a:p>
            <a:pPr marL="596646" lvl="2" indent="-514350">
              <a:spcBef>
                <a:spcPts val="600"/>
              </a:spcBef>
              <a:buClr>
                <a:schemeClr val="accent1"/>
              </a:buClr>
              <a:buSzPct val="80000"/>
              <a:buNone/>
            </a:pPr>
            <a:r>
              <a:rPr lang="zh-TW" altLang="en-US" sz="3200" dirty="0" smtClean="0">
                <a:latin typeface="標楷體" pitchFamily="65" charset="-120"/>
                <a:ea typeface="標楷體" pitchFamily="65" charset="-120"/>
              </a:rPr>
              <a:t>三、</a:t>
            </a:r>
            <a:r>
              <a:rPr lang="zh-TW" altLang="en-US" sz="3200" b="1" dirty="0" smtClean="0">
                <a:solidFill>
                  <a:srgbClr val="0000FF"/>
                </a:solidFill>
                <a:latin typeface="標楷體" pitchFamily="65" charset="-120"/>
                <a:ea typeface="標楷體" pitchFamily="65" charset="-120"/>
              </a:rPr>
              <a:t>第</a:t>
            </a:r>
            <a:r>
              <a:rPr lang="en-US" altLang="zh-TW" sz="3200" b="1" dirty="0" smtClean="0">
                <a:solidFill>
                  <a:srgbClr val="0000FF"/>
                </a:solidFill>
                <a:latin typeface="標楷體" pitchFamily="65" charset="-120"/>
                <a:ea typeface="標楷體" pitchFamily="65" charset="-120"/>
              </a:rPr>
              <a:t>3</a:t>
            </a:r>
            <a:r>
              <a:rPr lang="zh-TW" altLang="en-US" sz="3200" b="1" dirty="0" smtClean="0">
                <a:solidFill>
                  <a:srgbClr val="0000FF"/>
                </a:solidFill>
                <a:latin typeface="標楷體" pitchFamily="65" charset="-120"/>
                <a:ea typeface="標楷體" pitchFamily="65" charset="-120"/>
              </a:rPr>
              <a:t>次試辦（服務申報人下載資料申</a:t>
            </a:r>
            <a:endParaRPr lang="en-US" altLang="zh-TW" sz="3200" b="1" dirty="0" smtClean="0">
              <a:solidFill>
                <a:srgbClr val="0000FF"/>
              </a:solidFill>
              <a:latin typeface="標楷體" pitchFamily="65" charset="-120"/>
              <a:ea typeface="標楷體" pitchFamily="65" charset="-120"/>
            </a:endParaRPr>
          </a:p>
          <a:p>
            <a:pPr marL="596646" lvl="2" indent="-514350">
              <a:spcBef>
                <a:spcPts val="600"/>
              </a:spcBef>
              <a:buClr>
                <a:schemeClr val="accent1"/>
              </a:buClr>
              <a:buSzPct val="80000"/>
              <a:buNone/>
            </a:pPr>
            <a:r>
              <a:rPr lang="zh-TW" altLang="en-US" sz="3200" b="1" dirty="0" smtClean="0">
                <a:solidFill>
                  <a:srgbClr val="0000FF"/>
                </a:solidFill>
                <a:latin typeface="標楷體" pitchFamily="65" charset="-120"/>
                <a:ea typeface="標楷體" pitchFamily="65" charset="-120"/>
              </a:rPr>
              <a:t>    報） </a:t>
            </a:r>
            <a:endParaRPr lang="en-US" altLang="zh-TW" sz="3200" b="1" dirty="0" smtClean="0">
              <a:solidFill>
                <a:srgbClr val="0000FF"/>
              </a:solidFill>
              <a:latin typeface="標楷體" pitchFamily="65" charset="-120"/>
              <a:ea typeface="標楷體" pitchFamily="65" charset="-120"/>
            </a:endParaRPr>
          </a:p>
          <a:p>
            <a:pPr marL="514350" indent="-514350">
              <a:buNone/>
            </a:pPr>
            <a:r>
              <a:rPr lang="en-US" altLang="zh-TW" sz="3200" dirty="0" smtClean="0">
                <a:latin typeface="標楷體" pitchFamily="65" charset="-120"/>
                <a:ea typeface="標楷體" pitchFamily="65" charset="-120"/>
              </a:rPr>
              <a:t>   </a:t>
            </a:r>
            <a:r>
              <a:rPr lang="zh-TW" altLang="zh-TW" sz="3000" b="1" dirty="0" smtClean="0">
                <a:solidFill>
                  <a:srgbClr val="FF0000"/>
                </a:solidFill>
                <a:latin typeface="標楷體" pitchFamily="65" charset="-120"/>
                <a:ea typeface="標楷體" pitchFamily="65" charset="-120"/>
              </a:rPr>
              <a:t>本（</a:t>
            </a:r>
            <a:r>
              <a:rPr lang="en-US" altLang="zh-TW" sz="3000" b="1" dirty="0" smtClean="0">
                <a:solidFill>
                  <a:srgbClr val="FF0000"/>
                </a:solidFill>
                <a:latin typeface="標楷體" pitchFamily="65" charset="-120"/>
                <a:ea typeface="標楷體" pitchFamily="65" charset="-120"/>
              </a:rPr>
              <a:t>103</a:t>
            </a:r>
            <a:r>
              <a:rPr lang="zh-TW" altLang="zh-TW" sz="3000" b="1" dirty="0" smtClean="0">
                <a:solidFill>
                  <a:srgbClr val="FF0000"/>
                </a:solidFill>
                <a:latin typeface="標楷體" pitchFamily="65" charset="-120"/>
                <a:ea typeface="標楷體" pitchFamily="65" charset="-120"/>
              </a:rPr>
              <a:t>）年辦理定期申報</a:t>
            </a:r>
            <a:r>
              <a:rPr lang="zh-TW" altLang="zh-TW" sz="3000" dirty="0" smtClean="0">
                <a:latin typeface="標楷體" pitchFamily="65" charset="-120"/>
                <a:ea typeface="標楷體" pitchFamily="65" charset="-120"/>
              </a:rPr>
              <a:t>（</a:t>
            </a:r>
            <a:r>
              <a:rPr lang="en-US" altLang="zh-TW" sz="3000" dirty="0" smtClean="0">
                <a:latin typeface="標楷體" pitchFamily="65" charset="-120"/>
                <a:ea typeface="標楷體" pitchFamily="65" charset="-120"/>
              </a:rPr>
              <a:t>11</a:t>
            </a:r>
            <a:r>
              <a:rPr lang="zh-TW" altLang="zh-TW" sz="3000" dirty="0" smtClean="0">
                <a:latin typeface="標楷體" pitchFamily="65" charset="-120"/>
                <a:ea typeface="標楷體" pitchFamily="65" charset="-120"/>
              </a:rPr>
              <a:t>月</a:t>
            </a:r>
            <a:r>
              <a:rPr lang="en-US" altLang="zh-TW" sz="3000" dirty="0" smtClean="0">
                <a:latin typeface="標楷體" pitchFamily="65" charset="-120"/>
                <a:ea typeface="標楷體" pitchFamily="65" charset="-120"/>
              </a:rPr>
              <a:t>1</a:t>
            </a:r>
            <a:r>
              <a:rPr lang="zh-TW" altLang="zh-TW" sz="3000" dirty="0" smtClean="0">
                <a:latin typeface="標楷體" pitchFamily="65" charset="-120"/>
                <a:ea typeface="標楷體" pitchFamily="65" charset="-120"/>
              </a:rPr>
              <a:t>日至</a:t>
            </a:r>
            <a:r>
              <a:rPr lang="en-US" altLang="zh-TW" sz="3000" dirty="0" smtClean="0">
                <a:latin typeface="標楷體" pitchFamily="65" charset="-120"/>
                <a:ea typeface="標楷體" pitchFamily="65" charset="-120"/>
              </a:rPr>
              <a:t>12</a:t>
            </a:r>
            <a:r>
              <a:rPr lang="zh-TW" altLang="zh-TW" sz="3000" dirty="0" smtClean="0">
                <a:latin typeface="標楷體" pitchFamily="65" charset="-120"/>
                <a:ea typeface="標楷體" pitchFamily="65" charset="-120"/>
              </a:rPr>
              <a:t>月</a:t>
            </a:r>
            <a:r>
              <a:rPr lang="en-US" altLang="zh-TW" sz="3000" dirty="0" smtClean="0">
                <a:latin typeface="標楷體" pitchFamily="65" charset="-120"/>
                <a:ea typeface="標楷體" pitchFamily="65" charset="-120"/>
              </a:rPr>
              <a:t>31</a:t>
            </a:r>
            <a:r>
              <a:rPr lang="zh-TW" altLang="zh-TW" sz="3000" dirty="0" smtClean="0">
                <a:latin typeface="標楷體" pitchFamily="65" charset="-120"/>
                <a:ea typeface="標楷體" pitchFamily="65" charset="-120"/>
              </a:rPr>
              <a:t>日）時，</a:t>
            </a:r>
            <a:r>
              <a:rPr lang="zh-TW" altLang="en-US" sz="3000" b="1" dirty="0" smtClean="0">
                <a:solidFill>
                  <a:srgbClr val="FF0000"/>
                </a:solidFill>
                <a:latin typeface="標楷體" pitchFamily="65" charset="-120"/>
                <a:ea typeface="標楷體" pitchFamily="65" charset="-120"/>
              </a:rPr>
              <a:t>規劃</a:t>
            </a:r>
            <a:r>
              <a:rPr lang="zh-TW" altLang="zh-TW" sz="3000" b="1" dirty="0" smtClean="0">
                <a:solidFill>
                  <a:srgbClr val="FF0000"/>
                </a:solidFill>
                <a:latin typeface="標楷體" pitchFamily="65" charset="-120"/>
                <a:ea typeface="標楷體" pitchFamily="65" charset="-120"/>
              </a:rPr>
              <a:t>擇</a:t>
            </a:r>
            <a:r>
              <a:rPr lang="en-US" altLang="zh-TW" sz="3000" b="1" dirty="0" smtClean="0">
                <a:solidFill>
                  <a:srgbClr val="FF0000"/>
                </a:solidFill>
                <a:latin typeface="標楷體" pitchFamily="65" charset="-120"/>
                <a:ea typeface="標楷體" pitchFamily="65" charset="-120"/>
              </a:rPr>
              <a:t>5</a:t>
            </a:r>
            <a:r>
              <a:rPr lang="zh-TW" altLang="en-US" sz="3000" b="1" dirty="0" smtClean="0">
                <a:solidFill>
                  <a:srgbClr val="FF0000"/>
                </a:solidFill>
                <a:latin typeface="標楷體" pitchFamily="65" charset="-120"/>
                <a:ea typeface="標楷體" pitchFamily="65" charset="-120"/>
              </a:rPr>
              <a:t>％定期申報之</a:t>
            </a:r>
            <a:r>
              <a:rPr lang="zh-TW" altLang="zh-TW" sz="3000" b="1" dirty="0" smtClean="0">
                <a:solidFill>
                  <a:srgbClr val="FF0000"/>
                </a:solidFill>
                <a:latin typeface="標楷體" pitchFamily="65" charset="-120"/>
                <a:ea typeface="標楷體" pitchFamily="65" charset="-120"/>
              </a:rPr>
              <a:t>申報人</a:t>
            </a:r>
            <a:r>
              <a:rPr lang="zh-TW" altLang="en-US" sz="3000" dirty="0" smtClean="0">
                <a:latin typeface="標楷體" pitchFamily="65" charset="-120"/>
                <a:ea typeface="標楷體" pitchFamily="65" charset="-120"/>
              </a:rPr>
              <a:t>，另加計其配偶及未成年子女各</a:t>
            </a:r>
            <a:r>
              <a:rPr lang="en-US" altLang="zh-TW" sz="3000" dirty="0" smtClean="0">
                <a:latin typeface="標楷體" pitchFamily="65" charset="-120"/>
                <a:ea typeface="標楷體" pitchFamily="65" charset="-120"/>
              </a:rPr>
              <a:t>1</a:t>
            </a:r>
            <a:r>
              <a:rPr lang="zh-TW" altLang="en-US" sz="3000" dirty="0" smtClean="0">
                <a:latin typeface="標楷體" pitchFamily="65" charset="-120"/>
                <a:ea typeface="標楷體" pitchFamily="65" charset="-120"/>
              </a:rPr>
              <a:t>名，計約</a:t>
            </a:r>
            <a:r>
              <a:rPr lang="en-US" altLang="zh-TW" sz="3000" dirty="0" smtClean="0">
                <a:latin typeface="標楷體" pitchFamily="65" charset="-120"/>
                <a:ea typeface="標楷體" pitchFamily="65" charset="-120"/>
              </a:rPr>
              <a:t>8</a:t>
            </a:r>
            <a:r>
              <a:rPr lang="zh-TW" altLang="en-US" sz="3000" dirty="0" smtClean="0">
                <a:latin typeface="標楷體" pitchFamily="65" charset="-120"/>
                <a:ea typeface="標楷體" pitchFamily="65" charset="-120"/>
              </a:rPr>
              <a:t>千名參與試辦作業</a:t>
            </a:r>
            <a:r>
              <a:rPr lang="zh-TW" altLang="zh-TW" sz="3000" dirty="0" smtClean="0">
                <a:latin typeface="標楷體" pitchFamily="65" charset="-120"/>
                <a:ea typeface="標楷體" pitchFamily="65" charset="-120"/>
              </a:rPr>
              <a:t>，</a:t>
            </a:r>
            <a:r>
              <a:rPr lang="zh-TW" altLang="zh-TW" sz="3000" b="1" dirty="0" smtClean="0">
                <a:solidFill>
                  <a:srgbClr val="FF0000"/>
                </a:solidFill>
                <a:latin typeface="標楷體" pitchFamily="65" charset="-120"/>
                <a:ea typeface="標楷體" pitchFamily="65" charset="-120"/>
              </a:rPr>
              <a:t>試辦透過查核平臺將</a:t>
            </a:r>
            <a:r>
              <a:rPr lang="en-US" altLang="zh-TW" sz="3000" b="1" dirty="0" smtClean="0">
                <a:solidFill>
                  <a:srgbClr val="FF0000"/>
                </a:solidFill>
                <a:latin typeface="標楷體" pitchFamily="65" charset="-120"/>
                <a:ea typeface="標楷體" pitchFamily="65" charset="-120"/>
              </a:rPr>
              <a:t>11</a:t>
            </a:r>
            <a:r>
              <a:rPr lang="zh-TW" altLang="zh-TW" sz="3000" b="1" dirty="0" smtClean="0">
                <a:solidFill>
                  <a:srgbClr val="FF0000"/>
                </a:solidFill>
                <a:latin typeface="標楷體" pitchFamily="65" charset="-120"/>
                <a:ea typeface="標楷體" pitchFamily="65" charset="-120"/>
              </a:rPr>
              <a:t>月</a:t>
            </a:r>
            <a:r>
              <a:rPr lang="en-US" altLang="zh-TW" sz="3000" b="1" dirty="0" smtClean="0">
                <a:solidFill>
                  <a:srgbClr val="FF0000"/>
                </a:solidFill>
                <a:latin typeface="標楷體" pitchFamily="65" charset="-120"/>
                <a:ea typeface="標楷體" pitchFamily="65" charset="-120"/>
              </a:rPr>
              <a:t>1</a:t>
            </a:r>
            <a:r>
              <a:rPr lang="zh-TW" altLang="zh-TW" sz="3000" b="1" dirty="0" smtClean="0">
                <a:solidFill>
                  <a:srgbClr val="FF0000"/>
                </a:solidFill>
                <a:latin typeface="標楷體" pitchFamily="65" charset="-120"/>
                <a:ea typeface="標楷體" pitchFamily="65" charset="-120"/>
              </a:rPr>
              <a:t>日當日</a:t>
            </a:r>
            <a:r>
              <a:rPr lang="zh-TW" altLang="en-US" sz="3000" b="1" dirty="0" smtClean="0">
                <a:solidFill>
                  <a:srgbClr val="FF0000"/>
                </a:solidFill>
                <a:latin typeface="標楷體" pitchFamily="65" charset="-120"/>
                <a:ea typeface="標楷體" pitchFamily="65" charset="-120"/>
              </a:rPr>
              <a:t>之</a:t>
            </a:r>
            <a:r>
              <a:rPr lang="zh-TW" altLang="zh-TW" sz="3000" b="1" dirty="0" smtClean="0">
                <a:solidFill>
                  <a:srgbClr val="FF0000"/>
                </a:solidFill>
                <a:latin typeface="標楷體" pitchFamily="65" charset="-120"/>
                <a:ea typeface="標楷體" pitchFamily="65" charset="-120"/>
              </a:rPr>
              <a:t>財產資料提供</a:t>
            </a:r>
            <a:r>
              <a:rPr lang="zh-TW" altLang="en-US" sz="3000" b="1" dirty="0" smtClean="0">
                <a:solidFill>
                  <a:srgbClr val="FF0000"/>
                </a:solidFill>
                <a:latin typeface="標楷體" pitchFamily="65" charset="-120"/>
                <a:ea typeface="標楷體" pitchFamily="65" charset="-120"/>
              </a:rPr>
              <a:t>給</a:t>
            </a:r>
            <a:r>
              <a:rPr lang="zh-TW" altLang="zh-TW" sz="3000" b="1" dirty="0" smtClean="0">
                <a:solidFill>
                  <a:srgbClr val="FF0000"/>
                </a:solidFill>
                <a:latin typeface="標楷體" pitchFamily="65" charset="-120"/>
                <a:ea typeface="標楷體" pitchFamily="65" charset="-120"/>
              </a:rPr>
              <a:t>參與試辦之申報人辦理財產申報</a:t>
            </a:r>
            <a:r>
              <a:rPr lang="zh-TW" altLang="zh-TW" sz="3200" dirty="0" smtClean="0">
                <a:latin typeface="標楷體" pitchFamily="65" charset="-120"/>
                <a:ea typeface="標楷體" pitchFamily="65" charset="-120"/>
              </a:rPr>
              <a:t>。</a:t>
            </a:r>
            <a:endParaRPr lang="en-US" altLang="zh-TW" sz="3200" dirty="0" smtClean="0">
              <a:latin typeface="標楷體" pitchFamily="65" charset="-120"/>
              <a:ea typeface="標楷體" pitchFamily="65" charset="-120"/>
            </a:endParaRPr>
          </a:p>
          <a:p>
            <a:pPr marL="514350" indent="-514350">
              <a:buNone/>
            </a:pPr>
            <a:r>
              <a:rPr lang="zh-TW" altLang="en-US" sz="2800" dirty="0" smtClean="0"/>
              <a:t>  </a:t>
            </a:r>
            <a:r>
              <a:rPr lang="en-US" altLang="zh-TW" sz="2800" dirty="0" smtClean="0"/>
              <a:t>※</a:t>
            </a:r>
            <a:r>
              <a:rPr lang="zh-TW" altLang="en-US" sz="2800" b="1" dirty="0" smtClean="0">
                <a:solidFill>
                  <a:srgbClr val="0000FF"/>
                </a:solidFill>
              </a:rPr>
              <a:t>配合辦理事項－協助監察院辦理試辦作業 </a:t>
            </a:r>
            <a:endParaRPr lang="en-US" altLang="zh-TW" sz="2800" b="1" dirty="0" smtClean="0">
              <a:solidFill>
                <a:srgbClr val="0000FF"/>
              </a:solidFill>
            </a:endParaRPr>
          </a:p>
          <a:p>
            <a:pPr marL="514350" indent="-514350">
              <a:buNone/>
            </a:pPr>
            <a:r>
              <a:rPr lang="zh-TW" altLang="en-US" sz="2800" dirty="0" smtClean="0"/>
              <a:t>      請政風機構徵詢所屬機關應向監察院申報人員意願，參與試辦作業。</a:t>
            </a:r>
            <a:endParaRPr lang="zh-TW" altLang="zh-TW" sz="2800" dirty="0" smtClean="0">
              <a:latin typeface="標楷體" pitchFamily="65" charset="-120"/>
              <a:ea typeface="標楷體" pitchFamily="65" charset="-120"/>
            </a:endParaRPr>
          </a:p>
          <a:p>
            <a:pPr marL="596646" lvl="2" indent="-514350">
              <a:spcBef>
                <a:spcPts val="600"/>
              </a:spcBef>
              <a:buClr>
                <a:schemeClr val="accent1"/>
              </a:buClr>
              <a:buSzPct val="80000"/>
              <a:buNone/>
            </a:pPr>
            <a:endParaRPr lang="zh-TW" altLang="zh-TW" sz="3200" dirty="0" smtClean="0">
              <a:latin typeface="標楷體" pitchFamily="65" charset="-120"/>
              <a:ea typeface="標楷體" pitchFamily="65" charset="-120"/>
            </a:endParaRPr>
          </a:p>
          <a:p>
            <a:pPr marL="596646" indent="-514350">
              <a:buNone/>
            </a:pPr>
            <a:endParaRPr lang="zh-TW" altLang="en-US" dirty="0"/>
          </a:p>
        </p:txBody>
      </p:sp>
      <p:sp>
        <p:nvSpPr>
          <p:cNvPr id="4" name="投影片編號版面配置區 3"/>
          <p:cNvSpPr>
            <a:spLocks noGrp="1"/>
          </p:cNvSpPr>
          <p:nvPr>
            <p:ph type="sldNum" sz="quarter" idx="12"/>
          </p:nvPr>
        </p:nvSpPr>
        <p:spPr/>
        <p:txBody>
          <a:bodyPr/>
          <a:lstStyle/>
          <a:p>
            <a:fld id="{CFD80C3C-E9FF-4241-A9CE-77FC01300D9B}" type="slidenum">
              <a:rPr lang="zh-TW" altLang="en-US" smtClean="0"/>
              <a:pPr/>
              <a:t>13</a:t>
            </a:fld>
            <a:endParaRPr lang="zh-TW" alt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lvl="0"/>
            <a:r>
              <a:rPr lang="zh-TW" altLang="en-US" sz="4400" b="1" dirty="0" smtClean="0">
                <a:latin typeface="標楷體" pitchFamily="65" charset="-120"/>
                <a:ea typeface="標楷體" pitchFamily="65" charset="-120"/>
              </a:rPr>
              <a:t>貳、</a:t>
            </a:r>
            <a:r>
              <a:rPr lang="zh-TW" altLang="zh-TW" sz="4400" b="1" dirty="0" smtClean="0">
                <a:latin typeface="標楷體" pitchFamily="65" charset="-120"/>
                <a:ea typeface="標楷體" pitchFamily="65" charset="-120"/>
              </a:rPr>
              <a:t>查核平臺試辦方案</a:t>
            </a:r>
            <a:endParaRPr lang="zh-TW" altLang="en-US" dirty="0">
              <a:latin typeface="標楷體" pitchFamily="65" charset="-120"/>
              <a:ea typeface="標楷體" pitchFamily="65" charset="-120"/>
            </a:endParaRPr>
          </a:p>
        </p:txBody>
      </p:sp>
      <p:sp>
        <p:nvSpPr>
          <p:cNvPr id="3" name="內容版面配置區 2"/>
          <p:cNvSpPr>
            <a:spLocks noGrp="1"/>
          </p:cNvSpPr>
          <p:nvPr>
            <p:ph idx="1"/>
          </p:nvPr>
        </p:nvSpPr>
        <p:spPr>
          <a:xfrm>
            <a:off x="1435608" y="1447800"/>
            <a:ext cx="7498080" cy="5221560"/>
          </a:xfrm>
        </p:spPr>
        <p:txBody>
          <a:bodyPr>
            <a:normAutofit fontScale="92500"/>
          </a:bodyPr>
          <a:lstStyle/>
          <a:p>
            <a:pPr marL="596646" lvl="2" indent="-514350">
              <a:spcBef>
                <a:spcPts val="600"/>
              </a:spcBef>
              <a:buClr>
                <a:schemeClr val="accent1"/>
              </a:buClr>
              <a:buSzPct val="80000"/>
              <a:buNone/>
            </a:pPr>
            <a:r>
              <a:rPr lang="zh-TW" altLang="en-US" sz="3200" dirty="0" smtClean="0">
                <a:latin typeface="標楷體" pitchFamily="65" charset="-120"/>
                <a:ea typeface="標楷體" pitchFamily="65" charset="-120"/>
              </a:rPr>
              <a:t>四、</a:t>
            </a:r>
            <a:r>
              <a:rPr lang="zh-TW" altLang="en-US" sz="3200" b="1" dirty="0" smtClean="0">
                <a:solidFill>
                  <a:srgbClr val="0000FF"/>
                </a:solidFill>
                <a:effectLst>
                  <a:outerShdw blurRad="38100" dist="38100" dir="2700000" algn="tl">
                    <a:srgbClr val="000000">
                      <a:alpha val="43137"/>
                    </a:srgbClr>
                  </a:outerShdw>
                </a:effectLst>
                <a:latin typeface="標楷體" pitchFamily="65" charset="-120"/>
                <a:ea typeface="標楷體" pitchFamily="65" charset="-120"/>
              </a:rPr>
              <a:t>第</a:t>
            </a:r>
            <a:r>
              <a:rPr lang="en-US" altLang="zh-TW" sz="3200" b="1" dirty="0" smtClean="0">
                <a:solidFill>
                  <a:srgbClr val="0000FF"/>
                </a:solidFill>
                <a:effectLst>
                  <a:outerShdw blurRad="38100" dist="38100" dir="2700000" algn="tl">
                    <a:srgbClr val="000000">
                      <a:alpha val="43137"/>
                    </a:srgbClr>
                  </a:outerShdw>
                </a:effectLst>
                <a:latin typeface="標楷體" pitchFamily="65" charset="-120"/>
                <a:ea typeface="標楷體" pitchFamily="65" charset="-120"/>
              </a:rPr>
              <a:t>3</a:t>
            </a:r>
            <a:r>
              <a:rPr lang="zh-TW" altLang="en-US" sz="3200" b="1" dirty="0" smtClean="0">
                <a:solidFill>
                  <a:srgbClr val="0000FF"/>
                </a:solidFill>
                <a:effectLst>
                  <a:outerShdw blurRad="38100" dist="38100" dir="2700000" algn="tl">
                    <a:srgbClr val="000000">
                      <a:alpha val="43137"/>
                    </a:srgbClr>
                  </a:outerShdw>
                </a:effectLst>
                <a:latin typeface="標楷體" pitchFamily="65" charset="-120"/>
                <a:ea typeface="標楷體" pitchFamily="65" charset="-120"/>
              </a:rPr>
              <a:t>次試辦前之測試作業</a:t>
            </a:r>
            <a:endParaRPr lang="en-US" altLang="zh-TW" sz="3200" b="1" dirty="0" smtClean="0">
              <a:solidFill>
                <a:srgbClr val="0000FF"/>
              </a:solidFill>
              <a:latin typeface="標楷體" pitchFamily="65" charset="-120"/>
              <a:ea typeface="標楷體" pitchFamily="65" charset="-120"/>
            </a:endParaRPr>
          </a:p>
          <a:p>
            <a:pPr marL="596646" lvl="2" indent="-514350">
              <a:spcBef>
                <a:spcPts val="600"/>
              </a:spcBef>
              <a:buClr>
                <a:schemeClr val="accent1"/>
              </a:buClr>
              <a:buSzPct val="80000"/>
              <a:buNone/>
            </a:pPr>
            <a:r>
              <a:rPr lang="en-US" altLang="zh-TW" sz="3200" dirty="0" smtClean="0">
                <a:latin typeface="標楷體" pitchFamily="65" charset="-120"/>
                <a:ea typeface="標楷體" pitchFamily="65" charset="-120"/>
              </a:rPr>
              <a:t>1.</a:t>
            </a:r>
            <a:r>
              <a:rPr lang="zh-TW" altLang="en-US" sz="3200" dirty="0" smtClean="0">
                <a:latin typeface="標楷體" pitchFamily="65" charset="-120"/>
                <a:ea typeface="標楷體" pitchFamily="65" charset="-120"/>
              </a:rPr>
              <a:t>本案於本部資訊處協助下，該處刻正於</a:t>
            </a:r>
            <a:endParaRPr lang="en-US" altLang="zh-TW" sz="3200" dirty="0" smtClean="0">
              <a:latin typeface="標楷體" pitchFamily="65" charset="-120"/>
              <a:ea typeface="標楷體" pitchFamily="65" charset="-120"/>
            </a:endParaRPr>
          </a:p>
          <a:p>
            <a:pPr marL="596646" lvl="2" indent="-514350">
              <a:spcBef>
                <a:spcPts val="600"/>
              </a:spcBef>
              <a:buClr>
                <a:schemeClr val="accent1"/>
              </a:buClr>
              <a:buSzPct val="80000"/>
              <a:buNone/>
            </a:pPr>
            <a:r>
              <a:rPr lang="zh-TW" altLang="en-US" sz="3200" dirty="0" smtClean="0">
                <a:latin typeface="標楷體" pitchFamily="65" charset="-120"/>
                <a:ea typeface="標楷體" pitchFamily="65" charset="-120"/>
              </a:rPr>
              <a:t>  </a:t>
            </a:r>
            <a:r>
              <a:rPr lang="zh-TW" altLang="en-US" sz="3200" b="1" dirty="0" smtClean="0">
                <a:solidFill>
                  <a:srgbClr val="FF0000"/>
                </a:solidFill>
                <a:latin typeface="標楷體" pitchFamily="65" charset="-120"/>
                <a:ea typeface="標楷體" pitchFamily="65" charset="-120"/>
              </a:rPr>
              <a:t>「法務部公職人員財產申報網路系統」下，新增「申報人線上授權同意及下載財產資料申報」等功能</a:t>
            </a:r>
            <a:r>
              <a:rPr lang="zh-TW" altLang="en-US" sz="3200" dirty="0" smtClean="0">
                <a:latin typeface="標楷體" pitchFamily="65" charset="-120"/>
                <a:ea typeface="標楷體" pitchFamily="65" charset="-120"/>
              </a:rPr>
              <a:t>，預定本（</a:t>
            </a:r>
            <a:r>
              <a:rPr lang="en-US" altLang="zh-TW" sz="3200" dirty="0" smtClean="0">
                <a:latin typeface="標楷體" pitchFamily="65" charset="-120"/>
                <a:ea typeface="標楷體" pitchFamily="65" charset="-120"/>
              </a:rPr>
              <a:t>103</a:t>
            </a:r>
            <a:r>
              <a:rPr lang="zh-TW" altLang="en-US" sz="3200" dirty="0" smtClean="0">
                <a:latin typeface="標楷體" pitchFamily="65" charset="-120"/>
                <a:ea typeface="標楷體" pitchFamily="65" charset="-120"/>
              </a:rPr>
              <a:t>）年</a:t>
            </a:r>
            <a:r>
              <a:rPr lang="en-US" altLang="zh-TW" sz="3200" dirty="0" smtClean="0">
                <a:latin typeface="標楷體" pitchFamily="65" charset="-120"/>
                <a:ea typeface="標楷體" pitchFamily="65" charset="-120"/>
              </a:rPr>
              <a:t>7</a:t>
            </a:r>
            <a:r>
              <a:rPr lang="zh-TW" altLang="en-US" sz="3200" dirty="0" smtClean="0">
                <a:latin typeface="標楷體" pitchFamily="65" charset="-120"/>
                <a:ea typeface="標楷體" pitchFamily="65" charset="-120"/>
              </a:rPr>
              <a:t>月間建置完成。</a:t>
            </a:r>
            <a:endParaRPr lang="en-US" altLang="zh-TW" sz="3200" dirty="0" smtClean="0">
              <a:latin typeface="標楷體" pitchFamily="65" charset="-120"/>
              <a:ea typeface="標楷體" pitchFamily="65" charset="-120"/>
            </a:endParaRPr>
          </a:p>
          <a:p>
            <a:pPr marL="596646" lvl="2" indent="-514350">
              <a:spcBef>
                <a:spcPts val="600"/>
              </a:spcBef>
              <a:buClr>
                <a:schemeClr val="accent1"/>
              </a:buClr>
              <a:buSzPct val="80000"/>
              <a:buNone/>
            </a:pPr>
            <a:r>
              <a:rPr lang="en-US" altLang="zh-TW" sz="3200" dirty="0" smtClean="0">
                <a:latin typeface="標楷體" pitchFamily="65" charset="-120"/>
                <a:ea typeface="標楷體" pitchFamily="65" charset="-120"/>
              </a:rPr>
              <a:t>2.</a:t>
            </a:r>
            <a:r>
              <a:rPr lang="zh-TW" altLang="en-US" sz="3200" dirty="0" smtClean="0">
                <a:latin typeface="標楷體" pitchFamily="65" charset="-120"/>
                <a:ea typeface="標楷體" pitchFamily="65" charset="-120"/>
              </a:rPr>
              <a:t>茲為瞭解該功能是否符合所需，爰於試</a:t>
            </a:r>
            <a:endParaRPr lang="en-US" altLang="zh-TW" sz="3200" dirty="0" smtClean="0">
              <a:latin typeface="標楷體" pitchFamily="65" charset="-120"/>
              <a:ea typeface="標楷體" pitchFamily="65" charset="-120"/>
            </a:endParaRPr>
          </a:p>
          <a:p>
            <a:pPr marL="596646" lvl="2" indent="-514350">
              <a:spcBef>
                <a:spcPts val="600"/>
              </a:spcBef>
              <a:buClr>
                <a:schemeClr val="accent1"/>
              </a:buClr>
              <a:buSzPct val="80000"/>
              <a:buNone/>
            </a:pPr>
            <a:r>
              <a:rPr lang="en-US" altLang="zh-TW" sz="3200" dirty="0" smtClean="0">
                <a:latin typeface="標楷體" pitchFamily="65" charset="-120"/>
                <a:ea typeface="標楷體" pitchFamily="65" charset="-120"/>
              </a:rPr>
              <a:t>  </a:t>
            </a:r>
            <a:r>
              <a:rPr lang="zh-TW" altLang="en-US" sz="3200" dirty="0" smtClean="0">
                <a:latin typeface="標楷體" pitchFamily="65" charset="-120"/>
                <a:ea typeface="標楷體" pitchFamily="65" charset="-120"/>
              </a:rPr>
              <a:t>辦前，進行測試作業，俾使試辦作業順</a:t>
            </a:r>
            <a:endParaRPr lang="en-US" altLang="zh-TW" sz="3200" dirty="0" smtClean="0">
              <a:latin typeface="標楷體" pitchFamily="65" charset="-120"/>
              <a:ea typeface="標楷體" pitchFamily="65" charset="-120"/>
            </a:endParaRPr>
          </a:p>
          <a:p>
            <a:pPr marL="596646" lvl="2" indent="-514350">
              <a:spcBef>
                <a:spcPts val="600"/>
              </a:spcBef>
              <a:buClr>
                <a:schemeClr val="accent1"/>
              </a:buClr>
              <a:buSzPct val="80000"/>
              <a:buNone/>
            </a:pPr>
            <a:r>
              <a:rPr lang="en-US" altLang="zh-TW" sz="3200" dirty="0" smtClean="0">
                <a:latin typeface="標楷體" pitchFamily="65" charset="-120"/>
                <a:ea typeface="標楷體" pitchFamily="65" charset="-120"/>
              </a:rPr>
              <a:t>  </a:t>
            </a:r>
            <a:r>
              <a:rPr lang="zh-TW" altLang="en-US" sz="3200" dirty="0" smtClean="0">
                <a:latin typeface="標楷體" pitchFamily="65" charset="-120"/>
                <a:ea typeface="標楷體" pitchFamily="65" charset="-120"/>
              </a:rPr>
              <a:t>利完成，並為全面使用查核平臺提供申</a:t>
            </a:r>
            <a:endParaRPr lang="en-US" altLang="zh-TW" sz="3200" dirty="0" smtClean="0">
              <a:latin typeface="標楷體" pitchFamily="65" charset="-120"/>
              <a:ea typeface="標楷體" pitchFamily="65" charset="-120"/>
            </a:endParaRPr>
          </a:p>
          <a:p>
            <a:pPr marL="596646" lvl="2" indent="-514350">
              <a:spcBef>
                <a:spcPts val="600"/>
              </a:spcBef>
              <a:buClr>
                <a:schemeClr val="accent1"/>
              </a:buClr>
              <a:buSzPct val="80000"/>
              <a:buNone/>
            </a:pPr>
            <a:r>
              <a:rPr lang="en-US" altLang="zh-TW" sz="3200" dirty="0" smtClean="0">
                <a:latin typeface="標楷體" pitchFamily="65" charset="-120"/>
                <a:ea typeface="標楷體" pitchFamily="65" charset="-120"/>
              </a:rPr>
              <a:t>  </a:t>
            </a:r>
            <a:r>
              <a:rPr lang="zh-TW" altLang="en-US" sz="3200" dirty="0" smtClean="0">
                <a:latin typeface="標楷體" pitchFamily="65" charset="-120"/>
                <a:ea typeface="標楷體" pitchFamily="65" charset="-120"/>
              </a:rPr>
              <a:t>報人申報財產奠定基礎。</a:t>
            </a:r>
            <a:r>
              <a:rPr lang="en-US" altLang="zh-TW" sz="3200" dirty="0" smtClean="0">
                <a:latin typeface="標楷體" pitchFamily="65" charset="-120"/>
                <a:ea typeface="標楷體" pitchFamily="65" charset="-120"/>
              </a:rPr>
              <a:t>   </a:t>
            </a:r>
            <a:endParaRPr lang="zh-TW" altLang="zh-TW" sz="3200" dirty="0" smtClean="0">
              <a:latin typeface="標楷體" pitchFamily="65" charset="-120"/>
              <a:ea typeface="標楷體" pitchFamily="65" charset="-120"/>
            </a:endParaRPr>
          </a:p>
          <a:p>
            <a:pPr marL="596646" lvl="2" indent="-514350">
              <a:spcBef>
                <a:spcPts val="600"/>
              </a:spcBef>
              <a:buClr>
                <a:schemeClr val="accent1"/>
              </a:buClr>
              <a:buSzPct val="80000"/>
              <a:buNone/>
            </a:pPr>
            <a:endParaRPr lang="zh-TW" altLang="zh-TW" sz="3200" dirty="0" smtClean="0">
              <a:latin typeface="標楷體" pitchFamily="65" charset="-120"/>
              <a:ea typeface="標楷體" pitchFamily="65" charset="-120"/>
            </a:endParaRPr>
          </a:p>
          <a:p>
            <a:pPr marL="596646" indent="-514350">
              <a:buNone/>
            </a:pPr>
            <a:endParaRPr lang="zh-TW" altLang="en-US" dirty="0"/>
          </a:p>
        </p:txBody>
      </p:sp>
      <p:sp>
        <p:nvSpPr>
          <p:cNvPr id="4" name="投影片編號版面配置區 3"/>
          <p:cNvSpPr>
            <a:spLocks noGrp="1"/>
          </p:cNvSpPr>
          <p:nvPr>
            <p:ph type="sldNum" sz="quarter" idx="12"/>
          </p:nvPr>
        </p:nvSpPr>
        <p:spPr/>
        <p:txBody>
          <a:bodyPr/>
          <a:lstStyle/>
          <a:p>
            <a:fld id="{CFD80C3C-E9FF-4241-A9CE-77FC01300D9B}" type="slidenum">
              <a:rPr lang="zh-TW" altLang="en-US" smtClean="0"/>
              <a:pPr/>
              <a:t>14</a:t>
            </a:fld>
            <a:endParaRPr lang="zh-TW" alt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lvl="0"/>
            <a:r>
              <a:rPr lang="zh-TW" altLang="en-US" sz="4400" b="1" dirty="0" smtClean="0">
                <a:latin typeface="標楷體" pitchFamily="65" charset="-120"/>
                <a:ea typeface="標楷體" pitchFamily="65" charset="-120"/>
              </a:rPr>
              <a:t>貳、</a:t>
            </a:r>
            <a:r>
              <a:rPr lang="zh-TW" altLang="zh-TW" sz="4400" b="1" dirty="0" smtClean="0">
                <a:latin typeface="標楷體" pitchFamily="65" charset="-120"/>
                <a:ea typeface="標楷體" pitchFamily="65" charset="-120"/>
              </a:rPr>
              <a:t>查核平臺試辦方案</a:t>
            </a:r>
            <a:endParaRPr lang="zh-TW" altLang="en-US" dirty="0">
              <a:latin typeface="標楷體" pitchFamily="65" charset="-120"/>
              <a:ea typeface="標楷體" pitchFamily="65" charset="-120"/>
            </a:endParaRPr>
          </a:p>
        </p:txBody>
      </p:sp>
      <p:sp>
        <p:nvSpPr>
          <p:cNvPr id="3" name="內容版面配置區 2"/>
          <p:cNvSpPr>
            <a:spLocks noGrp="1"/>
          </p:cNvSpPr>
          <p:nvPr>
            <p:ph idx="1"/>
          </p:nvPr>
        </p:nvSpPr>
        <p:spPr>
          <a:xfrm>
            <a:off x="1435608" y="1196752"/>
            <a:ext cx="7498080" cy="5661248"/>
          </a:xfrm>
        </p:spPr>
        <p:txBody>
          <a:bodyPr>
            <a:normAutofit/>
          </a:bodyPr>
          <a:lstStyle/>
          <a:p>
            <a:pPr marL="514350" indent="-514350">
              <a:buNone/>
            </a:pPr>
            <a:r>
              <a:rPr lang="en-US" altLang="zh-TW" sz="3200" dirty="0" smtClean="0">
                <a:latin typeface="標楷體" pitchFamily="65" charset="-120"/>
                <a:ea typeface="標楷體" pitchFamily="65" charset="-120"/>
              </a:rPr>
              <a:t>3</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測試規劃</a:t>
            </a:r>
            <a:endParaRPr lang="en-US" altLang="zh-TW" dirty="0" smtClean="0">
              <a:latin typeface="標楷體" pitchFamily="65" charset="-120"/>
              <a:ea typeface="標楷體" pitchFamily="65" charset="-120"/>
            </a:endParaRPr>
          </a:p>
          <a:p>
            <a:pPr marL="514350" indent="-514350">
              <a:buNone/>
            </a:pPr>
            <a:r>
              <a:rPr lang="zh-TW" altLang="en-US" dirty="0" smtClean="0">
                <a:latin typeface="標楷體" pitchFamily="65" charset="-120"/>
                <a:ea typeface="標楷體" pitchFamily="65" charset="-120"/>
              </a:rPr>
              <a:t>（</a:t>
            </a:r>
            <a:r>
              <a:rPr lang="en-US" altLang="zh-TW" dirty="0" smtClean="0">
                <a:latin typeface="標楷體" pitchFamily="65" charset="-120"/>
                <a:ea typeface="標楷體" pitchFamily="65" charset="-120"/>
              </a:rPr>
              <a:t>1</a:t>
            </a:r>
            <a:r>
              <a:rPr lang="zh-TW" altLang="en-US" dirty="0" smtClean="0">
                <a:latin typeface="標楷體" pitchFamily="65" charset="-120"/>
                <a:ea typeface="標楷體" pitchFamily="65" charset="-120"/>
              </a:rPr>
              <a:t>）由各主管機關政風機構於尊重個人</a:t>
            </a:r>
            <a:endParaRPr lang="en-US" altLang="zh-TW" dirty="0" smtClean="0">
              <a:latin typeface="標楷體" pitchFamily="65" charset="-120"/>
              <a:ea typeface="標楷體" pitchFamily="65" charset="-120"/>
            </a:endParaRPr>
          </a:p>
          <a:p>
            <a:pPr marL="514350" indent="-514350">
              <a:buNone/>
            </a:pPr>
            <a:r>
              <a:rPr lang="zh-TW" altLang="en-US" dirty="0" smtClean="0">
                <a:latin typeface="標楷體" pitchFamily="65" charset="-120"/>
                <a:ea typeface="標楷體" pitchFamily="65" charset="-120"/>
              </a:rPr>
              <a:t>　　意願下，擇定</a:t>
            </a:r>
            <a:r>
              <a:rPr lang="en-US" altLang="zh-TW" dirty="0" smtClean="0">
                <a:latin typeface="標楷體" pitchFamily="65" charset="-120"/>
                <a:ea typeface="標楷體" pitchFamily="65" charset="-120"/>
              </a:rPr>
              <a:t>20 </a:t>
            </a:r>
            <a:r>
              <a:rPr lang="zh-TW" altLang="en-US" dirty="0" smtClean="0">
                <a:latin typeface="標楷體" pitchFamily="65" charset="-120"/>
                <a:ea typeface="標楷體" pitchFamily="65" charset="-120"/>
              </a:rPr>
              <a:t>％所屬政風主管人</a:t>
            </a:r>
            <a:endParaRPr lang="en-US" altLang="zh-TW" dirty="0" smtClean="0">
              <a:latin typeface="標楷體" pitchFamily="65" charset="-120"/>
              <a:ea typeface="標楷體" pitchFamily="65" charset="-120"/>
            </a:endParaRPr>
          </a:p>
          <a:p>
            <a:pPr marL="514350" indent="-514350">
              <a:buNone/>
            </a:pPr>
            <a:r>
              <a:rPr lang="zh-TW" altLang="en-US" dirty="0" smtClean="0">
                <a:latin typeface="標楷體" pitchFamily="65" charset="-120"/>
                <a:ea typeface="標楷體" pitchFamily="65" charset="-120"/>
              </a:rPr>
              <a:t>　　員，參與測試作業。</a:t>
            </a:r>
            <a:endParaRPr lang="en-US" altLang="zh-TW" dirty="0" smtClean="0">
              <a:latin typeface="標楷體" pitchFamily="65" charset="-120"/>
              <a:ea typeface="標楷體" pitchFamily="65" charset="-120"/>
            </a:endParaRPr>
          </a:p>
          <a:p>
            <a:pPr marL="596646" lvl="2" indent="-514350">
              <a:spcBef>
                <a:spcPts val="600"/>
              </a:spcBef>
              <a:buClr>
                <a:schemeClr val="accent1"/>
              </a:buClr>
              <a:buSzPct val="80000"/>
              <a:buNone/>
            </a:pPr>
            <a:endParaRPr lang="zh-TW" altLang="zh-TW" sz="3200" dirty="0" smtClean="0">
              <a:latin typeface="標楷體" pitchFamily="65" charset="-120"/>
              <a:ea typeface="標楷體" pitchFamily="65" charset="-120"/>
            </a:endParaRPr>
          </a:p>
          <a:p>
            <a:pPr marL="596646" indent="-514350">
              <a:buNone/>
            </a:pPr>
            <a:endParaRPr lang="zh-TW" altLang="en-US" dirty="0"/>
          </a:p>
        </p:txBody>
      </p:sp>
      <p:sp>
        <p:nvSpPr>
          <p:cNvPr id="4" name="投影片編號版面配置區 3"/>
          <p:cNvSpPr>
            <a:spLocks noGrp="1"/>
          </p:cNvSpPr>
          <p:nvPr>
            <p:ph type="sldNum" sz="quarter" idx="12"/>
          </p:nvPr>
        </p:nvSpPr>
        <p:spPr/>
        <p:txBody>
          <a:bodyPr/>
          <a:lstStyle/>
          <a:p>
            <a:fld id="{CFD80C3C-E9FF-4241-A9CE-77FC01300D9B}" type="slidenum">
              <a:rPr lang="zh-TW" altLang="en-US" smtClean="0"/>
              <a:pPr/>
              <a:t>15</a:t>
            </a:fld>
            <a:endParaRPr lang="zh-TW" alt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lvl="0"/>
            <a:r>
              <a:rPr lang="zh-TW" altLang="en-US" sz="4400" b="1" dirty="0" smtClean="0">
                <a:latin typeface="標楷體" pitchFamily="65" charset="-120"/>
                <a:ea typeface="標楷體" pitchFamily="65" charset="-120"/>
              </a:rPr>
              <a:t>貳、</a:t>
            </a:r>
            <a:r>
              <a:rPr lang="zh-TW" altLang="zh-TW" sz="4400" b="1" dirty="0" smtClean="0">
                <a:latin typeface="標楷體" pitchFamily="65" charset="-120"/>
                <a:ea typeface="標楷體" pitchFamily="65" charset="-120"/>
              </a:rPr>
              <a:t>查核平臺試辦方案</a:t>
            </a:r>
            <a:endParaRPr lang="zh-TW" altLang="en-US" dirty="0">
              <a:latin typeface="標楷體" pitchFamily="65" charset="-120"/>
              <a:ea typeface="標楷體" pitchFamily="65" charset="-120"/>
            </a:endParaRPr>
          </a:p>
        </p:txBody>
      </p:sp>
      <p:sp>
        <p:nvSpPr>
          <p:cNvPr id="3" name="內容版面配置區 2"/>
          <p:cNvSpPr>
            <a:spLocks noGrp="1"/>
          </p:cNvSpPr>
          <p:nvPr>
            <p:ph idx="1"/>
          </p:nvPr>
        </p:nvSpPr>
        <p:spPr>
          <a:xfrm>
            <a:off x="1043608" y="1196752"/>
            <a:ext cx="8100392" cy="5661248"/>
          </a:xfrm>
        </p:spPr>
        <p:txBody>
          <a:bodyPr>
            <a:normAutofit fontScale="47500" lnSpcReduction="20000"/>
          </a:bodyPr>
          <a:lstStyle/>
          <a:p>
            <a:pPr marL="514350" indent="-514350">
              <a:buNone/>
            </a:pPr>
            <a:r>
              <a:rPr lang="zh-TW" altLang="en-US" sz="6700" dirty="0" smtClean="0">
                <a:latin typeface="標楷體" pitchFamily="65" charset="-120"/>
                <a:ea typeface="標楷體" pitchFamily="65" charset="-120"/>
              </a:rPr>
              <a:t>（</a:t>
            </a:r>
            <a:r>
              <a:rPr lang="en-US" altLang="zh-TW" sz="6700" dirty="0" smtClean="0">
                <a:latin typeface="標楷體" pitchFamily="65" charset="-120"/>
                <a:ea typeface="標楷體" pitchFamily="65" charset="-120"/>
              </a:rPr>
              <a:t>2</a:t>
            </a:r>
            <a:r>
              <a:rPr lang="zh-TW" altLang="en-US" sz="6700" dirty="0" smtClean="0">
                <a:latin typeface="標楷體" pitchFamily="65" charset="-120"/>
                <a:ea typeface="標楷體" pitchFamily="65" charset="-120"/>
              </a:rPr>
              <a:t>）參與測試者，於</a:t>
            </a:r>
            <a:r>
              <a:rPr lang="en-US" altLang="zh-TW" sz="6700" dirty="0" smtClean="0">
                <a:solidFill>
                  <a:srgbClr val="FF0000"/>
                </a:solidFill>
                <a:latin typeface="標楷體" pitchFamily="65" charset="-120"/>
                <a:ea typeface="標楷體" pitchFamily="65" charset="-120"/>
              </a:rPr>
              <a:t>8</a:t>
            </a:r>
            <a:r>
              <a:rPr lang="zh-TW" altLang="en-US" sz="6700" dirty="0" smtClean="0">
                <a:solidFill>
                  <a:srgbClr val="FF0000"/>
                </a:solidFill>
                <a:latin typeface="標楷體" pitchFamily="65" charset="-120"/>
                <a:ea typeface="標楷體" pitchFamily="65" charset="-120"/>
              </a:rPr>
              <a:t>月</a:t>
            </a:r>
            <a:r>
              <a:rPr lang="en-US" altLang="zh-TW" sz="6700" dirty="0" smtClean="0">
                <a:solidFill>
                  <a:srgbClr val="FF0000"/>
                </a:solidFill>
                <a:latin typeface="標楷體" pitchFamily="65" charset="-120"/>
                <a:ea typeface="標楷體" pitchFamily="65" charset="-120"/>
              </a:rPr>
              <a:t>1</a:t>
            </a:r>
            <a:r>
              <a:rPr lang="zh-TW" altLang="en-US" sz="6700" dirty="0" smtClean="0">
                <a:solidFill>
                  <a:srgbClr val="FF0000"/>
                </a:solidFill>
                <a:latin typeface="標楷體" pitchFamily="65" charset="-120"/>
                <a:ea typeface="標楷體" pitchFamily="65" charset="-120"/>
              </a:rPr>
              <a:t>日至</a:t>
            </a:r>
            <a:r>
              <a:rPr lang="en-US" altLang="zh-TW" sz="6700" dirty="0" smtClean="0">
                <a:solidFill>
                  <a:srgbClr val="FF0000"/>
                </a:solidFill>
                <a:latin typeface="標楷體" pitchFamily="65" charset="-120"/>
                <a:ea typeface="標楷體" pitchFamily="65" charset="-120"/>
              </a:rPr>
              <a:t>10</a:t>
            </a:r>
            <a:r>
              <a:rPr lang="zh-TW" altLang="en-US" sz="6700" dirty="0" smtClean="0">
                <a:solidFill>
                  <a:srgbClr val="FF0000"/>
                </a:solidFill>
                <a:latin typeface="標楷體" pitchFamily="65" charset="-120"/>
                <a:ea typeface="標楷體" pitchFamily="65" charset="-120"/>
              </a:rPr>
              <a:t>日</a:t>
            </a:r>
            <a:r>
              <a:rPr lang="zh-TW" altLang="en-US" sz="6700" dirty="0" smtClean="0">
                <a:latin typeface="標楷體" pitchFamily="65" charset="-120"/>
                <a:ea typeface="標楷體" pitchFamily="65" charset="-120"/>
              </a:rPr>
              <a:t>間，使</a:t>
            </a:r>
            <a:endParaRPr lang="en-US" altLang="zh-TW" sz="6700" dirty="0" smtClean="0">
              <a:latin typeface="標楷體" pitchFamily="65" charset="-120"/>
              <a:ea typeface="標楷體" pitchFamily="65" charset="-120"/>
            </a:endParaRPr>
          </a:p>
          <a:p>
            <a:pPr marL="514350" indent="-514350">
              <a:buNone/>
            </a:pPr>
            <a:r>
              <a:rPr lang="zh-TW" altLang="en-US" sz="6700" dirty="0" smtClean="0">
                <a:latin typeface="標楷體" pitchFamily="65" charset="-120"/>
                <a:ea typeface="標楷體" pitchFamily="65" charset="-120"/>
              </a:rPr>
              <a:t>     用自然人憑證，進入本部「公職人員</a:t>
            </a:r>
            <a:endParaRPr lang="en-US" altLang="zh-TW" sz="6700" dirty="0" smtClean="0">
              <a:latin typeface="標楷體" pitchFamily="65" charset="-120"/>
              <a:ea typeface="標楷體" pitchFamily="65" charset="-120"/>
            </a:endParaRPr>
          </a:p>
          <a:p>
            <a:pPr marL="514350" indent="-514350">
              <a:buNone/>
            </a:pPr>
            <a:r>
              <a:rPr lang="zh-TW" altLang="en-US" sz="6700" dirty="0" smtClean="0">
                <a:latin typeface="標楷體" pitchFamily="65" charset="-120"/>
                <a:ea typeface="標楷體" pitchFamily="65" charset="-120"/>
              </a:rPr>
              <a:t>     財產申報網路系統</a:t>
            </a:r>
            <a:r>
              <a:rPr lang="en-US" altLang="zh-TW" sz="6700" dirty="0" smtClean="0">
                <a:latin typeface="標楷體" pitchFamily="65" charset="-120"/>
                <a:ea typeface="標楷體" pitchFamily="65" charset="-120"/>
              </a:rPr>
              <a:t>(</a:t>
            </a:r>
            <a:r>
              <a:rPr lang="zh-TW" altLang="en-US" sz="6700" dirty="0" smtClean="0">
                <a:latin typeface="標楷體" pitchFamily="65" charset="-120"/>
                <a:ea typeface="標楷體" pitchFamily="65" charset="-120"/>
              </a:rPr>
              <a:t>申報端</a:t>
            </a:r>
            <a:r>
              <a:rPr lang="en-US" altLang="zh-TW" sz="6700" dirty="0" smtClean="0">
                <a:latin typeface="標楷體" pitchFamily="65" charset="-120"/>
                <a:ea typeface="標楷體" pitchFamily="65" charset="-120"/>
              </a:rPr>
              <a:t>)-</a:t>
            </a:r>
            <a:r>
              <a:rPr lang="zh-TW" altLang="en-US" sz="6700" dirty="0" smtClean="0">
                <a:latin typeface="標楷體" pitchFamily="65" charset="-120"/>
                <a:ea typeface="標楷體" pitchFamily="65" charset="-120"/>
              </a:rPr>
              <a:t>申報人線</a:t>
            </a:r>
            <a:endParaRPr lang="en-US" altLang="zh-TW" sz="6700" dirty="0" smtClean="0">
              <a:latin typeface="標楷體" pitchFamily="65" charset="-120"/>
              <a:ea typeface="標楷體" pitchFamily="65" charset="-120"/>
            </a:endParaRPr>
          </a:p>
          <a:p>
            <a:pPr marL="514350" indent="-514350">
              <a:buNone/>
            </a:pPr>
            <a:r>
              <a:rPr lang="zh-TW" altLang="en-US" sz="6700" dirty="0" smtClean="0">
                <a:latin typeface="標楷體" pitchFamily="65" charset="-120"/>
                <a:ea typeface="標楷體" pitchFamily="65" charset="-120"/>
              </a:rPr>
              <a:t>     上授權同意功能」授權透過查核平臺，</a:t>
            </a:r>
            <a:endParaRPr lang="en-US" altLang="zh-TW" sz="6700" dirty="0" smtClean="0">
              <a:latin typeface="標楷體" pitchFamily="65" charset="-120"/>
              <a:ea typeface="標楷體" pitchFamily="65" charset="-120"/>
            </a:endParaRPr>
          </a:p>
          <a:p>
            <a:pPr marL="514350" indent="-514350">
              <a:buNone/>
            </a:pPr>
            <a:r>
              <a:rPr lang="zh-TW" altLang="en-US" sz="6700" dirty="0" smtClean="0">
                <a:latin typeface="標楷體" pitchFamily="65" charset="-120"/>
                <a:ea typeface="標楷體" pitchFamily="65" charset="-120"/>
              </a:rPr>
              <a:t>     取得本人財產資料。</a:t>
            </a:r>
            <a:endParaRPr lang="en-US" altLang="zh-TW" sz="6700" dirty="0" smtClean="0">
              <a:latin typeface="標楷體" pitchFamily="65" charset="-120"/>
              <a:ea typeface="標楷體" pitchFamily="65" charset="-120"/>
            </a:endParaRPr>
          </a:p>
          <a:p>
            <a:pPr marL="514350" indent="-514350">
              <a:buNone/>
            </a:pPr>
            <a:r>
              <a:rPr lang="zh-TW" altLang="en-US" sz="5800" b="1" dirty="0" smtClean="0">
                <a:solidFill>
                  <a:srgbClr val="FF0000"/>
                </a:solidFill>
                <a:latin typeface="微軟正黑體" pitchFamily="34" charset="-120"/>
                <a:ea typeface="微軟正黑體" pitchFamily="34" charset="-120"/>
              </a:rPr>
              <a:t>注意：</a:t>
            </a:r>
            <a:endParaRPr lang="en-US" altLang="zh-TW" sz="5800" b="1" dirty="0" smtClean="0">
              <a:solidFill>
                <a:srgbClr val="FF0000"/>
              </a:solidFill>
              <a:latin typeface="微軟正黑體" pitchFamily="34" charset="-120"/>
              <a:ea typeface="微軟正黑體" pitchFamily="34" charset="-120"/>
            </a:endParaRPr>
          </a:p>
          <a:p>
            <a:pPr marL="514350" indent="-514350">
              <a:buNone/>
            </a:pPr>
            <a:r>
              <a:rPr lang="zh-TW" altLang="en-US" sz="5800" dirty="0" smtClean="0">
                <a:latin typeface="微軟正黑體" pitchFamily="34" charset="-120"/>
                <a:ea typeface="微軟正黑體" pitchFamily="34" charset="-120"/>
              </a:rPr>
              <a:t>　已婚者，則應取得配偶同意，並由配偶以上開</a:t>
            </a:r>
            <a:endParaRPr lang="en-US" altLang="zh-TW" sz="5800" dirty="0" smtClean="0">
              <a:latin typeface="微軟正黑體" pitchFamily="34" charset="-120"/>
              <a:ea typeface="微軟正黑體" pitchFamily="34" charset="-120"/>
            </a:endParaRPr>
          </a:p>
          <a:p>
            <a:pPr marL="514350" indent="-514350">
              <a:buNone/>
            </a:pPr>
            <a:r>
              <a:rPr lang="zh-TW" altLang="en-US" sz="5800" dirty="0" smtClean="0">
                <a:latin typeface="微軟正黑體" pitchFamily="34" charset="-120"/>
                <a:ea typeface="微軟正黑體" pitchFamily="34" charset="-120"/>
              </a:rPr>
              <a:t>　相同方式，完成授權，查核平臺始提供本人、</a:t>
            </a:r>
            <a:endParaRPr lang="en-US" altLang="zh-TW" sz="5800" dirty="0" smtClean="0">
              <a:latin typeface="微軟正黑體" pitchFamily="34" charset="-120"/>
              <a:ea typeface="微軟正黑體" pitchFamily="34" charset="-120"/>
            </a:endParaRPr>
          </a:p>
          <a:p>
            <a:pPr marL="514350" indent="-514350">
              <a:buNone/>
            </a:pPr>
            <a:r>
              <a:rPr lang="zh-TW" altLang="en-US" sz="5800" dirty="0" smtClean="0">
                <a:latin typeface="微軟正黑體" pitchFamily="34" charset="-120"/>
                <a:ea typeface="微軟正黑體" pitchFamily="34" charset="-120"/>
              </a:rPr>
              <a:t>　配偶及未成年子女財產資料，若配偶不同意，</a:t>
            </a:r>
            <a:endParaRPr lang="en-US" altLang="zh-TW" sz="5800" dirty="0" smtClean="0">
              <a:latin typeface="微軟正黑體" pitchFamily="34" charset="-120"/>
              <a:ea typeface="微軟正黑體" pitchFamily="34" charset="-120"/>
            </a:endParaRPr>
          </a:p>
          <a:p>
            <a:pPr marL="514350" indent="-514350">
              <a:buNone/>
            </a:pPr>
            <a:r>
              <a:rPr lang="zh-TW" altLang="en-US" sz="5800" dirty="0" smtClean="0">
                <a:latin typeface="微軟正黑體" pitchFamily="34" charset="-120"/>
                <a:ea typeface="微軟正黑體" pitchFamily="34" charset="-120"/>
              </a:rPr>
              <a:t>　則僅提供本人財產資料，不提供配偶及未成年</a:t>
            </a:r>
            <a:endParaRPr lang="en-US" altLang="zh-TW" sz="5800" dirty="0" smtClean="0">
              <a:latin typeface="微軟正黑體" pitchFamily="34" charset="-120"/>
              <a:ea typeface="微軟正黑體" pitchFamily="34" charset="-120"/>
            </a:endParaRPr>
          </a:p>
          <a:p>
            <a:pPr marL="514350" indent="-514350">
              <a:buNone/>
            </a:pPr>
            <a:r>
              <a:rPr lang="zh-TW" altLang="en-US" sz="5800" dirty="0" smtClean="0">
                <a:latin typeface="微軟正黑體" pitchFamily="34" charset="-120"/>
                <a:ea typeface="微軟正黑體" pitchFamily="34" charset="-120"/>
              </a:rPr>
              <a:t>　子女財產資料。</a:t>
            </a:r>
            <a:endParaRPr lang="en-US" altLang="zh-TW" sz="5800" dirty="0" smtClean="0">
              <a:latin typeface="微軟正黑體" pitchFamily="34" charset="-120"/>
              <a:ea typeface="微軟正黑體" pitchFamily="34" charset="-120"/>
            </a:endParaRPr>
          </a:p>
          <a:p>
            <a:pPr marL="514350" indent="-514350">
              <a:buNone/>
            </a:pPr>
            <a:endParaRPr lang="en-US" altLang="zh-TW" sz="2800" dirty="0" smtClean="0">
              <a:latin typeface="標楷體" pitchFamily="65" charset="-120"/>
              <a:ea typeface="標楷體" pitchFamily="65" charset="-120"/>
            </a:endParaRPr>
          </a:p>
          <a:p>
            <a:pPr marL="596646" lvl="2" indent="-514350">
              <a:spcBef>
                <a:spcPts val="600"/>
              </a:spcBef>
              <a:buClr>
                <a:schemeClr val="accent1"/>
              </a:buClr>
              <a:buSzPct val="80000"/>
              <a:buNone/>
            </a:pPr>
            <a:endParaRPr lang="zh-TW" altLang="zh-TW" sz="3200" dirty="0" smtClean="0">
              <a:latin typeface="標楷體" pitchFamily="65" charset="-120"/>
              <a:ea typeface="標楷體" pitchFamily="65" charset="-120"/>
            </a:endParaRPr>
          </a:p>
          <a:p>
            <a:pPr marL="596646" indent="-514350">
              <a:buNone/>
            </a:pPr>
            <a:endParaRPr lang="zh-TW" altLang="en-US" dirty="0"/>
          </a:p>
        </p:txBody>
      </p:sp>
      <p:sp>
        <p:nvSpPr>
          <p:cNvPr id="4" name="投影片編號版面配置區 3"/>
          <p:cNvSpPr>
            <a:spLocks noGrp="1"/>
          </p:cNvSpPr>
          <p:nvPr>
            <p:ph type="sldNum" sz="quarter" idx="12"/>
          </p:nvPr>
        </p:nvSpPr>
        <p:spPr/>
        <p:txBody>
          <a:bodyPr/>
          <a:lstStyle/>
          <a:p>
            <a:fld id="{CFD80C3C-E9FF-4241-A9CE-77FC01300D9B}" type="slidenum">
              <a:rPr lang="zh-TW" altLang="en-US" smtClean="0"/>
              <a:pPr/>
              <a:t>16</a:t>
            </a:fld>
            <a:endParaRPr lang="zh-TW" alt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lvl="0"/>
            <a:r>
              <a:rPr lang="zh-TW" altLang="en-US" sz="4400" b="1" dirty="0" smtClean="0">
                <a:latin typeface="標楷體" pitchFamily="65" charset="-120"/>
                <a:ea typeface="標楷體" pitchFamily="65" charset="-120"/>
              </a:rPr>
              <a:t>貳、</a:t>
            </a:r>
            <a:r>
              <a:rPr lang="zh-TW" altLang="zh-TW" sz="4400" b="1" dirty="0" smtClean="0">
                <a:latin typeface="標楷體" pitchFamily="65" charset="-120"/>
                <a:ea typeface="標楷體" pitchFamily="65" charset="-120"/>
              </a:rPr>
              <a:t>查核平臺試辦方案</a:t>
            </a:r>
            <a:endParaRPr lang="zh-TW" altLang="en-US" dirty="0">
              <a:latin typeface="標楷體" pitchFamily="65" charset="-120"/>
              <a:ea typeface="標楷體" pitchFamily="65" charset="-120"/>
            </a:endParaRPr>
          </a:p>
        </p:txBody>
      </p:sp>
      <p:sp>
        <p:nvSpPr>
          <p:cNvPr id="3" name="內容版面配置區 2"/>
          <p:cNvSpPr>
            <a:spLocks noGrp="1"/>
          </p:cNvSpPr>
          <p:nvPr>
            <p:ph idx="1"/>
          </p:nvPr>
        </p:nvSpPr>
        <p:spPr>
          <a:xfrm>
            <a:off x="1259632" y="1196752"/>
            <a:ext cx="7416824" cy="5112568"/>
          </a:xfrm>
        </p:spPr>
        <p:txBody>
          <a:bodyPr>
            <a:normAutofit/>
          </a:bodyPr>
          <a:lstStyle/>
          <a:p>
            <a:pPr marL="514350" indent="-514350">
              <a:buNone/>
            </a:pPr>
            <a:r>
              <a:rPr lang="zh-TW" altLang="en-US" sz="3500" dirty="0" smtClean="0">
                <a:latin typeface="標楷體" pitchFamily="65" charset="-120"/>
                <a:ea typeface="標楷體" pitchFamily="65" charset="-120"/>
              </a:rPr>
              <a:t>（</a:t>
            </a:r>
            <a:r>
              <a:rPr lang="en-US" altLang="zh-TW" sz="3500" dirty="0" smtClean="0">
                <a:latin typeface="標楷體" pitchFamily="65" charset="-120"/>
                <a:ea typeface="標楷體" pitchFamily="65" charset="-120"/>
              </a:rPr>
              <a:t>3</a:t>
            </a:r>
            <a:r>
              <a:rPr lang="zh-TW" altLang="en-US" sz="3500" dirty="0" smtClean="0">
                <a:latin typeface="標楷體" pitchFamily="65" charset="-120"/>
                <a:ea typeface="標楷體" pitchFamily="65" charset="-120"/>
              </a:rPr>
              <a:t>）本署將自</a:t>
            </a:r>
            <a:r>
              <a:rPr lang="en-US" altLang="zh-TW" sz="3500" dirty="0" smtClean="0">
                <a:latin typeface="標楷體" pitchFamily="65" charset="-120"/>
                <a:ea typeface="標楷體" pitchFamily="65" charset="-120"/>
              </a:rPr>
              <a:t>8</a:t>
            </a:r>
            <a:r>
              <a:rPr lang="zh-TW" altLang="en-US" sz="3500" dirty="0" smtClean="0">
                <a:latin typeface="標楷體" pitchFamily="65" charset="-120"/>
                <a:ea typeface="標楷體" pitchFamily="65" charset="-120"/>
              </a:rPr>
              <a:t>月</a:t>
            </a:r>
            <a:r>
              <a:rPr lang="en-US" altLang="zh-TW" sz="3500" dirty="0" smtClean="0">
                <a:latin typeface="標楷體" pitchFamily="65" charset="-120"/>
                <a:ea typeface="標楷體" pitchFamily="65" charset="-120"/>
              </a:rPr>
              <a:t>15</a:t>
            </a:r>
            <a:r>
              <a:rPr lang="zh-TW" altLang="en-US" sz="3500" dirty="0" smtClean="0">
                <a:latin typeface="標楷體" pitchFamily="65" charset="-120"/>
                <a:ea typeface="標楷體" pitchFamily="65" charset="-120"/>
              </a:rPr>
              <a:t>日起彙整授權名</a:t>
            </a:r>
            <a:endParaRPr lang="en-US" altLang="zh-TW" sz="3500" dirty="0" smtClean="0">
              <a:latin typeface="標楷體" pitchFamily="65" charset="-120"/>
              <a:ea typeface="標楷體" pitchFamily="65" charset="-120"/>
            </a:endParaRPr>
          </a:p>
          <a:p>
            <a:pPr marL="514350" indent="-514350">
              <a:buNone/>
            </a:pPr>
            <a:r>
              <a:rPr lang="zh-TW" altLang="en-US" sz="3500" dirty="0" smtClean="0">
                <a:latin typeface="標楷體" pitchFamily="65" charset="-120"/>
                <a:ea typeface="標楷體" pitchFamily="65" charset="-120"/>
              </a:rPr>
              <a:t>     單，並以</a:t>
            </a:r>
            <a:r>
              <a:rPr lang="en-US" altLang="zh-TW" sz="3500" dirty="0" smtClean="0">
                <a:latin typeface="標楷體" pitchFamily="65" charset="-120"/>
                <a:ea typeface="標楷體" pitchFamily="65" charset="-120"/>
              </a:rPr>
              <a:t>9</a:t>
            </a:r>
            <a:r>
              <a:rPr lang="zh-TW" altLang="en-US" sz="3500" dirty="0" smtClean="0">
                <a:latin typeface="標楷體" pitchFamily="65" charset="-120"/>
                <a:ea typeface="標楷體" pitchFamily="65" charset="-120"/>
              </a:rPr>
              <a:t>月</a:t>
            </a:r>
            <a:r>
              <a:rPr lang="en-US" altLang="zh-TW" sz="3500" dirty="0" smtClean="0">
                <a:latin typeface="標楷體" pitchFamily="65" charset="-120"/>
                <a:ea typeface="標楷體" pitchFamily="65" charset="-120"/>
              </a:rPr>
              <a:t>1</a:t>
            </a:r>
            <a:r>
              <a:rPr lang="zh-TW" altLang="en-US" sz="3500" dirty="0" smtClean="0">
                <a:latin typeface="標楷體" pitchFamily="65" charset="-120"/>
                <a:ea typeface="標楷體" pitchFamily="65" charset="-120"/>
              </a:rPr>
              <a:t>日為申報基準日，</a:t>
            </a:r>
            <a:endParaRPr lang="en-US" altLang="zh-TW" sz="3500" dirty="0" smtClean="0">
              <a:latin typeface="標楷體" pitchFamily="65" charset="-120"/>
              <a:ea typeface="標楷體" pitchFamily="65" charset="-120"/>
            </a:endParaRPr>
          </a:p>
          <a:p>
            <a:pPr marL="514350" indent="-514350">
              <a:buNone/>
            </a:pPr>
            <a:r>
              <a:rPr lang="zh-TW" altLang="en-US" sz="3500" dirty="0" smtClean="0">
                <a:latin typeface="標楷體" pitchFamily="65" charset="-120"/>
                <a:ea typeface="標楷體" pitchFamily="65" charset="-120"/>
              </a:rPr>
              <a:t>     使用查核平臺向受查詢機關</a:t>
            </a:r>
            <a:r>
              <a:rPr lang="en-US" altLang="zh-TW" sz="3500" dirty="0" smtClean="0">
                <a:latin typeface="標楷體" pitchFamily="65" charset="-120"/>
                <a:ea typeface="標楷體" pitchFamily="65" charset="-120"/>
              </a:rPr>
              <a:t>(</a:t>
            </a:r>
            <a:r>
              <a:rPr lang="zh-TW" altLang="en-US" sz="3500" dirty="0" smtClean="0">
                <a:latin typeface="標楷體" pitchFamily="65" charset="-120"/>
                <a:ea typeface="標楷體" pitchFamily="65" charset="-120"/>
              </a:rPr>
              <a:t>構）</a:t>
            </a:r>
            <a:endParaRPr lang="en-US" altLang="zh-TW" sz="3500" dirty="0" smtClean="0">
              <a:latin typeface="標楷體" pitchFamily="65" charset="-120"/>
              <a:ea typeface="標楷體" pitchFamily="65" charset="-120"/>
            </a:endParaRPr>
          </a:p>
          <a:p>
            <a:pPr marL="514350" indent="-514350">
              <a:buNone/>
            </a:pPr>
            <a:r>
              <a:rPr lang="zh-TW" altLang="en-US" sz="3500" dirty="0" smtClean="0">
                <a:latin typeface="標楷體" pitchFamily="65" charset="-120"/>
                <a:ea typeface="標楷體" pitchFamily="65" charset="-120"/>
              </a:rPr>
              <a:t>     遞送授權名單，受查詢機關</a:t>
            </a:r>
            <a:r>
              <a:rPr lang="en-US" altLang="zh-TW" sz="3500" dirty="0" smtClean="0">
                <a:latin typeface="標楷體" pitchFamily="65" charset="-120"/>
                <a:ea typeface="標楷體" pitchFamily="65" charset="-120"/>
              </a:rPr>
              <a:t>(</a:t>
            </a:r>
            <a:r>
              <a:rPr lang="zh-TW" altLang="en-US" sz="3500" dirty="0" smtClean="0">
                <a:latin typeface="標楷體" pitchFamily="65" charset="-120"/>
                <a:ea typeface="標楷體" pitchFamily="65" charset="-120"/>
              </a:rPr>
              <a:t>構）</a:t>
            </a:r>
            <a:endParaRPr lang="en-US" altLang="zh-TW" sz="3500" dirty="0" smtClean="0">
              <a:latin typeface="標楷體" pitchFamily="65" charset="-120"/>
              <a:ea typeface="標楷體" pitchFamily="65" charset="-120"/>
            </a:endParaRPr>
          </a:p>
          <a:p>
            <a:pPr marL="514350" indent="-514350">
              <a:buNone/>
            </a:pPr>
            <a:r>
              <a:rPr lang="zh-TW" altLang="en-US" sz="3500" dirty="0" smtClean="0">
                <a:latin typeface="標楷體" pitchFamily="65" charset="-120"/>
                <a:ea typeface="標楷體" pitchFamily="65" charset="-120"/>
              </a:rPr>
              <a:t>     則於</a:t>
            </a:r>
            <a:r>
              <a:rPr lang="en-US" altLang="zh-TW" sz="3500" dirty="0" smtClean="0">
                <a:latin typeface="標楷體" pitchFamily="65" charset="-120"/>
                <a:ea typeface="標楷體" pitchFamily="65" charset="-120"/>
              </a:rPr>
              <a:t>9</a:t>
            </a:r>
            <a:r>
              <a:rPr lang="zh-TW" altLang="en-US" sz="3500" dirty="0" smtClean="0">
                <a:latin typeface="標楷體" pitchFamily="65" charset="-120"/>
                <a:ea typeface="標楷體" pitchFamily="65" charset="-120"/>
              </a:rPr>
              <a:t>月</a:t>
            </a:r>
            <a:r>
              <a:rPr lang="en-US" altLang="zh-TW" sz="3500" dirty="0" smtClean="0">
                <a:latin typeface="標楷體" pitchFamily="65" charset="-120"/>
                <a:ea typeface="標楷體" pitchFamily="65" charset="-120"/>
              </a:rPr>
              <a:t>15</a:t>
            </a:r>
            <a:r>
              <a:rPr lang="zh-TW" altLang="en-US" sz="3500" dirty="0" smtClean="0">
                <a:latin typeface="標楷體" pitchFamily="65" charset="-120"/>
                <a:ea typeface="標楷體" pitchFamily="65" charset="-120"/>
              </a:rPr>
              <a:t>日前透過查核平臺回</a:t>
            </a:r>
            <a:endParaRPr lang="en-US" altLang="zh-TW" sz="3500" dirty="0" smtClean="0">
              <a:latin typeface="標楷體" pitchFamily="65" charset="-120"/>
              <a:ea typeface="標楷體" pitchFamily="65" charset="-120"/>
            </a:endParaRPr>
          </a:p>
          <a:p>
            <a:pPr marL="514350" indent="-514350">
              <a:buNone/>
            </a:pPr>
            <a:r>
              <a:rPr lang="zh-TW" altLang="en-US" sz="3500" dirty="0" smtClean="0">
                <a:latin typeface="標楷體" pitchFamily="65" charset="-120"/>
                <a:ea typeface="標楷體" pitchFamily="65" charset="-120"/>
              </a:rPr>
              <a:t>     傳參與測試者</a:t>
            </a:r>
            <a:r>
              <a:rPr lang="en-US" altLang="zh-TW" sz="3500" dirty="0" smtClean="0">
                <a:latin typeface="標楷體" pitchFamily="65" charset="-120"/>
                <a:ea typeface="標楷體" pitchFamily="65" charset="-120"/>
              </a:rPr>
              <a:t>9</a:t>
            </a:r>
            <a:r>
              <a:rPr lang="zh-TW" altLang="en-US" sz="3500" dirty="0" smtClean="0">
                <a:latin typeface="標楷體" pitchFamily="65" charset="-120"/>
                <a:ea typeface="標楷體" pitchFamily="65" charset="-120"/>
              </a:rPr>
              <a:t>月</a:t>
            </a:r>
            <a:r>
              <a:rPr lang="en-US" altLang="zh-TW" sz="3500" dirty="0" smtClean="0">
                <a:latin typeface="標楷體" pitchFamily="65" charset="-120"/>
                <a:ea typeface="標楷體" pitchFamily="65" charset="-120"/>
              </a:rPr>
              <a:t>1</a:t>
            </a:r>
            <a:r>
              <a:rPr lang="zh-TW" altLang="en-US" sz="3500" dirty="0" smtClean="0">
                <a:latin typeface="標楷體" pitchFamily="65" charset="-120"/>
                <a:ea typeface="標楷體" pitchFamily="65" charset="-120"/>
              </a:rPr>
              <a:t>日當日財產</a:t>
            </a:r>
            <a:endParaRPr lang="en-US" altLang="zh-TW" sz="3500" dirty="0" smtClean="0">
              <a:latin typeface="標楷體" pitchFamily="65" charset="-120"/>
              <a:ea typeface="標楷體" pitchFamily="65" charset="-120"/>
            </a:endParaRPr>
          </a:p>
          <a:p>
            <a:pPr marL="514350" indent="-514350">
              <a:buNone/>
            </a:pPr>
            <a:r>
              <a:rPr lang="zh-TW" altLang="en-US" sz="3500" dirty="0" smtClean="0">
                <a:latin typeface="標楷體" pitchFamily="65" charset="-120"/>
                <a:ea typeface="標楷體" pitchFamily="65" charset="-120"/>
              </a:rPr>
              <a:t>     資料。 </a:t>
            </a:r>
            <a:endParaRPr lang="en-US" altLang="zh-TW" sz="3500" dirty="0" smtClean="0">
              <a:latin typeface="標楷體" pitchFamily="65" charset="-120"/>
              <a:ea typeface="標楷體" pitchFamily="65" charset="-120"/>
            </a:endParaRPr>
          </a:p>
          <a:p>
            <a:pPr marL="596646" lvl="2" indent="-514350" algn="just">
              <a:spcBef>
                <a:spcPts val="600"/>
              </a:spcBef>
              <a:buClr>
                <a:schemeClr val="accent1"/>
              </a:buClr>
              <a:buSzPct val="80000"/>
              <a:buNone/>
            </a:pPr>
            <a:endParaRPr lang="zh-TW" altLang="zh-TW" sz="3200" dirty="0" smtClean="0">
              <a:latin typeface="標楷體" pitchFamily="65" charset="-120"/>
              <a:ea typeface="標楷體" pitchFamily="65" charset="-120"/>
            </a:endParaRPr>
          </a:p>
          <a:p>
            <a:pPr marL="596646" indent="-514350" algn="just">
              <a:buNone/>
            </a:pPr>
            <a:endParaRPr lang="zh-TW" altLang="en-US" dirty="0"/>
          </a:p>
        </p:txBody>
      </p:sp>
      <p:sp>
        <p:nvSpPr>
          <p:cNvPr id="4" name="投影片編號版面配置區 3"/>
          <p:cNvSpPr>
            <a:spLocks noGrp="1"/>
          </p:cNvSpPr>
          <p:nvPr>
            <p:ph type="sldNum" sz="quarter" idx="12"/>
          </p:nvPr>
        </p:nvSpPr>
        <p:spPr/>
        <p:txBody>
          <a:bodyPr/>
          <a:lstStyle/>
          <a:p>
            <a:fld id="{CFD80C3C-E9FF-4241-A9CE-77FC01300D9B}" type="slidenum">
              <a:rPr lang="zh-TW" altLang="en-US" smtClean="0"/>
              <a:pPr/>
              <a:t>17</a:t>
            </a:fld>
            <a:endParaRPr lang="zh-TW" alt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lvl="0"/>
            <a:r>
              <a:rPr lang="zh-TW" altLang="en-US" sz="4400" b="1" dirty="0" smtClean="0">
                <a:latin typeface="標楷體" pitchFamily="65" charset="-120"/>
                <a:ea typeface="標楷體" pitchFamily="65" charset="-120"/>
              </a:rPr>
              <a:t>貳、</a:t>
            </a:r>
            <a:r>
              <a:rPr lang="zh-TW" altLang="zh-TW" sz="4400" b="1" dirty="0" smtClean="0">
                <a:latin typeface="標楷體" pitchFamily="65" charset="-120"/>
                <a:ea typeface="標楷體" pitchFamily="65" charset="-120"/>
              </a:rPr>
              <a:t>查核平臺試辦方案</a:t>
            </a:r>
            <a:endParaRPr lang="zh-TW" altLang="en-US" dirty="0">
              <a:latin typeface="標楷體" pitchFamily="65" charset="-120"/>
              <a:ea typeface="標楷體" pitchFamily="65" charset="-120"/>
            </a:endParaRPr>
          </a:p>
        </p:txBody>
      </p:sp>
      <p:sp>
        <p:nvSpPr>
          <p:cNvPr id="3" name="內容版面配置區 2"/>
          <p:cNvSpPr>
            <a:spLocks noGrp="1"/>
          </p:cNvSpPr>
          <p:nvPr>
            <p:ph idx="1"/>
          </p:nvPr>
        </p:nvSpPr>
        <p:spPr>
          <a:xfrm>
            <a:off x="1043608" y="1196752"/>
            <a:ext cx="7714104" cy="5472608"/>
          </a:xfrm>
        </p:spPr>
        <p:txBody>
          <a:bodyPr>
            <a:normAutofit/>
          </a:bodyPr>
          <a:lstStyle/>
          <a:p>
            <a:pPr marL="514350" indent="-514350" algn="just">
              <a:buNone/>
            </a:pPr>
            <a:r>
              <a:rPr lang="en-US" altLang="zh-TW" sz="2800" dirty="0" smtClean="0">
                <a:latin typeface="標楷體" pitchFamily="65" charset="-120"/>
                <a:ea typeface="標楷體" pitchFamily="65" charset="-120"/>
              </a:rPr>
              <a:t>(4)</a:t>
            </a:r>
            <a:r>
              <a:rPr lang="zh-TW" altLang="en-US" dirty="0" smtClean="0">
                <a:latin typeface="標楷體" pitchFamily="65" charset="-120"/>
                <a:ea typeface="標楷體" pitchFamily="65" charset="-120"/>
              </a:rPr>
              <a:t>查調資料經轉檔、釐正及再檢視後，自</a:t>
            </a:r>
            <a:r>
              <a:rPr lang="en-US" altLang="zh-TW" dirty="0" smtClean="0">
                <a:latin typeface="標楷體" pitchFamily="65" charset="-120"/>
                <a:ea typeface="標楷體" pitchFamily="65" charset="-120"/>
              </a:rPr>
              <a:t>10</a:t>
            </a:r>
            <a:r>
              <a:rPr lang="zh-TW" altLang="en-US" dirty="0" smtClean="0">
                <a:latin typeface="標楷體" pitchFamily="65" charset="-120"/>
                <a:ea typeface="標楷體" pitchFamily="65" charset="-120"/>
              </a:rPr>
              <a:t>月</a:t>
            </a:r>
            <a:r>
              <a:rPr lang="en-US" altLang="zh-TW" dirty="0" smtClean="0">
                <a:latin typeface="標楷體" pitchFamily="65" charset="-120"/>
                <a:ea typeface="標楷體" pitchFamily="65" charset="-120"/>
              </a:rPr>
              <a:t>1</a:t>
            </a:r>
            <a:r>
              <a:rPr lang="zh-TW" altLang="en-US" dirty="0" smtClean="0">
                <a:latin typeface="標楷體" pitchFamily="65" charset="-120"/>
                <a:ea typeface="標楷體" pitchFamily="65" charset="-120"/>
              </a:rPr>
              <a:t>日起提供參與測試者使用本部「公職人員財產申報網路系統</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申報端</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下載財產資料申報功能」下載</a:t>
            </a:r>
            <a:r>
              <a:rPr lang="en-US" altLang="zh-TW" dirty="0" smtClean="0">
                <a:latin typeface="標楷體" pitchFamily="65" charset="-120"/>
                <a:ea typeface="標楷體" pitchFamily="65" charset="-120"/>
              </a:rPr>
              <a:t>9</a:t>
            </a:r>
            <a:r>
              <a:rPr lang="zh-TW" altLang="en-US" dirty="0" smtClean="0">
                <a:latin typeface="標楷體" pitchFamily="65" charset="-120"/>
                <a:ea typeface="標楷體" pitchFamily="65" charset="-120"/>
              </a:rPr>
              <a:t>月</a:t>
            </a:r>
            <a:r>
              <a:rPr lang="en-US" altLang="zh-TW" dirty="0" smtClean="0">
                <a:latin typeface="標楷體" pitchFamily="65" charset="-120"/>
                <a:ea typeface="標楷體" pitchFamily="65" charset="-120"/>
              </a:rPr>
              <a:t>1</a:t>
            </a:r>
            <a:r>
              <a:rPr lang="zh-TW" altLang="en-US" dirty="0" smtClean="0">
                <a:latin typeface="標楷體" pitchFamily="65" charset="-120"/>
                <a:ea typeface="標楷體" pitchFamily="65" charset="-120"/>
              </a:rPr>
              <a:t>日當日財產資料進行核對，</a:t>
            </a:r>
            <a:r>
              <a:rPr lang="zh-TW" altLang="en-US" b="1" dirty="0" smtClean="0">
                <a:solidFill>
                  <a:srgbClr val="0000FF"/>
                </a:solidFill>
                <a:latin typeface="標楷體" pitchFamily="65" charset="-120"/>
                <a:ea typeface="標楷體" pitchFamily="65" charset="-120"/>
              </a:rPr>
              <a:t>如資料或歸戶（如存款未於存款欄位顯現，而出現於土地欄位）有誤，或出現欄位錯位等情事</a:t>
            </a:r>
            <a:r>
              <a:rPr lang="zh-TW" altLang="en-US" dirty="0" smtClean="0">
                <a:latin typeface="標楷體" pitchFamily="65" charset="-120"/>
                <a:ea typeface="標楷體" pitchFamily="65" charset="-120"/>
              </a:rPr>
              <a:t> ，則請參與測試者填載「</a:t>
            </a:r>
            <a:r>
              <a:rPr lang="zh-TW" altLang="en-US" b="1" dirty="0" smtClean="0">
                <a:solidFill>
                  <a:srgbClr val="0000FF"/>
                </a:solidFill>
                <a:latin typeface="標楷體" pitchFamily="65" charset="-120"/>
                <a:ea typeface="標楷體" pitchFamily="65" charset="-120"/>
              </a:rPr>
              <a:t>公職人員財產申報查核平臺─服務申報人資料比對結果</a:t>
            </a:r>
            <a:r>
              <a:rPr lang="zh-TW" altLang="en-US" dirty="0" smtClean="0">
                <a:latin typeface="標楷體" pitchFamily="65" charset="-120"/>
                <a:ea typeface="標楷體" pitchFamily="65" charset="-120"/>
              </a:rPr>
              <a:t>」，由各主管機關政風機構於</a:t>
            </a:r>
            <a:r>
              <a:rPr lang="en-US" altLang="zh-TW" b="1" dirty="0" smtClean="0">
                <a:solidFill>
                  <a:srgbClr val="FF0000"/>
                </a:solidFill>
                <a:latin typeface="標楷體" pitchFamily="65" charset="-120"/>
                <a:ea typeface="標楷體" pitchFamily="65" charset="-120"/>
              </a:rPr>
              <a:t>10</a:t>
            </a:r>
            <a:r>
              <a:rPr lang="zh-TW" altLang="en-US" b="1" dirty="0" smtClean="0">
                <a:solidFill>
                  <a:srgbClr val="FF0000"/>
                </a:solidFill>
                <a:latin typeface="標楷體" pitchFamily="65" charset="-120"/>
                <a:ea typeface="標楷體" pitchFamily="65" charset="-120"/>
              </a:rPr>
              <a:t>月</a:t>
            </a:r>
            <a:r>
              <a:rPr lang="en-US" altLang="zh-TW" b="1" dirty="0" smtClean="0">
                <a:solidFill>
                  <a:srgbClr val="FF0000"/>
                </a:solidFill>
                <a:latin typeface="標楷體" pitchFamily="65" charset="-120"/>
                <a:ea typeface="標楷體" pitchFamily="65" charset="-120"/>
              </a:rPr>
              <a:t>9</a:t>
            </a:r>
            <a:r>
              <a:rPr lang="zh-TW" altLang="en-US" b="1" dirty="0" smtClean="0">
                <a:solidFill>
                  <a:srgbClr val="FF0000"/>
                </a:solidFill>
                <a:latin typeface="標楷體" pitchFamily="65" charset="-120"/>
                <a:ea typeface="標楷體" pitchFamily="65" charset="-120"/>
              </a:rPr>
              <a:t>日收齊後，函報本署研析改進</a:t>
            </a:r>
            <a:r>
              <a:rPr lang="zh-TW" altLang="en-US" dirty="0" smtClean="0">
                <a:latin typeface="標楷體" pitchFamily="65" charset="-120"/>
                <a:ea typeface="標楷體" pitchFamily="65" charset="-120"/>
              </a:rPr>
              <a:t>。</a:t>
            </a:r>
            <a:endParaRPr lang="en-US" altLang="zh-TW" dirty="0" smtClean="0">
              <a:latin typeface="標楷體" pitchFamily="65" charset="-120"/>
              <a:ea typeface="標楷體" pitchFamily="65" charset="-120"/>
            </a:endParaRPr>
          </a:p>
          <a:p>
            <a:pPr marL="596646" lvl="2" indent="-514350">
              <a:spcBef>
                <a:spcPts val="600"/>
              </a:spcBef>
              <a:buClr>
                <a:schemeClr val="accent1"/>
              </a:buClr>
              <a:buSzPct val="80000"/>
              <a:buNone/>
            </a:pPr>
            <a:endParaRPr lang="zh-TW" altLang="zh-TW" sz="3200" dirty="0" smtClean="0">
              <a:latin typeface="標楷體" pitchFamily="65" charset="-120"/>
              <a:ea typeface="標楷體" pitchFamily="65" charset="-120"/>
            </a:endParaRPr>
          </a:p>
          <a:p>
            <a:pPr marL="596646" indent="-514350">
              <a:buNone/>
            </a:pPr>
            <a:endParaRPr lang="zh-TW" altLang="en-US" dirty="0"/>
          </a:p>
        </p:txBody>
      </p:sp>
      <p:sp>
        <p:nvSpPr>
          <p:cNvPr id="4" name="投影片編號版面配置區 3"/>
          <p:cNvSpPr>
            <a:spLocks noGrp="1"/>
          </p:cNvSpPr>
          <p:nvPr>
            <p:ph type="sldNum" sz="quarter" idx="12"/>
          </p:nvPr>
        </p:nvSpPr>
        <p:spPr/>
        <p:txBody>
          <a:bodyPr/>
          <a:lstStyle/>
          <a:p>
            <a:fld id="{CFD80C3C-E9FF-4241-A9CE-77FC01300D9B}" type="slidenum">
              <a:rPr lang="zh-TW" altLang="en-US" smtClean="0"/>
              <a:pPr/>
              <a:t>18</a:t>
            </a:fld>
            <a:endParaRPr lang="zh-TW" alt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p:cNvSpPr>
            <a:spLocks noGrp="1"/>
          </p:cNvSpPr>
          <p:nvPr>
            <p:ph type="sldNum" sz="quarter" idx="12"/>
          </p:nvPr>
        </p:nvSpPr>
        <p:spPr/>
        <p:txBody>
          <a:bodyPr/>
          <a:lstStyle/>
          <a:p>
            <a:fld id="{CFD80C3C-E9FF-4241-A9CE-77FC01300D9B}" type="slidenum">
              <a:rPr lang="zh-TW" altLang="en-US" smtClean="0"/>
              <a:pPr/>
              <a:t>19</a:t>
            </a:fld>
            <a:endParaRPr lang="zh-TW" altLang="en-US"/>
          </a:p>
        </p:txBody>
      </p:sp>
      <p:graphicFrame>
        <p:nvGraphicFramePr>
          <p:cNvPr id="3" name="表格 2"/>
          <p:cNvGraphicFramePr>
            <a:graphicFrameLocks noGrp="1"/>
          </p:cNvGraphicFramePr>
          <p:nvPr/>
        </p:nvGraphicFramePr>
        <p:xfrm>
          <a:off x="1547664" y="-5"/>
          <a:ext cx="7272808" cy="6872293"/>
        </p:xfrm>
        <a:graphic>
          <a:graphicData uri="http://schemas.openxmlformats.org/drawingml/2006/table">
            <a:tbl>
              <a:tblPr/>
              <a:tblGrid>
                <a:gridCol w="2974577"/>
                <a:gridCol w="4298231"/>
              </a:tblGrid>
              <a:tr h="262832">
                <a:tc gridSpan="2">
                  <a:txBody>
                    <a:bodyPr/>
                    <a:lstStyle/>
                    <a:p>
                      <a:pPr algn="ctr">
                        <a:spcAft>
                          <a:spcPts val="0"/>
                        </a:spcAft>
                      </a:pPr>
                      <a:r>
                        <a:rPr lang="zh-TW" sz="1600" b="1" kern="0" dirty="0">
                          <a:latin typeface="Times New Roman"/>
                          <a:ea typeface="標楷體"/>
                          <a:cs typeface="新細明體"/>
                        </a:rPr>
                        <a:t>公職人員財產申報查核平臺</a:t>
                      </a:r>
                      <a:r>
                        <a:rPr lang="en-US" sz="1600" b="1" kern="0" dirty="0">
                          <a:latin typeface="Times New Roman"/>
                          <a:ea typeface="標楷體"/>
                          <a:cs typeface="新細明體"/>
                        </a:rPr>
                        <a:t>-</a:t>
                      </a:r>
                      <a:r>
                        <a:rPr lang="zh-TW" sz="1600" b="1" kern="0" dirty="0">
                          <a:latin typeface="Times New Roman"/>
                          <a:ea typeface="標楷體"/>
                          <a:cs typeface="新細明體"/>
                        </a:rPr>
                        <a:t>服務申報人下載財產資料比對結果表</a:t>
                      </a:r>
                      <a:r>
                        <a:rPr lang="en-US" sz="1600" b="1" kern="0" dirty="0">
                          <a:latin typeface="Times New Roman"/>
                          <a:ea typeface="標楷體"/>
                          <a:cs typeface="新細明體"/>
                        </a:rPr>
                        <a:t>(</a:t>
                      </a:r>
                      <a:r>
                        <a:rPr lang="zh-TW" sz="1600" b="1" kern="0" dirty="0">
                          <a:latin typeface="Times New Roman"/>
                          <a:ea typeface="標楷體"/>
                          <a:cs typeface="新細明體"/>
                        </a:rPr>
                        <a:t>範例</a:t>
                      </a:r>
                      <a:r>
                        <a:rPr lang="en-US" sz="1600" b="1" kern="0" dirty="0">
                          <a:latin typeface="Times New Roman"/>
                          <a:ea typeface="標楷體"/>
                          <a:cs typeface="新細明體"/>
                        </a:rPr>
                        <a:t>)</a:t>
                      </a:r>
                      <a:endParaRPr lang="zh-TW" sz="1600" kern="100" dirty="0">
                        <a:latin typeface="Times New Roman"/>
                        <a:ea typeface="新細明體"/>
                        <a:cs typeface="Times New Roman"/>
                      </a:endParaRPr>
                    </a:p>
                  </a:txBody>
                  <a:tcPr marL="0" marR="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hMerge="1">
                  <a:txBody>
                    <a:bodyPr/>
                    <a:lstStyle/>
                    <a:p>
                      <a:endParaRPr lang="zh-TW" altLang="en-US"/>
                    </a:p>
                  </a:txBody>
                  <a:tcPr/>
                </a:tc>
              </a:tr>
              <a:tr h="445535">
                <a:tc>
                  <a:txBody>
                    <a:bodyPr/>
                    <a:lstStyle/>
                    <a:p>
                      <a:pPr algn="just">
                        <a:lnSpc>
                          <a:spcPts val="2000"/>
                        </a:lnSpc>
                        <a:spcAft>
                          <a:spcPts val="0"/>
                        </a:spcAft>
                      </a:pPr>
                      <a:r>
                        <a:rPr lang="zh-TW" sz="1600" b="1" kern="0">
                          <a:latin typeface="Times New Roman"/>
                          <a:ea typeface="標楷體"/>
                          <a:cs typeface="新細明體"/>
                        </a:rPr>
                        <a:t>參與測試者單位：廉政署防貪組</a:t>
                      </a:r>
                      <a:endParaRPr lang="zh-TW" sz="1600" kern="100">
                        <a:latin typeface="Times New Roman"/>
                        <a:ea typeface="新細明體"/>
                        <a:cs typeface="Times New Roman"/>
                      </a:endParaRPr>
                    </a:p>
                    <a:p>
                      <a:pPr algn="just">
                        <a:lnSpc>
                          <a:spcPts val="2000"/>
                        </a:lnSpc>
                        <a:spcAft>
                          <a:spcPts val="0"/>
                        </a:spcAft>
                      </a:pPr>
                      <a:r>
                        <a:rPr lang="zh-TW" sz="1600" b="1" kern="0">
                          <a:latin typeface="Times New Roman"/>
                          <a:ea typeface="標楷體"/>
                          <a:cs typeface="新細明體"/>
                        </a:rPr>
                        <a:t>參與測試者：黃○○</a:t>
                      </a:r>
                      <a:endParaRPr lang="zh-TW" sz="1600" kern="100">
                        <a:latin typeface="Times New Roman"/>
                        <a:ea typeface="新細明體"/>
                        <a:cs typeface="Times New Roman"/>
                      </a:endParaRPr>
                    </a:p>
                  </a:txBody>
                  <a:tcPr marL="0" marR="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rowSpan="2">
                  <a:txBody>
                    <a:bodyPr/>
                    <a:lstStyle/>
                    <a:p>
                      <a:pPr algn="ctr">
                        <a:lnSpc>
                          <a:spcPts val="2000"/>
                        </a:lnSpc>
                        <a:spcAft>
                          <a:spcPts val="0"/>
                        </a:spcAft>
                      </a:pPr>
                      <a:r>
                        <a:rPr lang="zh-TW" sz="1600" b="1" kern="0">
                          <a:latin typeface="Times New Roman"/>
                          <a:ea typeface="標楷體"/>
                          <a:cs typeface="新細明體"/>
                        </a:rPr>
                        <a:t>參與測試者實際申報資料與系統下載財產資料</a:t>
                      </a:r>
                      <a:endParaRPr lang="zh-TW" sz="1600" kern="100">
                        <a:latin typeface="Times New Roman"/>
                        <a:ea typeface="新細明體"/>
                        <a:cs typeface="Times New Roman"/>
                      </a:endParaRPr>
                    </a:p>
                    <a:p>
                      <a:pPr algn="ctr">
                        <a:lnSpc>
                          <a:spcPts val="2000"/>
                        </a:lnSpc>
                        <a:spcAft>
                          <a:spcPts val="0"/>
                        </a:spcAft>
                      </a:pPr>
                      <a:r>
                        <a:rPr lang="zh-TW" sz="1600" b="1" kern="0">
                          <a:latin typeface="Times New Roman"/>
                          <a:ea typeface="標楷體"/>
                          <a:cs typeface="新細明體"/>
                        </a:rPr>
                        <a:t>比對結果描述</a:t>
                      </a:r>
                      <a:endParaRPr lang="zh-TW" sz="1600" kern="100">
                        <a:latin typeface="Times New Roman"/>
                        <a:ea typeface="新細明體"/>
                        <a:cs typeface="Times New Roman"/>
                      </a:endParaRPr>
                    </a:p>
                  </a:txBody>
                  <a:tcPr marL="0" marR="0" marT="0" marB="0" anchor="ctr">
                    <a:lnL w="12700" cap="flat" cmpd="sng" algn="ctr">
                      <a:solidFill>
                        <a:srgbClr val="999999"/>
                      </a:solidFill>
                      <a:prstDash val="solid"/>
                      <a:round/>
                      <a:headEnd type="none" w="med" len="med"/>
                      <a:tailEnd type="none" w="med" len="med"/>
                    </a:lnL>
                    <a:lnR w="12700" cap="flat" cmpd="sng" algn="ctr">
                      <a:solidFill>
                        <a:srgbClr val="4C4C4C"/>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r>
              <a:tr h="215937">
                <a:tc>
                  <a:txBody>
                    <a:bodyPr/>
                    <a:lstStyle/>
                    <a:p>
                      <a:pPr algn="ctr">
                        <a:lnSpc>
                          <a:spcPts val="2000"/>
                        </a:lnSpc>
                        <a:spcAft>
                          <a:spcPts val="0"/>
                        </a:spcAft>
                      </a:pPr>
                      <a:r>
                        <a:rPr lang="zh-TW" sz="1600" b="1" u="sng" kern="0">
                          <a:solidFill>
                            <a:srgbClr val="FF0000"/>
                          </a:solidFill>
                          <a:latin typeface="Times New Roman"/>
                          <a:ea typeface="標楷體"/>
                          <a:cs typeface="新細明體"/>
                        </a:rPr>
                        <a:t>申報人下載財產資料</a:t>
                      </a:r>
                      <a:endParaRPr lang="zh-TW" sz="1600" kern="100">
                        <a:latin typeface="Times New Roman"/>
                        <a:ea typeface="新細明體"/>
                        <a:cs typeface="Times New Roman"/>
                      </a:endParaRPr>
                    </a:p>
                  </a:txBody>
                  <a:tcPr marL="0" marR="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vMerge="1">
                  <a:txBody>
                    <a:bodyPr/>
                    <a:lstStyle/>
                    <a:p>
                      <a:endParaRPr lang="zh-TW" altLang="en-US"/>
                    </a:p>
                  </a:txBody>
                  <a:tcPr/>
                </a:tc>
              </a:tr>
              <a:tr h="220414">
                <a:tc gridSpan="2">
                  <a:txBody>
                    <a:bodyPr/>
                    <a:lstStyle/>
                    <a:p>
                      <a:pPr>
                        <a:spcAft>
                          <a:spcPts val="0"/>
                        </a:spcAft>
                      </a:pPr>
                      <a:r>
                        <a:rPr lang="zh-TW" sz="1600" b="1" kern="0">
                          <a:latin typeface="Times New Roman"/>
                          <a:ea typeface="新細明體"/>
                          <a:cs typeface="新細明體"/>
                        </a:rPr>
                        <a:t>一、土地：</a:t>
                      </a:r>
                      <a:endParaRPr lang="zh-TW" sz="1600" kern="100">
                        <a:latin typeface="Times New Roman"/>
                        <a:ea typeface="新細明體"/>
                        <a:cs typeface="Times New Roman"/>
                      </a:endParaRPr>
                    </a:p>
                  </a:txBody>
                  <a:tcPr marL="0" marR="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hMerge="1">
                  <a:txBody>
                    <a:bodyPr/>
                    <a:lstStyle/>
                    <a:p>
                      <a:endParaRPr lang="zh-TW" altLang="en-US"/>
                    </a:p>
                  </a:txBody>
                  <a:tcPr/>
                </a:tc>
              </a:tr>
              <a:tr h="440828">
                <a:tc>
                  <a:txBody>
                    <a:bodyPr/>
                    <a:lstStyle/>
                    <a:p>
                      <a:pPr algn="just">
                        <a:spcAft>
                          <a:spcPts val="0"/>
                        </a:spcAft>
                      </a:pPr>
                      <a:r>
                        <a:rPr lang="zh-TW" sz="1600" u="sng" kern="0">
                          <a:solidFill>
                            <a:srgbClr val="0070C0"/>
                          </a:solidFill>
                          <a:latin typeface="Times New Roman"/>
                          <a:ea typeface="新細明體"/>
                          <a:cs typeface="新細明體"/>
                        </a:rPr>
                        <a:t>臺灣銀行活期儲蓄存款，所有人黃</a:t>
                      </a:r>
                      <a:r>
                        <a:rPr lang="en-US" sz="1600" u="sng" kern="0">
                          <a:solidFill>
                            <a:srgbClr val="0070C0"/>
                          </a:solidFill>
                          <a:latin typeface="Times New Roman"/>
                          <a:ea typeface="新細明體"/>
                          <a:cs typeface="新細明體"/>
                        </a:rPr>
                        <a:t>OO</a:t>
                      </a:r>
                      <a:r>
                        <a:rPr lang="zh-TW" sz="1600" u="sng" kern="0">
                          <a:solidFill>
                            <a:srgbClr val="0070C0"/>
                          </a:solidFill>
                          <a:latin typeface="Times New Roman"/>
                          <a:ea typeface="新細明體"/>
                          <a:cs typeface="新細明體"/>
                        </a:rPr>
                        <a:t>；總額</a:t>
                      </a:r>
                      <a:r>
                        <a:rPr lang="en-US" sz="1600" u="sng" kern="0">
                          <a:solidFill>
                            <a:srgbClr val="0070C0"/>
                          </a:solidFill>
                          <a:latin typeface="Times New Roman"/>
                          <a:ea typeface="新細明體"/>
                          <a:cs typeface="新細明體"/>
                        </a:rPr>
                        <a:t>54,558</a:t>
                      </a:r>
                      <a:r>
                        <a:rPr lang="zh-TW" sz="1600" u="sng" kern="0">
                          <a:solidFill>
                            <a:srgbClr val="0070C0"/>
                          </a:solidFill>
                          <a:latin typeface="Times New Roman"/>
                          <a:ea typeface="新細明體"/>
                          <a:cs typeface="新細明體"/>
                        </a:rPr>
                        <a:t>元。</a:t>
                      </a:r>
                      <a:endParaRPr lang="zh-TW" sz="1600" kern="100">
                        <a:latin typeface="Times New Roman"/>
                        <a:ea typeface="新細明體"/>
                        <a:cs typeface="Times New Roman"/>
                      </a:endParaRPr>
                    </a:p>
                  </a:txBody>
                  <a:tcPr marL="0" marR="0" marT="0" marB="0">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just">
                        <a:spcAft>
                          <a:spcPts val="0"/>
                        </a:spcAft>
                      </a:pPr>
                      <a:r>
                        <a:rPr lang="en-US" sz="1600" kern="0" dirty="0">
                          <a:solidFill>
                            <a:srgbClr val="0070C0"/>
                          </a:solidFill>
                          <a:latin typeface="新細明體"/>
                          <a:ea typeface="新細明體"/>
                          <a:cs typeface="新細明體"/>
                        </a:rPr>
                        <a:t> </a:t>
                      </a:r>
                      <a:r>
                        <a:rPr lang="en-US" sz="1600" kern="0" dirty="0">
                          <a:latin typeface="新細明體"/>
                          <a:ea typeface="新細明體"/>
                          <a:cs typeface="新細明體"/>
                        </a:rPr>
                        <a:t> </a:t>
                      </a:r>
                      <a:r>
                        <a:rPr lang="zh-TW" sz="1600" b="1" kern="0" dirty="0">
                          <a:latin typeface="Times New Roman"/>
                          <a:ea typeface="新細明體"/>
                          <a:cs typeface="新細明體"/>
                        </a:rPr>
                        <a:t>下載財產資料於土地欄位出現存款資料。</a:t>
                      </a:r>
                      <a:endParaRPr lang="zh-TW" sz="1600" kern="100" dirty="0">
                        <a:latin typeface="Times New Roman"/>
                        <a:ea typeface="新細明體"/>
                        <a:cs typeface="Times New Roman"/>
                      </a:endParaRPr>
                    </a:p>
                  </a:txBody>
                  <a:tcPr marL="0" marR="0" marT="0" marB="0">
                    <a:lnL w="12700" cap="flat" cmpd="sng" algn="ctr">
                      <a:solidFill>
                        <a:srgbClr val="999999"/>
                      </a:solidFill>
                      <a:prstDash val="solid"/>
                      <a:round/>
                      <a:headEnd type="none" w="med" len="med"/>
                      <a:tailEnd type="none" w="med" len="med"/>
                    </a:lnL>
                    <a:lnR w="12700" cap="flat" cmpd="sng" algn="ctr">
                      <a:solidFill>
                        <a:srgbClr val="4C4C4C"/>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r>
              <a:tr h="220414">
                <a:tc gridSpan="2">
                  <a:txBody>
                    <a:bodyPr/>
                    <a:lstStyle/>
                    <a:p>
                      <a:pPr>
                        <a:spcAft>
                          <a:spcPts val="0"/>
                        </a:spcAft>
                      </a:pPr>
                      <a:r>
                        <a:rPr lang="zh-TW" sz="1600" b="1" kern="0">
                          <a:latin typeface="Times New Roman"/>
                          <a:ea typeface="新細明體"/>
                          <a:cs typeface="新細明體"/>
                        </a:rPr>
                        <a:t>二、建物：</a:t>
                      </a:r>
                      <a:endParaRPr lang="zh-TW" sz="1600" kern="100">
                        <a:latin typeface="Times New Roman"/>
                        <a:ea typeface="新細明體"/>
                        <a:cs typeface="Times New Roman"/>
                      </a:endParaRPr>
                    </a:p>
                  </a:txBody>
                  <a:tcPr marL="0" marR="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hMerge="1">
                  <a:txBody>
                    <a:bodyPr/>
                    <a:lstStyle/>
                    <a:p>
                      <a:endParaRPr lang="zh-TW" altLang="en-US"/>
                    </a:p>
                  </a:txBody>
                  <a:tcPr/>
                </a:tc>
              </a:tr>
              <a:tr h="220414">
                <a:tc>
                  <a:txBody>
                    <a:bodyPr/>
                    <a:lstStyle/>
                    <a:p>
                      <a:pPr algn="just">
                        <a:spcAft>
                          <a:spcPts val="0"/>
                        </a:spcAft>
                      </a:pPr>
                      <a:endParaRPr lang="en-US" sz="1600" kern="0">
                        <a:latin typeface="新細明體"/>
                        <a:ea typeface="新細明體"/>
                        <a:cs typeface="新細明體"/>
                      </a:endParaRPr>
                    </a:p>
                  </a:txBody>
                  <a:tcPr marL="0" marR="0" marT="0" marB="0">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just">
                        <a:spcAft>
                          <a:spcPts val="0"/>
                        </a:spcAft>
                      </a:pPr>
                      <a:endParaRPr lang="en-US" sz="1600" kern="0">
                        <a:latin typeface="新細明體"/>
                        <a:ea typeface="新細明體"/>
                        <a:cs typeface="新細明體"/>
                      </a:endParaRPr>
                    </a:p>
                  </a:txBody>
                  <a:tcPr marL="0" marR="0" marT="0" marB="0">
                    <a:lnL w="12700" cap="flat" cmpd="sng" algn="ctr">
                      <a:solidFill>
                        <a:srgbClr val="999999"/>
                      </a:solidFill>
                      <a:prstDash val="solid"/>
                      <a:round/>
                      <a:headEnd type="none" w="med" len="med"/>
                      <a:tailEnd type="none" w="med" len="med"/>
                    </a:lnL>
                    <a:lnR w="12700" cap="flat" cmpd="sng" algn="ctr">
                      <a:solidFill>
                        <a:srgbClr val="4C4C4C"/>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r>
              <a:tr h="220414">
                <a:tc gridSpan="2">
                  <a:txBody>
                    <a:bodyPr/>
                    <a:lstStyle/>
                    <a:p>
                      <a:pPr>
                        <a:spcAft>
                          <a:spcPts val="0"/>
                        </a:spcAft>
                      </a:pPr>
                      <a:r>
                        <a:rPr lang="zh-TW" sz="1600" b="1" kern="0">
                          <a:latin typeface="Times New Roman"/>
                          <a:ea typeface="新細明體"/>
                          <a:cs typeface="新細明體"/>
                        </a:rPr>
                        <a:t>三、汽車：</a:t>
                      </a:r>
                      <a:endParaRPr lang="zh-TW" sz="1600" kern="100">
                        <a:latin typeface="Times New Roman"/>
                        <a:ea typeface="新細明體"/>
                        <a:cs typeface="Times New Roman"/>
                      </a:endParaRPr>
                    </a:p>
                  </a:txBody>
                  <a:tcPr marL="0" marR="0" marT="0" marB="0" anchor="ctr">
                    <a:lnL w="12700" cap="flat" cmpd="sng" algn="ctr">
                      <a:solidFill>
                        <a:srgbClr val="999999"/>
                      </a:solidFill>
                      <a:prstDash val="solid"/>
                      <a:round/>
                      <a:headEnd type="none" w="med" len="med"/>
                      <a:tailEnd type="none" w="med" len="med"/>
                    </a:lnL>
                    <a:lnR w="12700" cap="flat" cmpd="sng" algn="ctr">
                      <a:solidFill>
                        <a:srgbClr val="4C4C4C"/>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hMerge="1">
                  <a:txBody>
                    <a:bodyPr/>
                    <a:lstStyle/>
                    <a:p>
                      <a:endParaRPr lang="zh-TW" altLang="en-US"/>
                    </a:p>
                  </a:txBody>
                  <a:tcPr/>
                </a:tc>
              </a:tr>
              <a:tr h="440828">
                <a:tc>
                  <a:txBody>
                    <a:bodyPr/>
                    <a:lstStyle/>
                    <a:p>
                      <a:pPr algn="just">
                        <a:spcAft>
                          <a:spcPts val="0"/>
                        </a:spcAft>
                      </a:pPr>
                      <a:r>
                        <a:rPr lang="zh-TW" sz="1600" kern="0">
                          <a:solidFill>
                            <a:srgbClr val="0070C0"/>
                          </a:solidFill>
                          <a:latin typeface="Times New Roman"/>
                          <a:ea typeface="新細明體"/>
                          <a:cs typeface="新細明體"/>
                        </a:rPr>
                        <a:t>汽缸容量</a:t>
                      </a:r>
                      <a:r>
                        <a:rPr lang="en-US" sz="1600" kern="0">
                          <a:solidFill>
                            <a:srgbClr val="0070C0"/>
                          </a:solidFill>
                          <a:latin typeface="Times New Roman"/>
                          <a:ea typeface="新細明體"/>
                          <a:cs typeface="新細明體"/>
                        </a:rPr>
                        <a:t>1795 cc</a:t>
                      </a:r>
                      <a:r>
                        <a:rPr lang="zh-TW" sz="1600" kern="0">
                          <a:solidFill>
                            <a:srgbClr val="0070C0"/>
                          </a:solidFill>
                          <a:latin typeface="Times New Roman"/>
                          <a:ea typeface="新細明體"/>
                          <a:cs typeface="新細明體"/>
                        </a:rPr>
                        <a:t>，牌照（引擎）號碼</a:t>
                      </a:r>
                      <a:r>
                        <a:rPr lang="en-US" sz="1600" kern="0">
                          <a:solidFill>
                            <a:srgbClr val="0070C0"/>
                          </a:solidFill>
                          <a:latin typeface="Times New Roman"/>
                          <a:ea typeface="新細明體"/>
                          <a:cs typeface="新細明體"/>
                        </a:rPr>
                        <a:t>CA-1111</a:t>
                      </a:r>
                      <a:r>
                        <a:rPr lang="zh-TW" sz="1600" kern="0">
                          <a:solidFill>
                            <a:srgbClr val="0070C0"/>
                          </a:solidFill>
                          <a:latin typeface="Times New Roman"/>
                          <a:ea typeface="新細明體"/>
                          <a:cs typeface="新細明體"/>
                        </a:rPr>
                        <a:t>，</a:t>
                      </a:r>
                      <a:r>
                        <a:rPr lang="zh-TW" sz="1600" u="sng" kern="0">
                          <a:solidFill>
                            <a:srgbClr val="0070C0"/>
                          </a:solidFill>
                          <a:latin typeface="Times New Roman"/>
                          <a:ea typeface="新細明體"/>
                          <a:cs typeface="新細明體"/>
                        </a:rPr>
                        <a:t>所有人林</a:t>
                      </a:r>
                      <a:r>
                        <a:rPr lang="en-US" sz="1600" u="sng" kern="0">
                          <a:solidFill>
                            <a:srgbClr val="0070C0"/>
                          </a:solidFill>
                          <a:latin typeface="Times New Roman"/>
                          <a:ea typeface="新細明體"/>
                          <a:cs typeface="新細明體"/>
                        </a:rPr>
                        <a:t>OO</a:t>
                      </a:r>
                      <a:r>
                        <a:rPr lang="zh-TW" sz="1600" kern="0">
                          <a:solidFill>
                            <a:srgbClr val="0070C0"/>
                          </a:solidFill>
                          <a:latin typeface="Times New Roman"/>
                          <a:ea typeface="新細明體"/>
                          <a:cs typeface="新細明體"/>
                        </a:rPr>
                        <a:t>。</a:t>
                      </a:r>
                      <a:endParaRPr lang="zh-TW" sz="1600" kern="100">
                        <a:latin typeface="Times New Roman"/>
                        <a:ea typeface="新細明體"/>
                        <a:cs typeface="Times New Roman"/>
                      </a:endParaRPr>
                    </a:p>
                  </a:txBody>
                  <a:tcPr marL="0" marR="0" marT="0" marB="0">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just">
                        <a:spcAft>
                          <a:spcPts val="0"/>
                        </a:spcAft>
                      </a:pPr>
                      <a:r>
                        <a:rPr lang="zh-TW" sz="1600" b="1" kern="0">
                          <a:latin typeface="Times New Roman"/>
                          <a:ea typeface="新細明體"/>
                          <a:cs typeface="新細明體"/>
                        </a:rPr>
                        <a:t>下載財產資料汽車所有人非參與測試者本人、配偶及未成年子女。</a:t>
                      </a:r>
                      <a:endParaRPr lang="zh-TW" sz="1600" kern="100">
                        <a:latin typeface="Times New Roman"/>
                        <a:ea typeface="新細明體"/>
                        <a:cs typeface="Times New Roman"/>
                      </a:endParaRPr>
                    </a:p>
                  </a:txBody>
                  <a:tcPr marL="0" marR="0" marT="0" marB="0">
                    <a:lnL w="12700" cap="flat" cmpd="sng" algn="ctr">
                      <a:solidFill>
                        <a:srgbClr val="999999"/>
                      </a:solidFill>
                      <a:prstDash val="solid"/>
                      <a:round/>
                      <a:headEnd type="none" w="med" len="med"/>
                      <a:tailEnd type="none" w="med" len="med"/>
                    </a:lnL>
                    <a:lnR w="12700" cap="flat" cmpd="sng" algn="ctr">
                      <a:solidFill>
                        <a:srgbClr val="4C4C4C"/>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r>
              <a:tr h="220414">
                <a:tc gridSpan="2">
                  <a:txBody>
                    <a:bodyPr/>
                    <a:lstStyle/>
                    <a:p>
                      <a:pPr>
                        <a:spcAft>
                          <a:spcPts val="0"/>
                        </a:spcAft>
                      </a:pPr>
                      <a:r>
                        <a:rPr lang="zh-TW" sz="1600" b="1" kern="0">
                          <a:latin typeface="Times New Roman"/>
                          <a:ea typeface="新細明體"/>
                          <a:cs typeface="新細明體"/>
                        </a:rPr>
                        <a:t>四、船舶：</a:t>
                      </a:r>
                      <a:endParaRPr lang="zh-TW" sz="1600" kern="100">
                        <a:latin typeface="Times New Roman"/>
                        <a:ea typeface="新細明體"/>
                        <a:cs typeface="Times New Roman"/>
                      </a:endParaRPr>
                    </a:p>
                  </a:txBody>
                  <a:tcPr marL="0" marR="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hMerge="1">
                  <a:txBody>
                    <a:bodyPr/>
                    <a:lstStyle/>
                    <a:p>
                      <a:endParaRPr lang="zh-TW" altLang="en-US"/>
                    </a:p>
                  </a:txBody>
                  <a:tcPr/>
                </a:tc>
              </a:tr>
              <a:tr h="220414">
                <a:tc>
                  <a:txBody>
                    <a:bodyPr/>
                    <a:lstStyle/>
                    <a:p>
                      <a:pPr>
                        <a:spcAft>
                          <a:spcPts val="0"/>
                        </a:spcAft>
                      </a:pPr>
                      <a:endParaRPr lang="en-US" sz="1600" kern="0">
                        <a:latin typeface="新細明體"/>
                        <a:ea typeface="新細明體"/>
                        <a:cs typeface="新細明體"/>
                      </a:endParaRPr>
                    </a:p>
                  </a:txBody>
                  <a:tcPr marL="0" marR="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spcAft>
                          <a:spcPts val="0"/>
                        </a:spcAft>
                      </a:pPr>
                      <a:endParaRPr lang="en-US" sz="1600" kern="0" dirty="0">
                        <a:latin typeface="新細明體"/>
                        <a:ea typeface="新細明體"/>
                        <a:cs typeface="新細明體"/>
                      </a:endParaRPr>
                    </a:p>
                  </a:txBody>
                  <a:tcPr marL="0" marR="0" marT="0" marB="0" anchor="ctr">
                    <a:lnL w="12700" cap="flat" cmpd="sng" algn="ctr">
                      <a:solidFill>
                        <a:srgbClr val="999999"/>
                      </a:solidFill>
                      <a:prstDash val="solid"/>
                      <a:round/>
                      <a:headEnd type="none" w="med" len="med"/>
                      <a:tailEnd type="none" w="med" len="med"/>
                    </a:lnL>
                    <a:lnR w="12700" cap="flat" cmpd="sng" algn="ctr">
                      <a:solidFill>
                        <a:srgbClr val="4C4C4C"/>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r>
              <a:tr h="220414">
                <a:tc gridSpan="2">
                  <a:txBody>
                    <a:bodyPr/>
                    <a:lstStyle/>
                    <a:p>
                      <a:pPr>
                        <a:spcAft>
                          <a:spcPts val="0"/>
                        </a:spcAft>
                      </a:pPr>
                      <a:r>
                        <a:rPr lang="zh-TW" sz="1600" b="1" kern="0">
                          <a:latin typeface="Times New Roman"/>
                          <a:ea typeface="新細明體"/>
                          <a:cs typeface="新細明體"/>
                        </a:rPr>
                        <a:t>五、存款〈新臺幣〉：</a:t>
                      </a:r>
                      <a:endParaRPr lang="zh-TW" sz="1600" kern="100">
                        <a:latin typeface="Times New Roman"/>
                        <a:ea typeface="新細明體"/>
                        <a:cs typeface="Times New Roman"/>
                      </a:endParaRPr>
                    </a:p>
                  </a:txBody>
                  <a:tcPr marL="0" marR="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hMerge="1">
                  <a:txBody>
                    <a:bodyPr/>
                    <a:lstStyle/>
                    <a:p>
                      <a:endParaRPr lang="zh-TW" altLang="en-US"/>
                    </a:p>
                  </a:txBody>
                  <a:tcPr/>
                </a:tc>
              </a:tr>
              <a:tr h="440828">
                <a:tc>
                  <a:txBody>
                    <a:bodyPr/>
                    <a:lstStyle/>
                    <a:p>
                      <a:pPr>
                        <a:spcAft>
                          <a:spcPts val="0"/>
                        </a:spcAft>
                      </a:pPr>
                      <a:r>
                        <a:rPr lang="zh-TW" sz="1600" kern="0">
                          <a:solidFill>
                            <a:srgbClr val="0070C0"/>
                          </a:solidFill>
                          <a:latin typeface="Times New Roman"/>
                          <a:ea typeface="新細明體"/>
                          <a:cs typeface="新細明體"/>
                        </a:rPr>
                        <a:t>中國信託銀行活期儲蓄存款，所有人黃</a:t>
                      </a:r>
                      <a:r>
                        <a:rPr lang="en-US" sz="1600" kern="0">
                          <a:solidFill>
                            <a:srgbClr val="0070C0"/>
                          </a:solidFill>
                          <a:latin typeface="Times New Roman"/>
                          <a:ea typeface="新細明體"/>
                          <a:cs typeface="新細明體"/>
                        </a:rPr>
                        <a:t>OO</a:t>
                      </a:r>
                      <a:r>
                        <a:rPr lang="zh-TW" sz="1600" kern="0">
                          <a:solidFill>
                            <a:srgbClr val="0070C0"/>
                          </a:solidFill>
                          <a:latin typeface="Times New Roman"/>
                          <a:ea typeface="新細明體"/>
                          <a:cs typeface="新細明體"/>
                        </a:rPr>
                        <a:t>；</a:t>
                      </a:r>
                      <a:r>
                        <a:rPr lang="zh-TW" sz="1600" u="sng" kern="0">
                          <a:solidFill>
                            <a:srgbClr val="0070C0"/>
                          </a:solidFill>
                          <a:latin typeface="Times New Roman"/>
                          <a:ea typeface="新細明體"/>
                          <a:cs typeface="新細明體"/>
                        </a:rPr>
                        <a:t>總額</a:t>
                      </a:r>
                      <a:r>
                        <a:rPr lang="en-US" sz="1600" u="sng" kern="0">
                          <a:solidFill>
                            <a:srgbClr val="0070C0"/>
                          </a:solidFill>
                          <a:latin typeface="Times New Roman"/>
                          <a:ea typeface="新細明體"/>
                          <a:cs typeface="新細明體"/>
                        </a:rPr>
                        <a:t>300,000</a:t>
                      </a:r>
                      <a:r>
                        <a:rPr lang="zh-TW" sz="1600" u="sng" kern="0">
                          <a:solidFill>
                            <a:srgbClr val="0070C0"/>
                          </a:solidFill>
                          <a:latin typeface="Times New Roman"/>
                          <a:ea typeface="新細明體"/>
                          <a:cs typeface="新細明體"/>
                        </a:rPr>
                        <a:t>元</a:t>
                      </a:r>
                      <a:r>
                        <a:rPr lang="zh-TW" sz="1600" kern="0">
                          <a:solidFill>
                            <a:srgbClr val="0070C0"/>
                          </a:solidFill>
                          <a:latin typeface="Times New Roman"/>
                          <a:ea typeface="新細明體"/>
                          <a:cs typeface="新細明體"/>
                        </a:rPr>
                        <a:t>。</a:t>
                      </a:r>
                      <a:endParaRPr lang="zh-TW" sz="1600" kern="100">
                        <a:latin typeface="Times New Roman"/>
                        <a:ea typeface="新細明體"/>
                        <a:cs typeface="Times New Roman"/>
                      </a:endParaRPr>
                    </a:p>
                  </a:txBody>
                  <a:tcPr marL="0" marR="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just">
                        <a:spcAft>
                          <a:spcPts val="0"/>
                        </a:spcAft>
                      </a:pPr>
                      <a:r>
                        <a:rPr lang="zh-TW" sz="1600" b="1" kern="0">
                          <a:latin typeface="Times New Roman"/>
                          <a:ea typeface="新細明體"/>
                          <a:cs typeface="新細明體"/>
                        </a:rPr>
                        <a:t>下載財產資料中國信託銀行活期儲蓄存款新臺幣總額有誤，應為</a:t>
                      </a:r>
                      <a:r>
                        <a:rPr lang="en-US" sz="1600" b="1" kern="0">
                          <a:latin typeface="Times New Roman"/>
                          <a:ea typeface="新細明體"/>
                          <a:cs typeface="新細明體"/>
                        </a:rPr>
                        <a:t>200,000</a:t>
                      </a:r>
                      <a:r>
                        <a:rPr lang="zh-TW" sz="1600" b="1" kern="0">
                          <a:latin typeface="Times New Roman"/>
                          <a:ea typeface="新細明體"/>
                          <a:cs typeface="新細明體"/>
                        </a:rPr>
                        <a:t>元。</a:t>
                      </a:r>
                      <a:endParaRPr lang="zh-TW" sz="1600" kern="100">
                        <a:latin typeface="Times New Roman"/>
                        <a:ea typeface="新細明體"/>
                        <a:cs typeface="Times New Roman"/>
                      </a:endParaRPr>
                    </a:p>
                  </a:txBody>
                  <a:tcPr marL="0" marR="0" marT="0" marB="0" anchor="ctr">
                    <a:lnL w="12700" cap="flat" cmpd="sng" algn="ctr">
                      <a:solidFill>
                        <a:srgbClr val="999999"/>
                      </a:solidFill>
                      <a:prstDash val="solid"/>
                      <a:round/>
                      <a:headEnd type="none" w="med" len="med"/>
                      <a:tailEnd type="none" w="med" len="med"/>
                    </a:lnL>
                    <a:lnR w="12700" cap="flat" cmpd="sng" algn="ctr">
                      <a:solidFill>
                        <a:srgbClr val="4C4C4C"/>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r>
              <a:tr h="220414">
                <a:tc gridSpan="2">
                  <a:txBody>
                    <a:bodyPr/>
                    <a:lstStyle/>
                    <a:p>
                      <a:pPr>
                        <a:spcAft>
                          <a:spcPts val="0"/>
                        </a:spcAft>
                      </a:pPr>
                      <a:r>
                        <a:rPr lang="zh-TW" sz="1600" b="1" kern="0">
                          <a:latin typeface="Times New Roman"/>
                          <a:ea typeface="新細明體"/>
                          <a:cs typeface="新細明體"/>
                        </a:rPr>
                        <a:t>六、存款〈外幣〉：</a:t>
                      </a:r>
                      <a:endParaRPr lang="zh-TW" sz="1600" kern="100">
                        <a:latin typeface="Times New Roman"/>
                        <a:ea typeface="新細明體"/>
                        <a:cs typeface="Times New Roman"/>
                      </a:endParaRPr>
                    </a:p>
                  </a:txBody>
                  <a:tcPr marL="0" marR="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hMerge="1">
                  <a:txBody>
                    <a:bodyPr/>
                    <a:lstStyle/>
                    <a:p>
                      <a:endParaRPr lang="zh-TW" altLang="en-US"/>
                    </a:p>
                  </a:txBody>
                  <a:tcPr/>
                </a:tc>
              </a:tr>
              <a:tr h="220414">
                <a:tc>
                  <a:txBody>
                    <a:bodyPr/>
                    <a:lstStyle/>
                    <a:p>
                      <a:pPr>
                        <a:spcAft>
                          <a:spcPts val="0"/>
                        </a:spcAft>
                      </a:pPr>
                      <a:endParaRPr lang="en-US" sz="1600" kern="0">
                        <a:latin typeface="新細明體"/>
                        <a:ea typeface="新細明體"/>
                        <a:cs typeface="新細明體"/>
                      </a:endParaRPr>
                    </a:p>
                  </a:txBody>
                  <a:tcPr marL="0" marR="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just">
                        <a:spcAft>
                          <a:spcPts val="0"/>
                        </a:spcAft>
                      </a:pPr>
                      <a:endParaRPr lang="zh-TW" sz="1600" kern="100" dirty="0">
                        <a:latin typeface="Times New Roman"/>
                        <a:ea typeface="新細明體"/>
                        <a:cs typeface="Times New Roman"/>
                      </a:endParaRPr>
                    </a:p>
                  </a:txBody>
                  <a:tcPr marL="0" marR="0" marT="0" marB="0" anchor="ctr">
                    <a:lnL w="12700" cap="flat" cmpd="sng" algn="ctr">
                      <a:solidFill>
                        <a:srgbClr val="999999"/>
                      </a:solidFill>
                      <a:prstDash val="solid"/>
                      <a:round/>
                      <a:headEnd type="none" w="med" len="med"/>
                      <a:tailEnd type="none" w="med" len="med"/>
                    </a:lnL>
                    <a:lnR w="12700" cap="flat" cmpd="sng" algn="ctr">
                      <a:solidFill>
                        <a:srgbClr val="4C4C4C"/>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r>
              <a:tr h="220414">
                <a:tc gridSpan="2">
                  <a:txBody>
                    <a:bodyPr/>
                    <a:lstStyle/>
                    <a:p>
                      <a:pPr>
                        <a:spcAft>
                          <a:spcPts val="0"/>
                        </a:spcAft>
                      </a:pPr>
                      <a:r>
                        <a:rPr lang="zh-TW" sz="1600" b="1" kern="0">
                          <a:latin typeface="Times New Roman"/>
                          <a:ea typeface="新細明體"/>
                          <a:cs typeface="新細明體"/>
                        </a:rPr>
                        <a:t>七、有價證券〈股票〉：</a:t>
                      </a:r>
                      <a:endParaRPr lang="zh-TW" sz="1600" kern="100">
                        <a:latin typeface="Times New Roman"/>
                        <a:ea typeface="新細明體"/>
                        <a:cs typeface="Times New Roman"/>
                      </a:endParaRPr>
                    </a:p>
                  </a:txBody>
                  <a:tcPr marL="0" marR="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hMerge="1">
                  <a:txBody>
                    <a:bodyPr/>
                    <a:lstStyle/>
                    <a:p>
                      <a:endParaRPr lang="zh-TW" altLang="en-US"/>
                    </a:p>
                  </a:txBody>
                  <a:tcPr/>
                </a:tc>
              </a:tr>
              <a:tr h="220414">
                <a:tc>
                  <a:txBody>
                    <a:bodyPr/>
                    <a:lstStyle/>
                    <a:p>
                      <a:pPr>
                        <a:spcAft>
                          <a:spcPts val="0"/>
                        </a:spcAft>
                      </a:pPr>
                      <a:endParaRPr lang="zh-TW" sz="1600" kern="100">
                        <a:latin typeface="Times New Roman"/>
                        <a:ea typeface="新細明體"/>
                        <a:cs typeface="Times New Roman"/>
                      </a:endParaRPr>
                    </a:p>
                  </a:txBody>
                  <a:tcPr marL="0" marR="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spcAft>
                          <a:spcPts val="0"/>
                        </a:spcAft>
                      </a:pPr>
                      <a:endParaRPr lang="zh-TW" sz="1600" kern="100" dirty="0">
                        <a:latin typeface="Times New Roman"/>
                        <a:ea typeface="新細明體"/>
                        <a:cs typeface="Times New Roman"/>
                      </a:endParaRPr>
                    </a:p>
                  </a:txBody>
                  <a:tcPr marL="0" marR="0" marT="0" marB="0" anchor="ctr">
                    <a:lnL w="12700" cap="flat" cmpd="sng" algn="ctr">
                      <a:solidFill>
                        <a:srgbClr val="999999"/>
                      </a:solidFill>
                      <a:prstDash val="solid"/>
                      <a:round/>
                      <a:headEnd type="none" w="med" len="med"/>
                      <a:tailEnd type="none" w="med" len="med"/>
                    </a:lnL>
                    <a:lnR w="12700" cap="flat" cmpd="sng" algn="ctr">
                      <a:solidFill>
                        <a:srgbClr val="4C4C4C"/>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r>
              <a:tr h="220414">
                <a:tc gridSpan="2">
                  <a:txBody>
                    <a:bodyPr/>
                    <a:lstStyle/>
                    <a:p>
                      <a:pPr>
                        <a:spcAft>
                          <a:spcPts val="0"/>
                        </a:spcAft>
                      </a:pPr>
                      <a:r>
                        <a:rPr lang="zh-TW" sz="1600" b="1" kern="0">
                          <a:latin typeface="Times New Roman"/>
                          <a:ea typeface="新細明體"/>
                          <a:cs typeface="新細明體"/>
                        </a:rPr>
                        <a:t>八、有價證券〈基金、債券、期他有價證券〉：</a:t>
                      </a:r>
                      <a:endParaRPr lang="zh-TW" sz="1600" kern="100">
                        <a:latin typeface="Times New Roman"/>
                        <a:ea typeface="新細明體"/>
                        <a:cs typeface="Times New Roman"/>
                      </a:endParaRPr>
                    </a:p>
                  </a:txBody>
                  <a:tcPr marL="0" marR="0" marT="0" marB="0" anchor="ctr">
                    <a:lnL w="12700" cap="flat" cmpd="sng" algn="ctr">
                      <a:solidFill>
                        <a:srgbClr val="999999"/>
                      </a:solidFill>
                      <a:prstDash val="solid"/>
                      <a:round/>
                      <a:headEnd type="none" w="med" len="med"/>
                      <a:tailEnd type="none" w="med" len="med"/>
                    </a:lnL>
                    <a:lnR w="12700" cap="flat" cmpd="sng" algn="ctr">
                      <a:solidFill>
                        <a:srgbClr val="4C4C4C"/>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hMerge="1">
                  <a:txBody>
                    <a:bodyPr/>
                    <a:lstStyle/>
                    <a:p>
                      <a:endParaRPr lang="zh-TW" altLang="en-US"/>
                    </a:p>
                  </a:txBody>
                  <a:tcPr/>
                </a:tc>
              </a:tr>
              <a:tr h="220414">
                <a:tc>
                  <a:txBody>
                    <a:bodyPr/>
                    <a:lstStyle/>
                    <a:p>
                      <a:pPr>
                        <a:spcAft>
                          <a:spcPts val="0"/>
                        </a:spcAft>
                      </a:pPr>
                      <a:endParaRPr lang="zh-TW" sz="1600" kern="100">
                        <a:latin typeface="Times New Roman"/>
                        <a:ea typeface="新細明體"/>
                        <a:cs typeface="Times New Roman"/>
                      </a:endParaRPr>
                    </a:p>
                  </a:txBody>
                  <a:tcPr marL="0" marR="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spcAft>
                          <a:spcPts val="0"/>
                        </a:spcAft>
                      </a:pPr>
                      <a:endParaRPr lang="zh-TW" sz="1600" kern="100">
                        <a:latin typeface="Times New Roman"/>
                        <a:ea typeface="新細明體"/>
                        <a:cs typeface="Times New Roman"/>
                      </a:endParaRPr>
                    </a:p>
                  </a:txBody>
                  <a:tcPr marL="0" marR="0" marT="0" marB="0" anchor="ctr">
                    <a:lnL w="12700" cap="flat" cmpd="sng" algn="ctr">
                      <a:solidFill>
                        <a:srgbClr val="999999"/>
                      </a:solidFill>
                      <a:prstDash val="solid"/>
                      <a:round/>
                      <a:headEnd type="none" w="med" len="med"/>
                      <a:tailEnd type="none" w="med" len="med"/>
                    </a:lnL>
                    <a:lnR w="12700" cap="flat" cmpd="sng" algn="ctr">
                      <a:solidFill>
                        <a:srgbClr val="4C4C4C"/>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r>
              <a:tr h="220414">
                <a:tc gridSpan="2">
                  <a:txBody>
                    <a:bodyPr/>
                    <a:lstStyle/>
                    <a:p>
                      <a:pPr algn="just">
                        <a:spcAft>
                          <a:spcPts val="0"/>
                        </a:spcAft>
                      </a:pPr>
                      <a:r>
                        <a:rPr lang="en-US" sz="1600" kern="0">
                          <a:latin typeface="新細明體"/>
                          <a:ea typeface="新細明體"/>
                          <a:cs typeface="新細明體"/>
                        </a:rPr>
                        <a:t> </a:t>
                      </a:r>
                      <a:r>
                        <a:rPr lang="zh-TW" sz="1600" b="1" kern="0">
                          <a:latin typeface="Times New Roman"/>
                          <a:ea typeface="新細明體"/>
                          <a:cs typeface="新細明體"/>
                        </a:rPr>
                        <a:t>備註：</a:t>
                      </a:r>
                      <a:endParaRPr lang="zh-TW" sz="1600" kern="100">
                        <a:latin typeface="Times New Roman"/>
                        <a:ea typeface="新細明體"/>
                        <a:cs typeface="Times New Roman"/>
                      </a:endParaRPr>
                    </a:p>
                  </a:txBody>
                  <a:tcPr marL="0" marR="0" marT="0" marB="0">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r>
              <a:tr h="904731">
                <a:tc gridSpan="2">
                  <a:txBody>
                    <a:bodyPr/>
                    <a:lstStyle/>
                    <a:p>
                      <a:pPr>
                        <a:lnSpc>
                          <a:spcPts val="2000"/>
                        </a:lnSpc>
                        <a:spcAft>
                          <a:spcPts val="0"/>
                        </a:spcAft>
                      </a:pPr>
                      <a:r>
                        <a:rPr lang="zh-TW" sz="1600" b="1" kern="0" dirty="0">
                          <a:latin typeface="Times New Roman"/>
                          <a:ea typeface="標楷體"/>
                          <a:cs typeface="新細明體"/>
                        </a:rPr>
                        <a:t>說明：</a:t>
                      </a:r>
                      <a:endParaRPr lang="zh-TW" sz="1600" kern="100" dirty="0">
                        <a:latin typeface="Times New Roman"/>
                        <a:ea typeface="新細明體"/>
                        <a:cs typeface="Times New Roman"/>
                      </a:endParaRPr>
                    </a:p>
                    <a:p>
                      <a:pPr marL="160020" indent="-160020">
                        <a:lnSpc>
                          <a:spcPts val="2000"/>
                        </a:lnSpc>
                        <a:spcAft>
                          <a:spcPts val="0"/>
                        </a:spcAft>
                      </a:pPr>
                      <a:r>
                        <a:rPr lang="en-US" sz="1600" kern="0" dirty="0">
                          <a:latin typeface="標楷體"/>
                          <a:ea typeface="新細明體"/>
                          <a:cs typeface="新細明體"/>
                        </a:rPr>
                        <a:t>1.</a:t>
                      </a:r>
                      <a:r>
                        <a:rPr lang="zh-TW" sz="1600" u="sng" kern="0" dirty="0">
                          <a:latin typeface="Times New Roman"/>
                          <a:ea typeface="標楷體"/>
                          <a:cs typeface="新細明體"/>
                        </a:rPr>
                        <a:t>本表僅於參與測試者申報內容與申報人下載財產資料有明顯差異或錯誤時，才須填列。若參與測試者申報內容與申報人下載財產資料相符，則無須填列本表</a:t>
                      </a:r>
                      <a:r>
                        <a:rPr lang="zh-TW" sz="1600" kern="0" dirty="0">
                          <a:latin typeface="Times New Roman"/>
                          <a:ea typeface="標楷體"/>
                          <a:cs typeface="新細明體"/>
                        </a:rPr>
                        <a:t>。</a:t>
                      </a:r>
                      <a:endParaRPr lang="zh-TW" sz="1600" kern="100" dirty="0">
                        <a:latin typeface="Times New Roman"/>
                        <a:ea typeface="新細明體"/>
                        <a:cs typeface="Times New Roman"/>
                      </a:endParaRPr>
                    </a:p>
                    <a:p>
                      <a:pPr marL="160020" indent="-160020">
                        <a:lnSpc>
                          <a:spcPts val="2000"/>
                        </a:lnSpc>
                        <a:spcAft>
                          <a:spcPts val="0"/>
                        </a:spcAft>
                      </a:pPr>
                      <a:r>
                        <a:rPr lang="en-US" sz="1600" kern="0" dirty="0">
                          <a:latin typeface="標楷體"/>
                          <a:ea typeface="新細明體"/>
                          <a:cs typeface="新細明體"/>
                        </a:rPr>
                        <a:t>2.</a:t>
                      </a:r>
                      <a:r>
                        <a:rPr lang="zh-TW" sz="1600" kern="0" dirty="0">
                          <a:latin typeface="Times New Roman"/>
                          <a:ea typeface="標楷體"/>
                          <a:cs typeface="新細明體"/>
                        </a:rPr>
                        <a:t>本表內容係供參考，各列資料可依測試結果自行增刪修改。</a:t>
                      </a:r>
                      <a:endParaRPr lang="zh-TW" sz="1600" kern="100" dirty="0">
                        <a:latin typeface="Times New Roman"/>
                        <a:ea typeface="新細明體"/>
                        <a:cs typeface="Times New Roman"/>
                      </a:endParaRPr>
                    </a:p>
                  </a:txBody>
                  <a:tcPr marL="0" marR="0" marT="0" marB="0">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hMerge="1">
                  <a:txBody>
                    <a:bodyPr/>
                    <a:lstStyle/>
                    <a:p>
                      <a:endParaRPr lang="zh-TW" altLang="en-US"/>
                    </a:p>
                  </a:txBody>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a:r>
              <a:rPr lang="zh-TW" altLang="en-US" sz="3600" b="1" dirty="0" smtClean="0">
                <a:effectLst/>
                <a:latin typeface="標楷體" pitchFamily="65" charset="-120"/>
                <a:ea typeface="標楷體" pitchFamily="65" charset="-120"/>
              </a:rPr>
              <a:t>法務部財產申報查核平臺簡介</a:t>
            </a:r>
            <a:endParaRPr lang="zh-TW" altLang="en-US" sz="3600" b="1" dirty="0">
              <a:effectLst/>
              <a:latin typeface="標楷體" pitchFamily="65" charset="-120"/>
              <a:ea typeface="標楷體" pitchFamily="65" charset="-120"/>
            </a:endParaRPr>
          </a:p>
        </p:txBody>
      </p:sp>
      <p:sp>
        <p:nvSpPr>
          <p:cNvPr id="3" name="內容版面配置區 2"/>
          <p:cNvSpPr>
            <a:spLocks noGrp="1"/>
          </p:cNvSpPr>
          <p:nvPr>
            <p:ph idx="1"/>
          </p:nvPr>
        </p:nvSpPr>
        <p:spPr>
          <a:xfrm>
            <a:off x="1403648" y="1484784"/>
            <a:ext cx="7498080" cy="4800600"/>
          </a:xfrm>
        </p:spPr>
        <p:txBody>
          <a:bodyPr>
            <a:normAutofit/>
          </a:bodyPr>
          <a:lstStyle/>
          <a:p>
            <a:pPr marL="596646" indent="-514350">
              <a:buNone/>
            </a:pPr>
            <a:r>
              <a:rPr lang="zh-TW" altLang="en-US" b="1" dirty="0" smtClean="0">
                <a:latin typeface="標楷體" pitchFamily="65" charset="-120"/>
                <a:ea typeface="標楷體" pitchFamily="65" charset="-120"/>
              </a:rPr>
              <a:t>大綱：</a:t>
            </a:r>
            <a:endParaRPr lang="en-US" altLang="zh-TW" b="1" dirty="0" smtClean="0">
              <a:latin typeface="標楷體" pitchFamily="65" charset="-120"/>
              <a:ea typeface="標楷體" pitchFamily="65" charset="-120"/>
            </a:endParaRPr>
          </a:p>
          <a:p>
            <a:pPr marL="596646" indent="-514350">
              <a:buNone/>
            </a:pPr>
            <a:r>
              <a:rPr lang="zh-TW" altLang="en-US" b="1" dirty="0" smtClean="0">
                <a:latin typeface="標楷體" pitchFamily="65" charset="-120"/>
                <a:ea typeface="標楷體" pitchFamily="65" charset="-120"/>
              </a:rPr>
              <a:t>壹、前言</a:t>
            </a:r>
            <a:endParaRPr lang="en-US" altLang="zh-TW" b="1" dirty="0" smtClean="0">
              <a:latin typeface="標楷體" pitchFamily="65" charset="-120"/>
              <a:ea typeface="標楷體" pitchFamily="65" charset="-120"/>
            </a:endParaRPr>
          </a:p>
          <a:p>
            <a:pPr marL="596646" indent="-514350">
              <a:buNone/>
            </a:pPr>
            <a:r>
              <a:rPr lang="zh-TW" altLang="en-US" b="1" dirty="0" smtClean="0">
                <a:latin typeface="標楷體" pitchFamily="65" charset="-120"/>
                <a:ea typeface="標楷體" pitchFamily="65" charset="-120"/>
              </a:rPr>
              <a:t>貳、查核平臺試辦方案</a:t>
            </a:r>
            <a:endParaRPr lang="en-US" altLang="zh-TW" b="1" dirty="0" smtClean="0">
              <a:latin typeface="標楷體" pitchFamily="65" charset="-120"/>
              <a:ea typeface="標楷體" pitchFamily="65" charset="-120"/>
            </a:endParaRPr>
          </a:p>
          <a:p>
            <a:pPr marL="596646" indent="-514350">
              <a:buNone/>
            </a:pPr>
            <a:r>
              <a:rPr lang="zh-TW" altLang="en-US" b="1" dirty="0" smtClean="0">
                <a:latin typeface="標楷體" pitchFamily="65" charset="-120"/>
                <a:ea typeface="標楷體" pitchFamily="65" charset="-120"/>
              </a:rPr>
              <a:t>參、使用查核平臺辦理財產申報應行注</a:t>
            </a:r>
            <a:endParaRPr lang="en-US" altLang="zh-TW" b="1" dirty="0" smtClean="0">
              <a:latin typeface="標楷體" pitchFamily="65" charset="-120"/>
              <a:ea typeface="標楷體" pitchFamily="65" charset="-120"/>
            </a:endParaRPr>
          </a:p>
          <a:p>
            <a:pPr marL="596646" indent="-514350">
              <a:buNone/>
            </a:pPr>
            <a:r>
              <a:rPr lang="zh-TW" altLang="en-US" b="1" dirty="0" smtClean="0">
                <a:latin typeface="標楷體" pitchFamily="65" charset="-120"/>
                <a:ea typeface="標楷體" pitchFamily="65" charset="-120"/>
              </a:rPr>
              <a:t>    意事項</a:t>
            </a:r>
            <a:endParaRPr lang="en-US" altLang="zh-TW" b="1" dirty="0" smtClean="0">
              <a:latin typeface="標楷體" pitchFamily="65" charset="-120"/>
              <a:ea typeface="標楷體" pitchFamily="65" charset="-120"/>
            </a:endParaRPr>
          </a:p>
          <a:p>
            <a:pPr marL="596646" indent="-514350">
              <a:buNone/>
            </a:pPr>
            <a:r>
              <a:rPr lang="zh-TW" altLang="en-US" b="1" dirty="0" smtClean="0">
                <a:latin typeface="標楷體" pitchFamily="65" charset="-120"/>
                <a:ea typeface="標楷體" pitchFamily="65" charset="-120"/>
              </a:rPr>
              <a:t>肆、結語</a:t>
            </a:r>
            <a:endParaRPr lang="zh-TW" altLang="en-US" b="1" dirty="0">
              <a:latin typeface="標楷體" pitchFamily="65" charset="-120"/>
              <a:ea typeface="標楷體" pitchFamily="65" charset="-120"/>
            </a:endParaRPr>
          </a:p>
        </p:txBody>
      </p:sp>
      <p:sp>
        <p:nvSpPr>
          <p:cNvPr id="4" name="投影片編號版面配置區 3"/>
          <p:cNvSpPr>
            <a:spLocks noGrp="1"/>
          </p:cNvSpPr>
          <p:nvPr>
            <p:ph type="sldNum" sz="quarter" idx="12"/>
          </p:nvPr>
        </p:nvSpPr>
        <p:spPr/>
        <p:txBody>
          <a:bodyPr/>
          <a:lstStyle/>
          <a:p>
            <a:fld id="{CFD80C3C-E9FF-4241-A9CE-77FC01300D9B}" type="slidenum">
              <a:rPr lang="zh-TW" altLang="en-US" smtClean="0"/>
              <a:pPr/>
              <a:t>2</a:t>
            </a:fld>
            <a:endParaRPr lang="zh-TW" alt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lvl="0"/>
            <a:r>
              <a:rPr lang="zh-TW" altLang="en-US" sz="4400" b="1" dirty="0" smtClean="0">
                <a:latin typeface="標楷體" pitchFamily="65" charset="-120"/>
                <a:ea typeface="標楷體" pitchFamily="65" charset="-120"/>
              </a:rPr>
              <a:t>貳、</a:t>
            </a:r>
            <a:r>
              <a:rPr lang="zh-TW" altLang="zh-TW" sz="4400" b="1" dirty="0" smtClean="0">
                <a:latin typeface="標楷體" pitchFamily="65" charset="-120"/>
                <a:ea typeface="標楷體" pitchFamily="65" charset="-120"/>
              </a:rPr>
              <a:t>查核平臺試辦方案</a:t>
            </a:r>
            <a:endParaRPr lang="zh-TW" altLang="en-US" dirty="0">
              <a:latin typeface="標楷體" pitchFamily="65" charset="-120"/>
              <a:ea typeface="標楷體" pitchFamily="65" charset="-120"/>
            </a:endParaRPr>
          </a:p>
        </p:txBody>
      </p:sp>
      <p:sp>
        <p:nvSpPr>
          <p:cNvPr id="3" name="內容版面配置區 2"/>
          <p:cNvSpPr>
            <a:spLocks noGrp="1"/>
          </p:cNvSpPr>
          <p:nvPr>
            <p:ph idx="1"/>
          </p:nvPr>
        </p:nvSpPr>
        <p:spPr>
          <a:xfrm>
            <a:off x="1259632" y="1196752"/>
            <a:ext cx="7498080" cy="5256584"/>
          </a:xfrm>
        </p:spPr>
        <p:txBody>
          <a:bodyPr>
            <a:normAutofit/>
          </a:bodyPr>
          <a:lstStyle/>
          <a:p>
            <a:pPr marL="514350" indent="-514350">
              <a:buNone/>
            </a:pPr>
            <a:r>
              <a:rPr lang="zh-TW" altLang="en-US" dirty="0" smtClean="0">
                <a:latin typeface="標楷體" pitchFamily="65" charset="-120"/>
                <a:ea typeface="標楷體" pitchFamily="65" charset="-120"/>
              </a:rPr>
              <a:t>（</a:t>
            </a:r>
            <a:r>
              <a:rPr lang="en-US" altLang="zh-TW" dirty="0" smtClean="0">
                <a:latin typeface="標楷體" pitchFamily="65" charset="-120"/>
                <a:ea typeface="標楷體" pitchFamily="65" charset="-120"/>
              </a:rPr>
              <a:t>5</a:t>
            </a:r>
            <a:r>
              <a:rPr lang="zh-TW" altLang="en-US" dirty="0" smtClean="0">
                <a:latin typeface="標楷體" pitchFamily="65" charset="-120"/>
                <a:ea typeface="標楷體" pitchFamily="65" charset="-120"/>
              </a:rPr>
              <a:t>）測試作業完成後，測試資料即全部</a:t>
            </a:r>
            <a:endParaRPr lang="en-US" altLang="zh-TW" dirty="0" smtClean="0">
              <a:latin typeface="標楷體" pitchFamily="65" charset="-120"/>
              <a:ea typeface="標楷體" pitchFamily="65" charset="-120"/>
            </a:endParaRPr>
          </a:p>
          <a:p>
            <a:pPr marL="514350" indent="-514350">
              <a:buNone/>
            </a:pPr>
            <a:r>
              <a:rPr lang="zh-TW" altLang="en-US" dirty="0" smtClean="0">
                <a:latin typeface="標楷體" pitchFamily="65" charset="-120"/>
                <a:ea typeface="標楷體" pitchFamily="65" charset="-120"/>
              </a:rPr>
              <a:t>     銷毀，以確保參與測試者個人資料</a:t>
            </a:r>
            <a:endParaRPr lang="en-US" altLang="zh-TW" dirty="0" smtClean="0">
              <a:latin typeface="標楷體" pitchFamily="65" charset="-120"/>
              <a:ea typeface="標楷體" pitchFamily="65" charset="-120"/>
            </a:endParaRPr>
          </a:p>
          <a:p>
            <a:pPr marL="514350" indent="-514350">
              <a:buNone/>
            </a:pPr>
            <a:r>
              <a:rPr lang="zh-TW" altLang="en-US" dirty="0" smtClean="0">
                <a:latin typeface="標楷體" pitchFamily="65" charset="-120"/>
                <a:ea typeface="標楷體" pitchFamily="65" charset="-120"/>
              </a:rPr>
              <a:t>     安全無虞。</a:t>
            </a:r>
            <a:endParaRPr lang="en-US" altLang="zh-TW" dirty="0" smtClean="0">
              <a:latin typeface="標楷體" pitchFamily="65" charset="-120"/>
              <a:ea typeface="標楷體" pitchFamily="65" charset="-120"/>
            </a:endParaRPr>
          </a:p>
          <a:p>
            <a:pPr marL="514350" indent="-514350">
              <a:buNone/>
            </a:pPr>
            <a:endParaRPr lang="zh-TW" altLang="zh-TW" sz="3200" dirty="0" smtClean="0">
              <a:latin typeface="標楷體" pitchFamily="65" charset="-120"/>
              <a:ea typeface="標楷體" pitchFamily="65" charset="-120"/>
            </a:endParaRPr>
          </a:p>
          <a:p>
            <a:pPr marL="596646" indent="-514350">
              <a:buNone/>
            </a:pPr>
            <a:endParaRPr lang="zh-TW" altLang="en-US" dirty="0"/>
          </a:p>
        </p:txBody>
      </p:sp>
      <p:sp>
        <p:nvSpPr>
          <p:cNvPr id="4" name="投影片編號版面配置區 3"/>
          <p:cNvSpPr>
            <a:spLocks noGrp="1"/>
          </p:cNvSpPr>
          <p:nvPr>
            <p:ph type="sldNum" sz="quarter" idx="12"/>
          </p:nvPr>
        </p:nvSpPr>
        <p:spPr/>
        <p:txBody>
          <a:bodyPr/>
          <a:lstStyle/>
          <a:p>
            <a:fld id="{CFD80C3C-E9FF-4241-A9CE-77FC01300D9B}" type="slidenum">
              <a:rPr lang="zh-TW" altLang="en-US" smtClean="0"/>
              <a:pPr/>
              <a:t>20</a:t>
            </a:fld>
            <a:endParaRPr lang="zh-TW" alt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lvl="0"/>
            <a:r>
              <a:rPr lang="zh-TW" altLang="en-US" sz="4400" b="1" dirty="0" smtClean="0">
                <a:latin typeface="標楷體" pitchFamily="65" charset="-120"/>
                <a:ea typeface="標楷體" pitchFamily="65" charset="-120"/>
              </a:rPr>
              <a:t>貳、</a:t>
            </a:r>
            <a:r>
              <a:rPr lang="zh-TW" altLang="zh-TW" sz="4400" b="1" dirty="0" smtClean="0">
                <a:latin typeface="標楷體" pitchFamily="65" charset="-120"/>
                <a:ea typeface="標楷體" pitchFamily="65" charset="-120"/>
              </a:rPr>
              <a:t>查核平臺試辦方案</a:t>
            </a:r>
            <a:endParaRPr lang="zh-TW" altLang="en-US" dirty="0">
              <a:latin typeface="標楷體" pitchFamily="65" charset="-120"/>
              <a:ea typeface="標楷體" pitchFamily="65" charset="-120"/>
            </a:endParaRPr>
          </a:p>
        </p:txBody>
      </p:sp>
      <p:sp>
        <p:nvSpPr>
          <p:cNvPr id="3" name="內容版面配置區 2"/>
          <p:cNvSpPr>
            <a:spLocks noGrp="1"/>
          </p:cNvSpPr>
          <p:nvPr>
            <p:ph idx="1"/>
          </p:nvPr>
        </p:nvSpPr>
        <p:spPr>
          <a:xfrm>
            <a:off x="1259632" y="1196752"/>
            <a:ext cx="7498080" cy="5472608"/>
          </a:xfrm>
        </p:spPr>
        <p:txBody>
          <a:bodyPr>
            <a:normAutofit lnSpcReduction="10000"/>
          </a:bodyPr>
          <a:lstStyle/>
          <a:p>
            <a:pPr marL="514350" indent="-514350">
              <a:buNone/>
            </a:pPr>
            <a:r>
              <a:rPr lang="zh-TW" altLang="en-US" dirty="0" smtClean="0">
                <a:latin typeface="標楷體" pitchFamily="65" charset="-120"/>
                <a:ea typeface="標楷體" pitchFamily="65" charset="-120"/>
              </a:rPr>
              <a:t>（６）測試作業預定提供內政部地政司、</a:t>
            </a:r>
            <a:endParaRPr lang="en-US" altLang="zh-TW" dirty="0" smtClean="0">
              <a:latin typeface="標楷體" pitchFamily="65" charset="-120"/>
              <a:ea typeface="標楷體" pitchFamily="65" charset="-120"/>
            </a:endParaRPr>
          </a:p>
          <a:p>
            <a:pPr marL="514350" indent="-514350">
              <a:buNone/>
            </a:pPr>
            <a:r>
              <a:rPr lang="zh-TW" altLang="en-US" dirty="0" smtClean="0">
                <a:latin typeface="標楷體" pitchFamily="65" charset="-120"/>
                <a:ea typeface="標楷體" pitchFamily="65" charset="-120"/>
              </a:rPr>
              <a:t>      臺灣集中保管結算所股份有限公司</a:t>
            </a:r>
            <a:endParaRPr lang="en-US" altLang="zh-TW" dirty="0" smtClean="0">
              <a:latin typeface="標楷體" pitchFamily="65" charset="-120"/>
              <a:ea typeface="標楷體" pitchFamily="65" charset="-120"/>
            </a:endParaRPr>
          </a:p>
          <a:p>
            <a:pPr marL="514350" indent="-514350">
              <a:buNone/>
            </a:pPr>
            <a:r>
              <a:rPr lang="zh-TW" altLang="en-US" dirty="0" smtClean="0">
                <a:latin typeface="標楷體" pitchFamily="65" charset="-120"/>
                <a:ea typeface="標楷體" pitchFamily="65" charset="-120"/>
              </a:rPr>
              <a:t>      、中華郵政股份有限公司及臺銀人</a:t>
            </a:r>
            <a:endParaRPr lang="en-US" altLang="zh-TW" dirty="0" smtClean="0">
              <a:latin typeface="標楷體" pitchFamily="65" charset="-120"/>
              <a:ea typeface="標楷體" pitchFamily="65" charset="-120"/>
            </a:endParaRPr>
          </a:p>
          <a:p>
            <a:pPr marL="514350" indent="-514350">
              <a:buNone/>
            </a:pPr>
            <a:r>
              <a:rPr lang="zh-TW" altLang="en-US" dirty="0" smtClean="0">
                <a:latin typeface="標楷體" pitchFamily="65" charset="-120"/>
                <a:ea typeface="標楷體" pitchFamily="65" charset="-120"/>
              </a:rPr>
              <a:t>      壽保險股份有限公司等</a:t>
            </a:r>
            <a:r>
              <a:rPr lang="en-US" altLang="zh-TW" dirty="0" smtClean="0">
                <a:latin typeface="標楷體" pitchFamily="65" charset="-120"/>
                <a:ea typeface="標楷體" pitchFamily="65" charset="-120"/>
              </a:rPr>
              <a:t>77</a:t>
            </a:r>
            <a:r>
              <a:rPr lang="zh-TW" altLang="en-US" dirty="0" smtClean="0">
                <a:latin typeface="標楷體" pitchFamily="65" charset="-120"/>
                <a:ea typeface="標楷體" pitchFamily="65" charset="-120"/>
              </a:rPr>
              <a:t>個介接機</a:t>
            </a:r>
            <a:endParaRPr lang="en-US" altLang="zh-TW" dirty="0" smtClean="0">
              <a:latin typeface="標楷體" pitchFamily="65" charset="-120"/>
              <a:ea typeface="標楷體" pitchFamily="65" charset="-120"/>
            </a:endParaRPr>
          </a:p>
          <a:p>
            <a:pPr marL="514350" indent="-514350">
              <a:buNone/>
            </a:pPr>
            <a:r>
              <a:rPr lang="zh-TW" altLang="en-US" dirty="0" smtClean="0">
                <a:latin typeface="標楷體" pitchFamily="65" charset="-120"/>
                <a:ea typeface="標楷體" pitchFamily="65" charset="-120"/>
              </a:rPr>
              <a:t>      關財產資料。（附件</a:t>
            </a:r>
            <a:r>
              <a:rPr lang="en-US" altLang="zh-TW" dirty="0" smtClean="0">
                <a:latin typeface="標楷體" pitchFamily="65" charset="-120"/>
                <a:ea typeface="標楷體" pitchFamily="65" charset="-120"/>
              </a:rPr>
              <a:t>1</a:t>
            </a:r>
            <a:r>
              <a:rPr lang="zh-TW" altLang="en-US" dirty="0" smtClean="0">
                <a:latin typeface="標楷體" pitchFamily="65" charset="-120"/>
                <a:ea typeface="標楷體" pitchFamily="65" charset="-120"/>
              </a:rPr>
              <a:t>）</a:t>
            </a:r>
            <a:endParaRPr lang="en-US" altLang="zh-TW" dirty="0" smtClean="0">
              <a:latin typeface="標楷體" pitchFamily="65" charset="-120"/>
              <a:ea typeface="標楷體" pitchFamily="65" charset="-120"/>
            </a:endParaRPr>
          </a:p>
          <a:p>
            <a:pPr marL="514350" indent="-514350">
              <a:buNone/>
            </a:pPr>
            <a:r>
              <a:rPr lang="zh-TW" altLang="zh-TW" sz="2800" b="1" dirty="0" smtClean="0">
                <a:solidFill>
                  <a:srgbClr val="FF0000"/>
                </a:solidFill>
              </a:rPr>
              <a:t>注意</a:t>
            </a:r>
            <a:r>
              <a:rPr lang="zh-TW" altLang="zh-TW" sz="2800" dirty="0" smtClean="0"/>
              <a:t>：</a:t>
            </a:r>
            <a:endParaRPr lang="en-US" altLang="zh-TW" sz="2800" dirty="0" smtClean="0"/>
          </a:p>
          <a:p>
            <a:pPr marL="514350" indent="-514350">
              <a:buNone/>
            </a:pPr>
            <a:r>
              <a:rPr lang="zh-TW" altLang="en-US" sz="2800" dirty="0" smtClean="0"/>
              <a:t>     </a:t>
            </a:r>
            <a:r>
              <a:rPr lang="zh-TW" altLang="zh-TW" sz="2800" dirty="0" smtClean="0"/>
              <a:t>介接機關隨時會有增減，且該等機關所能提供之財產相關資料亦將視其配合狀況及網路申報軟體限制等因素而有無法提供情事，故申報人於申報財產時仍應善盡查詢、溝通及檢查義務始能確保資料無訛</a:t>
            </a:r>
            <a:r>
              <a:rPr lang="zh-TW" altLang="en-US" sz="2800" dirty="0" smtClean="0"/>
              <a:t>。</a:t>
            </a:r>
            <a:endParaRPr lang="en-US" altLang="zh-TW" sz="2800" dirty="0" smtClean="0">
              <a:latin typeface="標楷體" pitchFamily="65" charset="-120"/>
              <a:ea typeface="標楷體" pitchFamily="65" charset="-120"/>
            </a:endParaRPr>
          </a:p>
          <a:p>
            <a:pPr marL="514350" indent="-514350">
              <a:buNone/>
            </a:pPr>
            <a:endParaRPr lang="zh-TW" altLang="zh-TW" sz="3200" dirty="0" smtClean="0">
              <a:latin typeface="標楷體" pitchFamily="65" charset="-120"/>
              <a:ea typeface="標楷體" pitchFamily="65" charset="-120"/>
            </a:endParaRPr>
          </a:p>
          <a:p>
            <a:pPr marL="596646" indent="-514350">
              <a:buNone/>
            </a:pPr>
            <a:endParaRPr lang="zh-TW" altLang="en-US" dirty="0"/>
          </a:p>
        </p:txBody>
      </p:sp>
      <p:sp>
        <p:nvSpPr>
          <p:cNvPr id="4" name="投影片編號版面配置區 3"/>
          <p:cNvSpPr>
            <a:spLocks noGrp="1"/>
          </p:cNvSpPr>
          <p:nvPr>
            <p:ph type="sldNum" sz="quarter" idx="12"/>
          </p:nvPr>
        </p:nvSpPr>
        <p:spPr/>
        <p:txBody>
          <a:bodyPr/>
          <a:lstStyle/>
          <a:p>
            <a:fld id="{CFD80C3C-E9FF-4241-A9CE-77FC01300D9B}" type="slidenum">
              <a:rPr lang="zh-TW" altLang="en-US" smtClean="0"/>
              <a:pPr/>
              <a:t>21</a:t>
            </a:fld>
            <a:endParaRPr lang="zh-TW" alt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sz="4400" b="1" dirty="0" smtClean="0">
                <a:latin typeface="標楷體" pitchFamily="65" charset="-120"/>
                <a:ea typeface="標楷體" pitchFamily="65" charset="-120"/>
              </a:rPr>
              <a:t>貳、</a:t>
            </a:r>
            <a:r>
              <a:rPr lang="zh-TW" altLang="zh-TW" sz="4400" b="1" dirty="0" smtClean="0">
                <a:latin typeface="標楷體" pitchFamily="65" charset="-120"/>
                <a:ea typeface="標楷體" pitchFamily="65" charset="-120"/>
              </a:rPr>
              <a:t>查核平臺試辦方案</a:t>
            </a:r>
            <a:r>
              <a:rPr lang="en-US" altLang="zh-TW" sz="4400" b="1" dirty="0" smtClean="0">
                <a:latin typeface="標楷體" pitchFamily="65" charset="-120"/>
                <a:ea typeface="標楷體" pitchFamily="65" charset="-120"/>
              </a:rPr>
              <a:t/>
            </a:r>
            <a:br>
              <a:rPr lang="en-US" altLang="zh-TW" sz="4400" b="1" dirty="0" smtClean="0">
                <a:latin typeface="標楷體" pitchFamily="65" charset="-120"/>
                <a:ea typeface="標楷體" pitchFamily="65" charset="-120"/>
              </a:rPr>
            </a:br>
            <a:r>
              <a:rPr lang="zh-TW" altLang="en-US" sz="4400" b="1" dirty="0" smtClean="0">
                <a:latin typeface="標楷體" pitchFamily="65" charset="-120"/>
                <a:ea typeface="標楷體" pitchFamily="65" charset="-120"/>
              </a:rPr>
              <a:t>              －</a:t>
            </a:r>
            <a:r>
              <a:rPr lang="zh-TW" altLang="en-US" sz="4400" dirty="0" smtClean="0">
                <a:latin typeface="標楷體" pitchFamily="65" charset="-120"/>
                <a:ea typeface="標楷體" pitchFamily="65" charset="-120"/>
              </a:rPr>
              <a:t>測試作業流程</a:t>
            </a:r>
            <a:endParaRPr lang="zh-TW" altLang="en-US" sz="4400" dirty="0">
              <a:latin typeface="標楷體" pitchFamily="65" charset="-120"/>
              <a:ea typeface="標楷體" pitchFamily="65" charset="-120"/>
            </a:endParaRPr>
          </a:p>
        </p:txBody>
      </p:sp>
      <p:sp>
        <p:nvSpPr>
          <p:cNvPr id="4" name="投影片編號版面配置區 3"/>
          <p:cNvSpPr>
            <a:spLocks noGrp="1"/>
          </p:cNvSpPr>
          <p:nvPr>
            <p:ph type="sldNum" sz="quarter" idx="12"/>
          </p:nvPr>
        </p:nvSpPr>
        <p:spPr/>
        <p:txBody>
          <a:bodyPr/>
          <a:lstStyle/>
          <a:p>
            <a:pPr>
              <a:defRPr/>
            </a:pPr>
            <a:r>
              <a:rPr lang="en-US" altLang="zh-TW" smtClean="0"/>
              <a:t>-</a:t>
            </a:r>
            <a:fld id="{CCA8D9FD-F27E-4ADA-8D71-34CB0DEB26F7}" type="slidenum">
              <a:rPr lang="en-US" altLang="zh-TW" smtClean="0"/>
              <a:pPr>
                <a:defRPr/>
              </a:pPr>
              <a:t>22</a:t>
            </a:fld>
            <a:r>
              <a:rPr lang="en-US" altLang="zh-TW" smtClean="0"/>
              <a:t>-</a:t>
            </a:r>
            <a:endParaRPr lang="en-US" altLang="zh-TW"/>
          </a:p>
        </p:txBody>
      </p:sp>
      <p:sp>
        <p:nvSpPr>
          <p:cNvPr id="57" name="圓柱 56"/>
          <p:cNvSpPr/>
          <p:nvPr/>
        </p:nvSpPr>
        <p:spPr>
          <a:xfrm rot="16200000" flipH="1">
            <a:off x="4397409" y="-816952"/>
            <a:ext cx="432045" cy="8199072"/>
          </a:xfrm>
          <a:prstGeom prst="can">
            <a:avLst/>
          </a:prstGeom>
          <a:gradFill rotWithShape="1">
            <a:gsLst>
              <a:gs pos="0">
                <a:srgbClr val="D58945">
                  <a:tint val="50000"/>
                  <a:satMod val="300000"/>
                </a:srgbClr>
              </a:gs>
              <a:gs pos="35000">
                <a:srgbClr val="D58945">
                  <a:tint val="37000"/>
                  <a:satMod val="300000"/>
                </a:srgbClr>
              </a:gs>
              <a:gs pos="100000">
                <a:srgbClr val="D58945">
                  <a:tint val="15000"/>
                  <a:satMod val="350000"/>
                </a:srgbClr>
              </a:gs>
            </a:gsLst>
            <a:lin ang="16200000" scaled="1"/>
          </a:gradFill>
          <a:ln w="28575" cap="flat" cmpd="sng" algn="ctr">
            <a:solidFill>
              <a:srgbClr val="D58945">
                <a:shade val="95000"/>
                <a:satMod val="105000"/>
              </a:srgbClr>
            </a:solidFill>
            <a:prstDash val="solid"/>
          </a:ln>
          <a:effectLst>
            <a:outerShdw blurRad="40000" dist="20000" dir="5400000" rotWithShape="0">
              <a:srgbClr val="000000">
                <a:alpha val="38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dirty="0" smtClean="0">
              <a:ln>
                <a:noFill/>
              </a:ln>
              <a:solidFill>
                <a:srgbClr val="2B166E"/>
              </a:solidFill>
              <a:effectLst/>
              <a:uLnTx/>
              <a:uFillTx/>
              <a:latin typeface="微軟正黑體" pitchFamily="34" charset="-120"/>
              <a:ea typeface="微軟正黑體" pitchFamily="34" charset="-120"/>
            </a:endParaRPr>
          </a:p>
        </p:txBody>
      </p:sp>
      <p:sp>
        <p:nvSpPr>
          <p:cNvPr id="62" name="弧形 61"/>
          <p:cNvSpPr/>
          <p:nvPr/>
        </p:nvSpPr>
        <p:spPr>
          <a:xfrm rot="3160922">
            <a:off x="2565030" y="2966897"/>
            <a:ext cx="681892" cy="554350"/>
          </a:xfrm>
          <a:prstGeom prst="arc">
            <a:avLst/>
          </a:prstGeom>
          <a:noFill/>
          <a:ln w="28575" cap="flat" cmpd="sng" algn="ctr">
            <a:solidFill>
              <a:srgbClr val="EB984D">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srgbClr val="2B166E"/>
              </a:solidFill>
              <a:effectLst/>
              <a:uLnTx/>
              <a:uFillTx/>
              <a:latin typeface="微軟正黑體" pitchFamily="34" charset="-120"/>
              <a:ea typeface="微軟正黑體" pitchFamily="34" charset="-120"/>
            </a:endParaRPr>
          </a:p>
        </p:txBody>
      </p:sp>
      <p:sp>
        <p:nvSpPr>
          <p:cNvPr id="63" name="文字方塊 62"/>
          <p:cNvSpPr txBox="1"/>
          <p:nvPr/>
        </p:nvSpPr>
        <p:spPr>
          <a:xfrm>
            <a:off x="2195736" y="2185700"/>
            <a:ext cx="1867288" cy="523220"/>
          </a:xfrm>
          <a:prstGeom prst="rect">
            <a:avLst/>
          </a:prstGeom>
          <a:noFill/>
        </p:spPr>
        <p:txBody>
          <a:bodyPr wrap="square" rtlCol="0">
            <a:spAutoFit/>
          </a:bodyPr>
          <a:lstStyle/>
          <a:p>
            <a:pPr algn="ctr"/>
            <a:r>
              <a:rPr kumimoji="0" lang="en-US" altLang="zh-TW" sz="1400" dirty="0">
                <a:solidFill>
                  <a:srgbClr val="2B166E"/>
                </a:solidFill>
                <a:latin typeface="微軟正黑體" pitchFamily="34" charset="-120"/>
                <a:ea typeface="微軟正黑體" pitchFamily="34" charset="-120"/>
              </a:rPr>
              <a:t>8/15</a:t>
            </a:r>
          </a:p>
          <a:p>
            <a:pPr algn="ctr"/>
            <a:r>
              <a:rPr kumimoji="0" lang="zh-TW" altLang="en-US" sz="1400" dirty="0">
                <a:solidFill>
                  <a:srgbClr val="2B166E"/>
                </a:solidFill>
                <a:latin typeface="微軟正黑體" pitchFamily="34" charset="-120"/>
                <a:ea typeface="微軟正黑體" pitchFamily="34" charset="-120"/>
              </a:rPr>
              <a:t>遞送授權名單</a:t>
            </a:r>
            <a:endParaRPr kumimoji="0" lang="en-US" altLang="zh-TW" sz="1400" dirty="0">
              <a:solidFill>
                <a:srgbClr val="2B166E"/>
              </a:solidFill>
              <a:latin typeface="微軟正黑體" pitchFamily="34" charset="-120"/>
              <a:ea typeface="微軟正黑體" pitchFamily="34" charset="-120"/>
            </a:endParaRPr>
          </a:p>
        </p:txBody>
      </p:sp>
      <p:sp>
        <p:nvSpPr>
          <p:cNvPr id="66" name="弧形 65"/>
          <p:cNvSpPr/>
          <p:nvPr/>
        </p:nvSpPr>
        <p:spPr>
          <a:xfrm rot="3160922">
            <a:off x="7332318" y="2966897"/>
            <a:ext cx="681892" cy="554350"/>
          </a:xfrm>
          <a:prstGeom prst="arc">
            <a:avLst/>
          </a:prstGeom>
          <a:noFill/>
          <a:ln w="28575" cap="flat" cmpd="sng" algn="ctr">
            <a:solidFill>
              <a:srgbClr val="EB984D">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srgbClr val="2B166E"/>
              </a:solidFill>
              <a:effectLst/>
              <a:uLnTx/>
              <a:uFillTx/>
              <a:latin typeface="微軟正黑體" pitchFamily="34" charset="-120"/>
              <a:ea typeface="微軟正黑體" pitchFamily="34" charset="-120"/>
            </a:endParaRPr>
          </a:p>
        </p:txBody>
      </p:sp>
      <p:sp>
        <p:nvSpPr>
          <p:cNvPr id="67" name="文字方塊 66"/>
          <p:cNvSpPr txBox="1"/>
          <p:nvPr/>
        </p:nvSpPr>
        <p:spPr>
          <a:xfrm>
            <a:off x="6480720" y="1556792"/>
            <a:ext cx="3059832" cy="738664"/>
          </a:xfrm>
          <a:prstGeom prst="rect">
            <a:avLst/>
          </a:prstGeom>
          <a:noFill/>
        </p:spPr>
        <p:txBody>
          <a:bodyPr wrap="square" rtlCol="0">
            <a:spAutoFit/>
          </a:bodyPr>
          <a:lstStyle/>
          <a:p>
            <a:pPr algn="ctr"/>
            <a:r>
              <a:rPr kumimoji="0" lang="en-US" altLang="zh-TW" sz="1400" b="1" dirty="0" smtClean="0">
                <a:solidFill>
                  <a:srgbClr val="FF0000"/>
                </a:solidFill>
                <a:latin typeface="微軟正黑體" pitchFamily="34" charset="-120"/>
                <a:ea typeface="微軟正黑體" pitchFamily="34" charset="-120"/>
              </a:rPr>
              <a:t>10/1 </a:t>
            </a:r>
          </a:p>
          <a:p>
            <a:pPr algn="ctr"/>
            <a:r>
              <a:rPr kumimoji="0" lang="zh-TW" altLang="en-US" sz="1400" b="1" dirty="0" smtClean="0">
                <a:solidFill>
                  <a:srgbClr val="FF0000"/>
                </a:solidFill>
                <a:latin typeface="微軟正黑體" pitchFamily="34" charset="-120"/>
                <a:ea typeface="微軟正黑體" pitchFamily="34" charset="-120"/>
              </a:rPr>
              <a:t>測試作業完成</a:t>
            </a:r>
            <a:endParaRPr kumimoji="0" lang="en-US" altLang="zh-TW" sz="1400" b="1" dirty="0" smtClean="0">
              <a:solidFill>
                <a:srgbClr val="FF0000"/>
              </a:solidFill>
              <a:latin typeface="微軟正黑體" pitchFamily="34" charset="-120"/>
              <a:ea typeface="微軟正黑體" pitchFamily="34" charset="-120"/>
            </a:endParaRPr>
          </a:p>
          <a:p>
            <a:pPr algn="ctr"/>
            <a:r>
              <a:rPr kumimoji="0" lang="en-US" altLang="zh-TW" sz="1400" b="1" dirty="0" smtClean="0">
                <a:solidFill>
                  <a:srgbClr val="FF0000"/>
                </a:solidFill>
                <a:latin typeface="微軟正黑體" pitchFamily="34" charset="-120"/>
                <a:ea typeface="微軟正黑體" pitchFamily="34" charset="-120"/>
              </a:rPr>
              <a:t>(</a:t>
            </a:r>
            <a:r>
              <a:rPr kumimoji="0" lang="zh-TW" altLang="en-US" sz="1400" b="1" dirty="0" smtClean="0">
                <a:solidFill>
                  <a:srgbClr val="FF0000"/>
                </a:solidFill>
                <a:latin typeface="微軟正黑體" pitchFamily="34" charset="-120"/>
                <a:ea typeface="微軟正黑體" pitchFamily="34" charset="-120"/>
              </a:rPr>
              <a:t>試辦</a:t>
            </a:r>
            <a:r>
              <a:rPr kumimoji="0" lang="zh-TW" altLang="en-US" sz="1400" b="1" dirty="0">
                <a:solidFill>
                  <a:srgbClr val="FF0000"/>
                </a:solidFill>
                <a:latin typeface="微軟正黑體" pitchFamily="34" charset="-120"/>
                <a:ea typeface="微軟正黑體" pitchFamily="34" charset="-120"/>
              </a:rPr>
              <a:t>作業</a:t>
            </a:r>
            <a:r>
              <a:rPr kumimoji="0" lang="zh-TW" altLang="en-US" sz="1400" b="1" dirty="0" smtClean="0">
                <a:solidFill>
                  <a:srgbClr val="FF0000"/>
                </a:solidFill>
                <a:latin typeface="微軟正黑體" pitchFamily="34" charset="-120"/>
                <a:ea typeface="微軟正黑體" pitchFamily="34" charset="-120"/>
              </a:rPr>
              <a:t>起始</a:t>
            </a:r>
            <a:r>
              <a:rPr kumimoji="0" lang="en-US" altLang="zh-TW" sz="1400" b="1" dirty="0" smtClean="0">
                <a:solidFill>
                  <a:srgbClr val="FF0000"/>
                </a:solidFill>
                <a:latin typeface="微軟正黑體" pitchFamily="34" charset="-120"/>
                <a:ea typeface="微軟正黑體" pitchFamily="34" charset="-120"/>
              </a:rPr>
              <a:t>)</a:t>
            </a:r>
          </a:p>
        </p:txBody>
      </p:sp>
      <p:sp>
        <p:nvSpPr>
          <p:cNvPr id="68" name="弧形 67"/>
          <p:cNvSpPr/>
          <p:nvPr/>
        </p:nvSpPr>
        <p:spPr>
          <a:xfrm rot="3160922">
            <a:off x="4560518" y="2966897"/>
            <a:ext cx="681892" cy="554350"/>
          </a:xfrm>
          <a:prstGeom prst="arc">
            <a:avLst/>
          </a:prstGeom>
          <a:noFill/>
          <a:ln w="28575" cap="flat" cmpd="sng" algn="ctr">
            <a:solidFill>
              <a:srgbClr val="EB984D">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srgbClr val="2B166E"/>
              </a:solidFill>
              <a:effectLst/>
              <a:uLnTx/>
              <a:uFillTx/>
              <a:latin typeface="微軟正黑體" pitchFamily="34" charset="-120"/>
              <a:ea typeface="微軟正黑體" pitchFamily="34" charset="-120"/>
            </a:endParaRPr>
          </a:p>
        </p:txBody>
      </p:sp>
      <p:grpSp>
        <p:nvGrpSpPr>
          <p:cNvPr id="3" name="群組 71"/>
          <p:cNvGrpSpPr/>
          <p:nvPr/>
        </p:nvGrpSpPr>
        <p:grpSpPr>
          <a:xfrm>
            <a:off x="1907704" y="2527801"/>
            <a:ext cx="122953" cy="525657"/>
            <a:chOff x="1403648" y="1907528"/>
            <a:chExt cx="122953" cy="525657"/>
          </a:xfrm>
        </p:grpSpPr>
        <p:cxnSp>
          <p:nvCxnSpPr>
            <p:cNvPr id="73" name="直線接點 72"/>
            <p:cNvCxnSpPr/>
            <p:nvPr/>
          </p:nvCxnSpPr>
          <p:spPr>
            <a:xfrm>
              <a:off x="1465125" y="1965185"/>
              <a:ext cx="0" cy="468000"/>
            </a:xfrm>
            <a:prstGeom prst="line">
              <a:avLst/>
            </a:prstGeom>
            <a:noFill/>
            <a:ln w="28575" cap="flat" cmpd="sng" algn="ctr">
              <a:solidFill>
                <a:srgbClr val="EB984D">
                  <a:shade val="95000"/>
                  <a:satMod val="105000"/>
                </a:srgbClr>
              </a:solidFill>
              <a:prstDash val="solid"/>
            </a:ln>
            <a:effectLst/>
          </p:spPr>
        </p:cxnSp>
        <p:sp>
          <p:nvSpPr>
            <p:cNvPr id="74" name="橢圓 73"/>
            <p:cNvSpPr/>
            <p:nvPr/>
          </p:nvSpPr>
          <p:spPr>
            <a:xfrm>
              <a:off x="1403648" y="1907528"/>
              <a:ext cx="122953" cy="115313"/>
            </a:xfrm>
            <a:prstGeom prst="ellipse">
              <a:avLst/>
            </a:prstGeom>
            <a:solidFill>
              <a:srgbClr val="FF0000"/>
            </a:solidFill>
            <a:ln w="28575" cap="flat" cmpd="sng" algn="ctr">
              <a:solidFill>
                <a:srgbClr val="D58945">
                  <a:shade val="95000"/>
                  <a:satMod val="105000"/>
                </a:srgbClr>
              </a:solidFill>
              <a:prstDash val="solid"/>
            </a:ln>
            <a:effectLst>
              <a:outerShdw blurRad="40000" dist="20000" dir="5400000" rotWithShape="0">
                <a:srgbClr val="000000">
                  <a:alpha val="38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srgbClr val="2B166E"/>
                </a:solidFill>
                <a:effectLst/>
                <a:uLnTx/>
                <a:uFillTx/>
                <a:latin typeface="微軟正黑體" pitchFamily="34" charset="-120"/>
                <a:ea typeface="微軟正黑體" pitchFamily="34" charset="-120"/>
              </a:endParaRPr>
            </a:p>
          </p:txBody>
        </p:sp>
      </p:grpSp>
      <p:sp>
        <p:nvSpPr>
          <p:cNvPr id="78" name="弧形 77"/>
          <p:cNvSpPr/>
          <p:nvPr/>
        </p:nvSpPr>
        <p:spPr>
          <a:xfrm rot="3160922">
            <a:off x="302206" y="2965631"/>
            <a:ext cx="681892" cy="554350"/>
          </a:xfrm>
          <a:prstGeom prst="arc">
            <a:avLst/>
          </a:prstGeom>
          <a:noFill/>
          <a:ln w="28575" cap="flat" cmpd="sng" algn="ctr">
            <a:solidFill>
              <a:srgbClr val="EB984D">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srgbClr val="2B166E"/>
              </a:solidFill>
              <a:effectLst/>
              <a:uLnTx/>
              <a:uFillTx/>
              <a:latin typeface="微軟正黑體" pitchFamily="34" charset="-120"/>
              <a:ea typeface="微軟正黑體" pitchFamily="34" charset="-120"/>
            </a:endParaRPr>
          </a:p>
        </p:txBody>
      </p:sp>
      <p:sp>
        <p:nvSpPr>
          <p:cNvPr id="79" name="文字方塊 78"/>
          <p:cNvSpPr txBox="1"/>
          <p:nvPr/>
        </p:nvSpPr>
        <p:spPr>
          <a:xfrm>
            <a:off x="143000" y="2276872"/>
            <a:ext cx="1476672" cy="523220"/>
          </a:xfrm>
          <a:prstGeom prst="rect">
            <a:avLst/>
          </a:prstGeom>
          <a:noFill/>
        </p:spPr>
        <p:txBody>
          <a:bodyPr wrap="square" rtlCol="0">
            <a:spAutoFit/>
          </a:bodyPr>
          <a:lstStyle/>
          <a:p>
            <a:pPr algn="ctr"/>
            <a:r>
              <a:rPr kumimoji="0" lang="en-US" altLang="zh-TW" sz="1400" dirty="0" smtClean="0">
                <a:solidFill>
                  <a:srgbClr val="2B166E"/>
                </a:solidFill>
                <a:latin typeface="微軟正黑體" pitchFamily="34" charset="-120"/>
                <a:ea typeface="微軟正黑體" pitchFamily="34" charset="-120"/>
              </a:rPr>
              <a:t>7</a:t>
            </a:r>
            <a:r>
              <a:rPr kumimoji="0" lang="zh-TW" altLang="en-US" sz="1400" dirty="0" smtClean="0">
                <a:solidFill>
                  <a:srgbClr val="2B166E"/>
                </a:solidFill>
                <a:latin typeface="微軟正黑體" pitchFamily="34" charset="-120"/>
                <a:ea typeface="微軟正黑體" pitchFamily="34" charset="-120"/>
              </a:rPr>
              <a:t>月底前</a:t>
            </a:r>
            <a:endParaRPr kumimoji="0" lang="en-US" altLang="zh-TW" sz="1400" dirty="0" smtClean="0">
              <a:solidFill>
                <a:srgbClr val="2B166E"/>
              </a:solidFill>
              <a:latin typeface="微軟正黑體" pitchFamily="34" charset="-120"/>
              <a:ea typeface="微軟正黑體" pitchFamily="34" charset="-120"/>
            </a:endParaRPr>
          </a:p>
          <a:p>
            <a:pPr algn="ctr"/>
            <a:r>
              <a:rPr kumimoji="0" lang="zh-TW" altLang="en-US" sz="1400" dirty="0" smtClean="0">
                <a:solidFill>
                  <a:srgbClr val="2B166E"/>
                </a:solidFill>
                <a:latin typeface="微軟正黑體" pitchFamily="34" charset="-120"/>
                <a:ea typeface="微軟正黑體" pitchFamily="34" charset="-120"/>
              </a:rPr>
              <a:t>辦理教育訓練</a:t>
            </a:r>
            <a:endParaRPr kumimoji="0" lang="en-US" altLang="zh-TW" sz="1400" dirty="0" smtClean="0">
              <a:solidFill>
                <a:srgbClr val="2B166E"/>
              </a:solidFill>
              <a:latin typeface="微軟正黑體" pitchFamily="34" charset="-120"/>
              <a:ea typeface="微軟正黑體" pitchFamily="34" charset="-120"/>
            </a:endParaRPr>
          </a:p>
        </p:txBody>
      </p:sp>
      <p:sp>
        <p:nvSpPr>
          <p:cNvPr id="80" name="文字方塊 79"/>
          <p:cNvSpPr txBox="1"/>
          <p:nvPr/>
        </p:nvSpPr>
        <p:spPr>
          <a:xfrm>
            <a:off x="1346741" y="1772816"/>
            <a:ext cx="1353051" cy="523220"/>
          </a:xfrm>
          <a:prstGeom prst="rect">
            <a:avLst/>
          </a:prstGeom>
          <a:noFill/>
        </p:spPr>
        <p:txBody>
          <a:bodyPr wrap="square" rtlCol="0">
            <a:spAutoFit/>
          </a:bodyPr>
          <a:lstStyle/>
          <a:p>
            <a:pPr algn="ctr"/>
            <a:r>
              <a:rPr kumimoji="0" lang="en-US" altLang="zh-TW" sz="1400" b="1" dirty="0" smtClean="0">
                <a:solidFill>
                  <a:srgbClr val="FF0000"/>
                </a:solidFill>
                <a:latin typeface="微軟正黑體" pitchFamily="34" charset="-120"/>
                <a:ea typeface="微軟正黑體" pitchFamily="34" charset="-120"/>
              </a:rPr>
              <a:t>8/1</a:t>
            </a:r>
            <a:endParaRPr kumimoji="0" lang="en-US" altLang="zh-TW" sz="1400" b="1" dirty="0">
              <a:solidFill>
                <a:srgbClr val="FF0000"/>
              </a:solidFill>
              <a:latin typeface="微軟正黑體" pitchFamily="34" charset="-120"/>
              <a:ea typeface="微軟正黑體" pitchFamily="34" charset="-120"/>
            </a:endParaRPr>
          </a:p>
          <a:p>
            <a:pPr algn="ctr"/>
            <a:r>
              <a:rPr kumimoji="0" lang="zh-TW" altLang="en-US" sz="1400" b="1" dirty="0">
                <a:solidFill>
                  <a:srgbClr val="FF0000"/>
                </a:solidFill>
                <a:latin typeface="微軟正黑體" pitchFamily="34" charset="-120"/>
                <a:ea typeface="微軟正黑體" pitchFamily="34" charset="-120"/>
              </a:rPr>
              <a:t>測試作業起始</a:t>
            </a:r>
            <a:endParaRPr kumimoji="0" lang="en-US" altLang="zh-TW" sz="1400" b="1" dirty="0">
              <a:solidFill>
                <a:srgbClr val="FF0000"/>
              </a:solidFill>
              <a:latin typeface="微軟正黑體" pitchFamily="34" charset="-120"/>
              <a:ea typeface="微軟正黑體" pitchFamily="34" charset="-120"/>
            </a:endParaRPr>
          </a:p>
        </p:txBody>
      </p:sp>
      <p:sp>
        <p:nvSpPr>
          <p:cNvPr id="81" name="弧形 80"/>
          <p:cNvSpPr/>
          <p:nvPr/>
        </p:nvSpPr>
        <p:spPr>
          <a:xfrm rot="3160922">
            <a:off x="1417822" y="2958127"/>
            <a:ext cx="681892" cy="554350"/>
          </a:xfrm>
          <a:prstGeom prst="arc">
            <a:avLst/>
          </a:prstGeom>
          <a:noFill/>
          <a:ln w="28575" cap="flat" cmpd="sng" algn="ctr">
            <a:solidFill>
              <a:srgbClr val="EB984D">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srgbClr val="2B166E"/>
              </a:solidFill>
              <a:effectLst/>
              <a:uLnTx/>
              <a:uFillTx/>
              <a:latin typeface="微軟正黑體" pitchFamily="34" charset="-120"/>
              <a:ea typeface="微軟正黑體" pitchFamily="34" charset="-120"/>
            </a:endParaRPr>
          </a:p>
        </p:txBody>
      </p:sp>
      <p:grpSp>
        <p:nvGrpSpPr>
          <p:cNvPr id="5" name="群組 81"/>
          <p:cNvGrpSpPr/>
          <p:nvPr/>
        </p:nvGrpSpPr>
        <p:grpSpPr>
          <a:xfrm>
            <a:off x="7833423" y="2465592"/>
            <a:ext cx="122953" cy="601721"/>
            <a:chOff x="3275856" y="1844824"/>
            <a:chExt cx="122953" cy="601721"/>
          </a:xfrm>
        </p:grpSpPr>
        <p:cxnSp>
          <p:nvCxnSpPr>
            <p:cNvPr id="83" name="直線接點 82"/>
            <p:cNvCxnSpPr>
              <a:stCxn id="84" idx="0"/>
            </p:cNvCxnSpPr>
            <p:nvPr/>
          </p:nvCxnSpPr>
          <p:spPr>
            <a:xfrm>
              <a:off x="3337333" y="1844824"/>
              <a:ext cx="7208" cy="601721"/>
            </a:xfrm>
            <a:prstGeom prst="line">
              <a:avLst/>
            </a:prstGeom>
            <a:noFill/>
            <a:ln w="28575" cap="flat" cmpd="sng" algn="ctr">
              <a:solidFill>
                <a:srgbClr val="EB984D">
                  <a:shade val="95000"/>
                  <a:satMod val="105000"/>
                </a:srgbClr>
              </a:solidFill>
              <a:prstDash val="solid"/>
            </a:ln>
            <a:effectLst/>
          </p:spPr>
        </p:cxnSp>
        <p:sp>
          <p:nvSpPr>
            <p:cNvPr id="84" name="橢圓 83"/>
            <p:cNvSpPr/>
            <p:nvPr/>
          </p:nvSpPr>
          <p:spPr>
            <a:xfrm>
              <a:off x="3275856" y="1844824"/>
              <a:ext cx="122953" cy="115313"/>
            </a:xfrm>
            <a:prstGeom prst="ellipse">
              <a:avLst/>
            </a:prstGeom>
            <a:solidFill>
              <a:srgbClr val="FF0000"/>
            </a:solidFill>
            <a:ln w="28575" cap="flat" cmpd="sng" algn="ctr">
              <a:solidFill>
                <a:srgbClr val="D58945">
                  <a:shade val="95000"/>
                  <a:satMod val="105000"/>
                </a:srgbClr>
              </a:solidFill>
              <a:prstDash val="solid"/>
            </a:ln>
            <a:effectLst>
              <a:outerShdw blurRad="40000" dist="20000" dir="5400000" rotWithShape="0">
                <a:srgbClr val="000000">
                  <a:alpha val="38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srgbClr val="2B166E"/>
                </a:solidFill>
                <a:effectLst/>
                <a:uLnTx/>
                <a:uFillTx/>
                <a:latin typeface="微軟正黑體" pitchFamily="34" charset="-120"/>
                <a:ea typeface="微軟正黑體" pitchFamily="34" charset="-120"/>
              </a:endParaRPr>
            </a:p>
          </p:txBody>
        </p:sp>
      </p:grpSp>
      <p:sp>
        <p:nvSpPr>
          <p:cNvPr id="91" name="弧形 90"/>
          <p:cNvSpPr/>
          <p:nvPr/>
        </p:nvSpPr>
        <p:spPr>
          <a:xfrm rot="3160922">
            <a:off x="5594286" y="2954529"/>
            <a:ext cx="681892" cy="554350"/>
          </a:xfrm>
          <a:prstGeom prst="arc">
            <a:avLst/>
          </a:prstGeom>
          <a:noFill/>
          <a:ln w="28575" cap="flat" cmpd="sng" algn="ctr">
            <a:solidFill>
              <a:srgbClr val="EB984D">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srgbClr val="2B166E"/>
              </a:solidFill>
              <a:effectLst/>
              <a:uLnTx/>
              <a:uFillTx/>
              <a:latin typeface="微軟正黑體" pitchFamily="34" charset="-120"/>
              <a:ea typeface="微軟正黑體" pitchFamily="34" charset="-120"/>
            </a:endParaRPr>
          </a:p>
        </p:txBody>
      </p:sp>
      <p:sp>
        <p:nvSpPr>
          <p:cNvPr id="92" name="文字方塊 91"/>
          <p:cNvSpPr txBox="1"/>
          <p:nvPr/>
        </p:nvSpPr>
        <p:spPr>
          <a:xfrm>
            <a:off x="4473558" y="1772816"/>
            <a:ext cx="1178562" cy="738664"/>
          </a:xfrm>
          <a:prstGeom prst="rect">
            <a:avLst/>
          </a:prstGeom>
          <a:noFill/>
        </p:spPr>
        <p:txBody>
          <a:bodyPr wrap="square" rtlCol="0">
            <a:spAutoFit/>
          </a:bodyPr>
          <a:lstStyle/>
          <a:p>
            <a:pPr algn="ctr"/>
            <a:r>
              <a:rPr kumimoji="0" lang="en-US" altLang="zh-TW" sz="1400" dirty="0" smtClean="0">
                <a:solidFill>
                  <a:srgbClr val="2B166E"/>
                </a:solidFill>
                <a:latin typeface="微軟正黑體" pitchFamily="34" charset="-120"/>
                <a:ea typeface="微軟正黑體" pitchFamily="34" charset="-120"/>
              </a:rPr>
              <a:t>9/15 </a:t>
            </a:r>
          </a:p>
          <a:p>
            <a:pPr algn="ctr"/>
            <a:r>
              <a:rPr kumimoji="0" lang="zh-TW" altLang="en-US" sz="1400" dirty="0">
                <a:solidFill>
                  <a:srgbClr val="2B166E"/>
                </a:solidFill>
                <a:latin typeface="微軟正黑體" pitchFamily="34" charset="-120"/>
                <a:ea typeface="微軟正黑體" pitchFamily="34" charset="-120"/>
              </a:rPr>
              <a:t>受</a:t>
            </a:r>
            <a:r>
              <a:rPr kumimoji="0" lang="zh-TW" altLang="en-US" sz="1400" dirty="0" smtClean="0">
                <a:solidFill>
                  <a:srgbClr val="2B166E"/>
                </a:solidFill>
                <a:latin typeface="微軟正黑體" pitchFamily="34" charset="-120"/>
                <a:ea typeface="微軟正黑體" pitchFamily="34" charset="-120"/>
              </a:rPr>
              <a:t>查詢機關提供資料</a:t>
            </a:r>
            <a:endParaRPr kumimoji="0" lang="en-US" altLang="zh-TW" sz="1400" dirty="0" smtClean="0">
              <a:solidFill>
                <a:srgbClr val="2B166E"/>
              </a:solidFill>
              <a:latin typeface="微軟正黑體" pitchFamily="34" charset="-120"/>
              <a:ea typeface="微軟正黑體" pitchFamily="34" charset="-120"/>
            </a:endParaRPr>
          </a:p>
        </p:txBody>
      </p:sp>
      <p:sp>
        <p:nvSpPr>
          <p:cNvPr id="93" name="文字方塊 92"/>
          <p:cNvSpPr txBox="1"/>
          <p:nvPr/>
        </p:nvSpPr>
        <p:spPr>
          <a:xfrm>
            <a:off x="5364088" y="1556792"/>
            <a:ext cx="1872208" cy="738664"/>
          </a:xfrm>
          <a:prstGeom prst="rect">
            <a:avLst/>
          </a:prstGeom>
          <a:noFill/>
        </p:spPr>
        <p:txBody>
          <a:bodyPr wrap="square" rtlCol="0">
            <a:spAutoFit/>
          </a:bodyPr>
          <a:lstStyle/>
          <a:p>
            <a:pPr algn="ctr"/>
            <a:r>
              <a:rPr kumimoji="0" lang="en-US" altLang="zh-TW" sz="1400" b="1" dirty="0">
                <a:solidFill>
                  <a:srgbClr val="FF0000"/>
                </a:solidFill>
                <a:latin typeface="微軟正黑體" pitchFamily="34" charset="-120"/>
                <a:ea typeface="微軟正黑體" pitchFamily="34" charset="-120"/>
              </a:rPr>
              <a:t>9/18 </a:t>
            </a:r>
          </a:p>
          <a:p>
            <a:pPr algn="ctr"/>
            <a:r>
              <a:rPr kumimoji="0" lang="zh-TW" altLang="en-US" sz="1400" b="1" dirty="0">
                <a:solidFill>
                  <a:srgbClr val="FF0000"/>
                </a:solidFill>
                <a:latin typeface="微軟正黑體" pitchFamily="34" charset="-120"/>
                <a:ea typeface="微軟正黑體" pitchFamily="34" charset="-120"/>
              </a:rPr>
              <a:t>查核平臺歸戶</a:t>
            </a:r>
            <a:r>
              <a:rPr kumimoji="0" lang="zh-TW" altLang="en-US" sz="1400" b="1" dirty="0" smtClean="0">
                <a:solidFill>
                  <a:srgbClr val="FF0000"/>
                </a:solidFill>
                <a:latin typeface="微軟正黑體" pitchFamily="34" charset="-120"/>
                <a:ea typeface="微軟正黑體" pitchFamily="34" charset="-120"/>
              </a:rPr>
              <a:t>完成</a:t>
            </a:r>
            <a:endParaRPr kumimoji="0" lang="en-US" altLang="zh-TW" sz="1400" b="1" dirty="0" smtClean="0">
              <a:solidFill>
                <a:srgbClr val="FF0000"/>
              </a:solidFill>
              <a:latin typeface="微軟正黑體" pitchFamily="34" charset="-120"/>
              <a:ea typeface="微軟正黑體" pitchFamily="34" charset="-120"/>
            </a:endParaRPr>
          </a:p>
          <a:p>
            <a:pPr algn="ctr"/>
            <a:r>
              <a:rPr kumimoji="0" lang="zh-TW" altLang="en-US" sz="1400" b="1" dirty="0" smtClean="0">
                <a:solidFill>
                  <a:srgbClr val="FF0000"/>
                </a:solidFill>
                <a:latin typeface="微軟正黑體" pitchFamily="34" charset="-120"/>
                <a:ea typeface="微軟正黑體" pitchFamily="34" charset="-120"/>
              </a:rPr>
              <a:t>查核平台資料轉出</a:t>
            </a:r>
            <a:endParaRPr kumimoji="0" lang="en-US" altLang="zh-TW" sz="1400" b="1" dirty="0">
              <a:solidFill>
                <a:srgbClr val="FF0000"/>
              </a:solidFill>
              <a:latin typeface="微軟正黑體" pitchFamily="34" charset="-120"/>
              <a:ea typeface="微軟正黑體" pitchFamily="34" charset="-120"/>
            </a:endParaRPr>
          </a:p>
        </p:txBody>
      </p:sp>
      <p:sp>
        <p:nvSpPr>
          <p:cNvPr id="98" name="左大括弧 97"/>
          <p:cNvSpPr/>
          <p:nvPr/>
        </p:nvSpPr>
        <p:spPr bwMode="auto">
          <a:xfrm rot="16200000">
            <a:off x="2310603" y="3222379"/>
            <a:ext cx="527954" cy="1109600"/>
          </a:xfrm>
          <a:prstGeom prst="leftBrace">
            <a:avLst/>
          </a:prstGeom>
          <a:ln w="28575">
            <a:headEnd type="none" w="med" len="med"/>
            <a:tailEnd type="none" w="med" len="med"/>
          </a:ln>
        </p:spPr>
        <p:style>
          <a:lnRef idx="1">
            <a:schemeClr val="accent2"/>
          </a:lnRef>
          <a:fillRef idx="0">
            <a:schemeClr val="accent2"/>
          </a:fillRef>
          <a:effectRef idx="0">
            <a:schemeClr val="accent2"/>
          </a:effectRef>
          <a:fontRef idx="minor">
            <a:schemeClr val="tx1"/>
          </a:fontRef>
        </p:style>
        <p:txBody>
          <a:bodyPr vert="horz" wrap="square" lIns="91440" tIns="45720" rIns="91440" bIns="45720" numCol="1" rtlCol="0" anchor="t" anchorCtr="0" compatLnSpc="1">
            <a:prstTxWarp prst="textNoShape">
              <a:avLst/>
            </a:prstTxWarp>
          </a:bodyPr>
          <a:lstStyle/>
          <a:p>
            <a:pPr marL="342900" marR="0" indent="-342900" algn="ctr" defTabSz="914400" rtl="0" eaLnBrk="1" fontAlgn="base" latinLnBrk="0" hangingPunct="1">
              <a:lnSpc>
                <a:spcPct val="100000"/>
              </a:lnSpc>
              <a:spcBef>
                <a:spcPct val="20000"/>
              </a:spcBef>
              <a:spcAft>
                <a:spcPct val="0"/>
              </a:spcAft>
              <a:buClrTx/>
              <a:buSzTx/>
              <a:buFont typeface="Wingdings" pitchFamily="2" charset="2"/>
              <a:buChar char="v"/>
              <a:tabLst/>
            </a:pPr>
            <a:endParaRPr kumimoji="1" lang="zh-TW" altLang="en-US" sz="3200" b="0" i="0" u="none" strike="noStrike" cap="none" normalizeH="0" baseline="0" smtClean="0">
              <a:ln>
                <a:noFill/>
              </a:ln>
              <a:solidFill>
                <a:srgbClr val="3366CC"/>
              </a:solidFill>
              <a:effectLst>
                <a:outerShdw blurRad="38100" dist="38100" dir="2700000" algn="tl">
                  <a:srgbClr val="000000">
                    <a:alpha val="43137"/>
                  </a:srgbClr>
                </a:outerShdw>
              </a:effectLst>
              <a:latin typeface="Arial" charset="0"/>
              <a:ea typeface="標楷體" pitchFamily="65" charset="-120"/>
            </a:endParaRPr>
          </a:p>
        </p:txBody>
      </p:sp>
      <p:sp>
        <p:nvSpPr>
          <p:cNvPr id="99" name="左大括弧 98"/>
          <p:cNvSpPr/>
          <p:nvPr/>
        </p:nvSpPr>
        <p:spPr bwMode="auto">
          <a:xfrm rot="16200000">
            <a:off x="4443484" y="3341495"/>
            <a:ext cx="540149" cy="859175"/>
          </a:xfrm>
          <a:prstGeom prst="leftBrace">
            <a:avLst/>
          </a:prstGeom>
          <a:ln w="28575">
            <a:headEnd type="none" w="med" len="med"/>
            <a:tailEnd type="none" w="med" len="med"/>
          </a:ln>
        </p:spPr>
        <p:style>
          <a:lnRef idx="1">
            <a:schemeClr val="accent2"/>
          </a:lnRef>
          <a:fillRef idx="0">
            <a:schemeClr val="accent2"/>
          </a:fillRef>
          <a:effectRef idx="0">
            <a:schemeClr val="accent2"/>
          </a:effectRef>
          <a:fontRef idx="minor">
            <a:schemeClr val="tx1"/>
          </a:fontRef>
        </p:style>
        <p:txBody>
          <a:bodyPr vert="horz" wrap="square" lIns="91440" tIns="45720" rIns="91440" bIns="45720" numCol="1" rtlCol="0" anchor="t" anchorCtr="0" compatLnSpc="1">
            <a:prstTxWarp prst="textNoShape">
              <a:avLst/>
            </a:prstTxWarp>
          </a:bodyPr>
          <a:lstStyle/>
          <a:p>
            <a:pPr marL="342900" marR="0" indent="-342900" algn="ctr" defTabSz="914400" rtl="0" eaLnBrk="1" fontAlgn="base" latinLnBrk="0" hangingPunct="1">
              <a:lnSpc>
                <a:spcPct val="100000"/>
              </a:lnSpc>
              <a:spcBef>
                <a:spcPct val="20000"/>
              </a:spcBef>
              <a:spcAft>
                <a:spcPct val="0"/>
              </a:spcAft>
              <a:buClrTx/>
              <a:buSzTx/>
              <a:buFont typeface="Wingdings" pitchFamily="2" charset="2"/>
              <a:buChar char="v"/>
              <a:tabLst/>
            </a:pPr>
            <a:endParaRPr kumimoji="1" lang="zh-TW" altLang="en-US" sz="3200" b="0" i="0" u="none" strike="noStrike" cap="none" normalizeH="0" baseline="0" smtClean="0">
              <a:ln>
                <a:noFill/>
              </a:ln>
              <a:solidFill>
                <a:srgbClr val="3366CC"/>
              </a:solidFill>
              <a:effectLst>
                <a:outerShdw blurRad="38100" dist="38100" dir="2700000" algn="tl">
                  <a:srgbClr val="000000">
                    <a:alpha val="43137"/>
                  </a:srgbClr>
                </a:outerShdw>
              </a:effectLst>
              <a:latin typeface="Arial" charset="0"/>
              <a:ea typeface="標楷體" pitchFamily="65" charset="-120"/>
            </a:endParaRPr>
          </a:p>
        </p:txBody>
      </p:sp>
      <p:sp>
        <p:nvSpPr>
          <p:cNvPr id="100" name="左大括弧 99"/>
          <p:cNvSpPr/>
          <p:nvPr/>
        </p:nvSpPr>
        <p:spPr bwMode="auto">
          <a:xfrm rot="16200000">
            <a:off x="8031610" y="3362200"/>
            <a:ext cx="542552" cy="820169"/>
          </a:xfrm>
          <a:prstGeom prst="leftBrace">
            <a:avLst/>
          </a:prstGeom>
          <a:ln w="28575">
            <a:headEnd type="none" w="med" len="med"/>
            <a:tailEnd type="none" w="med" len="med"/>
          </a:ln>
        </p:spPr>
        <p:style>
          <a:lnRef idx="1">
            <a:schemeClr val="accent2"/>
          </a:lnRef>
          <a:fillRef idx="0">
            <a:schemeClr val="accent2"/>
          </a:fillRef>
          <a:effectRef idx="0">
            <a:schemeClr val="accent2"/>
          </a:effectRef>
          <a:fontRef idx="minor">
            <a:schemeClr val="tx1"/>
          </a:fontRef>
        </p:style>
        <p:txBody>
          <a:bodyPr vert="horz" wrap="square" lIns="91440" tIns="45720" rIns="91440" bIns="45720" numCol="1" rtlCol="0" anchor="t" anchorCtr="0" compatLnSpc="1">
            <a:prstTxWarp prst="textNoShape">
              <a:avLst/>
            </a:prstTxWarp>
          </a:bodyPr>
          <a:lstStyle/>
          <a:p>
            <a:pPr marL="342900" marR="0" indent="-342900" algn="ctr" defTabSz="914400" rtl="0" eaLnBrk="1" fontAlgn="base" latinLnBrk="0" hangingPunct="1">
              <a:lnSpc>
                <a:spcPct val="100000"/>
              </a:lnSpc>
              <a:spcBef>
                <a:spcPct val="20000"/>
              </a:spcBef>
              <a:spcAft>
                <a:spcPct val="0"/>
              </a:spcAft>
              <a:buClrTx/>
              <a:buSzTx/>
              <a:buFont typeface="Wingdings" pitchFamily="2" charset="2"/>
              <a:buChar char="v"/>
              <a:tabLst/>
            </a:pPr>
            <a:endParaRPr kumimoji="1" lang="zh-TW" altLang="en-US" sz="3200" b="0" i="0" u="none" strike="noStrike" cap="none" normalizeH="0" baseline="0" smtClean="0">
              <a:ln>
                <a:noFill/>
              </a:ln>
              <a:solidFill>
                <a:srgbClr val="3366CC"/>
              </a:solidFill>
              <a:effectLst>
                <a:outerShdw blurRad="38100" dist="38100" dir="2700000" algn="tl">
                  <a:srgbClr val="000000">
                    <a:alpha val="43137"/>
                  </a:srgbClr>
                </a:outerShdw>
              </a:effectLst>
              <a:latin typeface="Arial" charset="0"/>
              <a:ea typeface="標楷體" pitchFamily="65" charset="-120"/>
            </a:endParaRPr>
          </a:p>
        </p:txBody>
      </p:sp>
      <p:sp>
        <p:nvSpPr>
          <p:cNvPr id="101" name="文字方塊 100"/>
          <p:cNvSpPr txBox="1"/>
          <p:nvPr/>
        </p:nvSpPr>
        <p:spPr>
          <a:xfrm>
            <a:off x="1912624" y="4077072"/>
            <a:ext cx="1867288" cy="369332"/>
          </a:xfrm>
          <a:prstGeom prst="rect">
            <a:avLst/>
          </a:prstGeom>
          <a:noFill/>
        </p:spPr>
        <p:txBody>
          <a:bodyPr wrap="square" rtlCol="0">
            <a:spAutoFit/>
          </a:bodyPr>
          <a:lstStyle/>
          <a:p>
            <a:pPr algn="ctr"/>
            <a:r>
              <a:rPr kumimoji="0" lang="zh-TW" altLang="en-US" sz="1800" b="1" u="sng" dirty="0" smtClean="0">
                <a:solidFill>
                  <a:srgbClr val="FF0000"/>
                </a:solidFill>
                <a:latin typeface="微軟正黑體" pitchFamily="34" charset="-120"/>
                <a:ea typeface="微軟正黑體" pitchFamily="34" charset="-120"/>
              </a:rPr>
              <a:t>授權作業</a:t>
            </a:r>
            <a:endParaRPr kumimoji="0" lang="en-US" altLang="zh-TW" sz="1800" b="1" u="sng" dirty="0" smtClean="0">
              <a:solidFill>
                <a:srgbClr val="FF0000"/>
              </a:solidFill>
              <a:latin typeface="微軟正黑體" pitchFamily="34" charset="-120"/>
              <a:ea typeface="微軟正黑體" pitchFamily="34" charset="-120"/>
            </a:endParaRPr>
          </a:p>
        </p:txBody>
      </p:sp>
      <p:sp>
        <p:nvSpPr>
          <p:cNvPr id="102" name="文字方塊 101"/>
          <p:cNvSpPr txBox="1"/>
          <p:nvPr/>
        </p:nvSpPr>
        <p:spPr>
          <a:xfrm>
            <a:off x="3788996" y="4077072"/>
            <a:ext cx="2223164" cy="369332"/>
          </a:xfrm>
          <a:prstGeom prst="rect">
            <a:avLst/>
          </a:prstGeom>
          <a:noFill/>
        </p:spPr>
        <p:txBody>
          <a:bodyPr wrap="square" rtlCol="0">
            <a:spAutoFit/>
          </a:bodyPr>
          <a:lstStyle/>
          <a:p>
            <a:pPr algn="ctr"/>
            <a:r>
              <a:rPr kumimoji="0" lang="zh-TW" altLang="en-US" sz="1800" b="1" u="sng" dirty="0">
                <a:solidFill>
                  <a:srgbClr val="FF0000"/>
                </a:solidFill>
                <a:latin typeface="微軟正黑體" pitchFamily="34" charset="-120"/>
                <a:ea typeface="微軟正黑體" pitchFamily="34" charset="-120"/>
              </a:rPr>
              <a:t>資料釐正與再檢視</a:t>
            </a:r>
          </a:p>
        </p:txBody>
      </p:sp>
      <p:sp>
        <p:nvSpPr>
          <p:cNvPr id="103" name="文字方塊 102"/>
          <p:cNvSpPr txBox="1"/>
          <p:nvPr/>
        </p:nvSpPr>
        <p:spPr>
          <a:xfrm>
            <a:off x="6223264" y="4067780"/>
            <a:ext cx="2920736" cy="369332"/>
          </a:xfrm>
          <a:prstGeom prst="rect">
            <a:avLst/>
          </a:prstGeom>
          <a:noFill/>
        </p:spPr>
        <p:txBody>
          <a:bodyPr wrap="square" rtlCol="0">
            <a:spAutoFit/>
          </a:bodyPr>
          <a:lstStyle/>
          <a:p>
            <a:pPr algn="ctr"/>
            <a:r>
              <a:rPr kumimoji="0" lang="zh-TW" altLang="en-US" sz="1800" b="1" u="sng" dirty="0" smtClean="0">
                <a:solidFill>
                  <a:srgbClr val="FF0000"/>
                </a:solidFill>
                <a:latin typeface="微軟正黑體" pitchFamily="34" charset="-120"/>
                <a:ea typeface="微軟正黑體" pitchFamily="34" charset="-120"/>
              </a:rPr>
              <a:t>輔導申報</a:t>
            </a:r>
            <a:r>
              <a:rPr kumimoji="0" lang="zh-TW" altLang="en-US" sz="1800" b="1" u="sng" dirty="0">
                <a:solidFill>
                  <a:srgbClr val="FF0000"/>
                </a:solidFill>
                <a:latin typeface="微軟正黑體" pitchFamily="34" charset="-120"/>
                <a:ea typeface="微軟正黑體" pitchFamily="34" charset="-120"/>
              </a:rPr>
              <a:t>人下載財產</a:t>
            </a:r>
            <a:r>
              <a:rPr kumimoji="0" lang="zh-TW" altLang="en-US" sz="1800" b="1" u="sng" dirty="0" smtClean="0">
                <a:solidFill>
                  <a:srgbClr val="FF0000"/>
                </a:solidFill>
                <a:latin typeface="微軟正黑體" pitchFamily="34" charset="-120"/>
                <a:ea typeface="微軟正黑體" pitchFamily="34" charset="-120"/>
              </a:rPr>
              <a:t>資料</a:t>
            </a:r>
            <a:endParaRPr kumimoji="0" lang="zh-TW" altLang="en-US" sz="1800" b="1" u="sng" dirty="0">
              <a:solidFill>
                <a:srgbClr val="FF0000"/>
              </a:solidFill>
              <a:latin typeface="微軟正黑體" pitchFamily="34" charset="-120"/>
              <a:ea typeface="微軟正黑體" pitchFamily="34" charset="-120"/>
            </a:endParaRPr>
          </a:p>
        </p:txBody>
      </p:sp>
      <p:sp>
        <p:nvSpPr>
          <p:cNvPr id="9" name="八邊形 8"/>
          <p:cNvSpPr/>
          <p:nvPr/>
        </p:nvSpPr>
        <p:spPr bwMode="auto">
          <a:xfrm>
            <a:off x="1840616" y="4055006"/>
            <a:ext cx="427128" cy="391398"/>
          </a:xfrm>
          <a:prstGeom prst="octagon">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R="0" algn="ctr" defTabSz="914400" rtl="0" eaLnBrk="1" fontAlgn="base" latinLnBrk="0" hangingPunct="1">
              <a:lnSpc>
                <a:spcPct val="100000"/>
              </a:lnSpc>
              <a:spcBef>
                <a:spcPct val="20000"/>
              </a:spcBef>
              <a:spcAft>
                <a:spcPct val="0"/>
              </a:spcAft>
              <a:buClrTx/>
              <a:buSzTx/>
              <a:tabLst/>
            </a:pPr>
            <a:r>
              <a:rPr kumimoji="1" lang="en-US" altLang="zh-TW" sz="1800" b="1" i="0" u="none" strike="noStrike" cap="none" normalizeH="0" baseline="0" dirty="0" smtClean="0">
                <a:ln>
                  <a:noFill/>
                </a:ln>
                <a:solidFill>
                  <a:schemeClr val="accent2"/>
                </a:solidFill>
                <a:latin typeface="Arial" charset="0"/>
                <a:ea typeface="標楷體" pitchFamily="65" charset="-120"/>
              </a:rPr>
              <a:t>2</a:t>
            </a:r>
            <a:endParaRPr kumimoji="1" lang="zh-TW" altLang="en-US" sz="1800" b="1" i="0" u="none" strike="noStrike" cap="none" normalizeH="0" baseline="0" dirty="0" smtClean="0">
              <a:ln>
                <a:noFill/>
              </a:ln>
              <a:solidFill>
                <a:schemeClr val="accent2"/>
              </a:solidFill>
              <a:latin typeface="Arial" charset="0"/>
              <a:ea typeface="標楷體" pitchFamily="65" charset="-120"/>
            </a:endParaRPr>
          </a:p>
        </p:txBody>
      </p:sp>
      <p:sp>
        <p:nvSpPr>
          <p:cNvPr id="105" name="八邊形 104"/>
          <p:cNvSpPr/>
          <p:nvPr/>
        </p:nvSpPr>
        <p:spPr bwMode="auto">
          <a:xfrm>
            <a:off x="3474530" y="4066039"/>
            <a:ext cx="427128" cy="391398"/>
          </a:xfrm>
          <a:prstGeom prst="octagon">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R="0" algn="ctr" defTabSz="914400" rtl="0" eaLnBrk="1" fontAlgn="base" latinLnBrk="0" hangingPunct="1">
              <a:lnSpc>
                <a:spcPct val="100000"/>
              </a:lnSpc>
              <a:spcBef>
                <a:spcPct val="20000"/>
              </a:spcBef>
              <a:spcAft>
                <a:spcPct val="0"/>
              </a:spcAft>
              <a:buClrTx/>
              <a:buSzTx/>
              <a:tabLst/>
            </a:pPr>
            <a:r>
              <a:rPr lang="en-US" altLang="zh-TW" sz="1800" b="1" dirty="0" smtClean="0">
                <a:solidFill>
                  <a:schemeClr val="accent2"/>
                </a:solidFill>
                <a:latin typeface="Arial" charset="0"/>
                <a:ea typeface="標楷體" pitchFamily="65" charset="-120"/>
              </a:rPr>
              <a:t>3</a:t>
            </a:r>
            <a:endParaRPr kumimoji="1" lang="zh-TW" altLang="en-US" sz="1800" b="1" i="0" u="none" strike="noStrike" cap="none" normalizeH="0" baseline="0" dirty="0" smtClean="0">
              <a:ln>
                <a:noFill/>
              </a:ln>
              <a:solidFill>
                <a:schemeClr val="accent2"/>
              </a:solidFill>
              <a:latin typeface="Arial" charset="0"/>
              <a:ea typeface="標楷體" pitchFamily="65" charset="-120"/>
            </a:endParaRPr>
          </a:p>
        </p:txBody>
      </p:sp>
      <p:sp>
        <p:nvSpPr>
          <p:cNvPr id="106" name="八邊形 105"/>
          <p:cNvSpPr/>
          <p:nvPr/>
        </p:nvSpPr>
        <p:spPr bwMode="auto">
          <a:xfrm>
            <a:off x="5945072" y="4045714"/>
            <a:ext cx="427128" cy="391398"/>
          </a:xfrm>
          <a:prstGeom prst="octagon">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R="0" algn="ctr" defTabSz="914400" rtl="0" eaLnBrk="1" fontAlgn="base" latinLnBrk="0" hangingPunct="1">
              <a:lnSpc>
                <a:spcPct val="100000"/>
              </a:lnSpc>
              <a:spcBef>
                <a:spcPct val="20000"/>
              </a:spcBef>
              <a:spcAft>
                <a:spcPct val="0"/>
              </a:spcAft>
              <a:buClrTx/>
              <a:buSzTx/>
              <a:tabLst/>
            </a:pPr>
            <a:r>
              <a:rPr lang="en-US" altLang="zh-TW" sz="1800" b="1" dirty="0" smtClean="0">
                <a:solidFill>
                  <a:schemeClr val="accent2"/>
                </a:solidFill>
                <a:latin typeface="Arial" charset="0"/>
                <a:ea typeface="標楷體" pitchFamily="65" charset="-120"/>
              </a:rPr>
              <a:t>4</a:t>
            </a:r>
            <a:endParaRPr kumimoji="1" lang="zh-TW" altLang="en-US" sz="1800" b="1" i="0" u="none" strike="noStrike" cap="none" normalizeH="0" baseline="0" dirty="0" smtClean="0">
              <a:ln>
                <a:noFill/>
              </a:ln>
              <a:solidFill>
                <a:schemeClr val="accent2"/>
              </a:solidFill>
              <a:latin typeface="Arial" charset="0"/>
              <a:ea typeface="標楷體" pitchFamily="65" charset="-120"/>
            </a:endParaRPr>
          </a:p>
        </p:txBody>
      </p:sp>
      <p:sp>
        <p:nvSpPr>
          <p:cNvPr id="2048" name="矩形 2047"/>
          <p:cNvSpPr/>
          <p:nvPr/>
        </p:nvSpPr>
        <p:spPr>
          <a:xfrm>
            <a:off x="615574" y="4653136"/>
            <a:ext cx="8097394" cy="1754326"/>
          </a:xfrm>
          <a:prstGeom prst="rect">
            <a:avLst/>
          </a:prstGeom>
        </p:spPr>
        <p:txBody>
          <a:bodyPr wrap="square">
            <a:spAutoFit/>
          </a:bodyPr>
          <a:lstStyle/>
          <a:p>
            <a:pPr marL="457200" indent="-457200">
              <a:buFont typeface="+mj-lt"/>
              <a:buAutoNum type="arabicPeriod"/>
              <a:defRPr/>
            </a:pPr>
            <a:r>
              <a:rPr lang="zh-TW" altLang="en-US" sz="1800" dirty="0" smtClean="0">
                <a:solidFill>
                  <a:schemeClr val="tx1"/>
                </a:solidFill>
              </a:rPr>
              <a:t>辦理教育訓練課程：</a:t>
            </a:r>
            <a:r>
              <a:rPr lang="en-US" altLang="zh-TW" sz="1800" dirty="0" smtClean="0">
                <a:solidFill>
                  <a:schemeClr val="tx1"/>
                </a:solidFill>
              </a:rPr>
              <a:t>7</a:t>
            </a:r>
            <a:r>
              <a:rPr lang="zh-TW" altLang="en-US" sz="1800" dirty="0">
                <a:solidFill>
                  <a:schemeClr val="tx1"/>
                </a:solidFill>
              </a:rPr>
              <a:t>月底</a:t>
            </a:r>
            <a:r>
              <a:rPr lang="zh-TW" altLang="en-US" sz="1800" dirty="0" smtClean="0">
                <a:solidFill>
                  <a:schemeClr val="tx1"/>
                </a:solidFill>
              </a:rPr>
              <a:t>前</a:t>
            </a:r>
            <a:r>
              <a:rPr lang="en-US" altLang="zh-TW" sz="1800" dirty="0">
                <a:solidFill>
                  <a:schemeClr val="tx1"/>
                </a:solidFill>
              </a:rPr>
              <a:t>(</a:t>
            </a:r>
            <a:r>
              <a:rPr lang="zh-TW" altLang="en-US" sz="1800" dirty="0" smtClean="0">
                <a:solidFill>
                  <a:schemeClr val="tx1"/>
                </a:solidFill>
              </a:rPr>
              <a:t>廉政署辦理</a:t>
            </a:r>
            <a:r>
              <a:rPr lang="en-US" altLang="zh-TW" sz="1800" dirty="0" smtClean="0">
                <a:solidFill>
                  <a:schemeClr val="tx1"/>
                </a:solidFill>
              </a:rPr>
              <a:t>2</a:t>
            </a:r>
            <a:r>
              <a:rPr lang="zh-TW" altLang="en-US" sz="1800" dirty="0">
                <a:solidFill>
                  <a:schemeClr val="tx1"/>
                </a:solidFill>
              </a:rPr>
              <a:t>場</a:t>
            </a:r>
            <a:r>
              <a:rPr lang="zh-TW" altLang="en-US" sz="1800" dirty="0" smtClean="0">
                <a:solidFill>
                  <a:schemeClr val="tx1"/>
                </a:solidFill>
              </a:rPr>
              <a:t>、監察院辦理</a:t>
            </a:r>
            <a:r>
              <a:rPr lang="en-US" altLang="zh-TW" sz="1800" dirty="0" smtClean="0">
                <a:solidFill>
                  <a:schemeClr val="tx1"/>
                </a:solidFill>
              </a:rPr>
              <a:t>1</a:t>
            </a:r>
            <a:r>
              <a:rPr lang="zh-TW" altLang="en-US" sz="1800" dirty="0" smtClean="0">
                <a:solidFill>
                  <a:schemeClr val="tx1"/>
                </a:solidFill>
              </a:rPr>
              <a:t>場</a:t>
            </a:r>
            <a:r>
              <a:rPr lang="en-US" altLang="zh-TW" sz="1800" dirty="0" smtClean="0">
                <a:solidFill>
                  <a:schemeClr val="tx1"/>
                </a:solidFill>
              </a:rPr>
              <a:t>)</a:t>
            </a:r>
            <a:r>
              <a:rPr lang="zh-TW" altLang="en-US" sz="1800" dirty="0" smtClean="0">
                <a:solidFill>
                  <a:schemeClr val="tx1"/>
                </a:solidFill>
              </a:rPr>
              <a:t>。</a:t>
            </a:r>
            <a:endParaRPr lang="en-US" altLang="zh-TW" sz="1800" dirty="0" smtClean="0">
              <a:solidFill>
                <a:schemeClr val="tx1"/>
              </a:solidFill>
            </a:endParaRPr>
          </a:p>
          <a:p>
            <a:pPr marL="457200" indent="-457200">
              <a:buFont typeface="+mj-lt"/>
              <a:buAutoNum type="arabicPeriod"/>
              <a:defRPr/>
            </a:pPr>
            <a:r>
              <a:rPr lang="zh-TW" altLang="en-US" sz="1800" dirty="0" smtClean="0">
                <a:solidFill>
                  <a:schemeClr val="tx1"/>
                </a:solidFill>
              </a:rPr>
              <a:t>授權作業：</a:t>
            </a:r>
            <a:r>
              <a:rPr lang="en-US" altLang="zh-TW" sz="1800" dirty="0" smtClean="0">
                <a:solidFill>
                  <a:schemeClr val="tx1"/>
                </a:solidFill>
              </a:rPr>
              <a:t>8</a:t>
            </a:r>
            <a:r>
              <a:rPr lang="zh-TW" altLang="en-US" sz="1800" dirty="0" smtClean="0">
                <a:solidFill>
                  <a:schemeClr val="tx1"/>
                </a:solidFill>
              </a:rPr>
              <a:t>月</a:t>
            </a:r>
            <a:r>
              <a:rPr lang="en-US" altLang="zh-TW" sz="1800" dirty="0" smtClean="0">
                <a:solidFill>
                  <a:schemeClr val="tx1"/>
                </a:solidFill>
              </a:rPr>
              <a:t>1</a:t>
            </a:r>
            <a:r>
              <a:rPr lang="zh-TW" altLang="en-US" sz="1800" dirty="0" smtClean="0">
                <a:solidFill>
                  <a:schemeClr val="tx1"/>
                </a:solidFill>
              </a:rPr>
              <a:t>日至</a:t>
            </a:r>
            <a:r>
              <a:rPr lang="en-US" altLang="zh-TW" sz="1800" dirty="0" smtClean="0">
                <a:solidFill>
                  <a:schemeClr val="tx1"/>
                </a:solidFill>
              </a:rPr>
              <a:t>8</a:t>
            </a:r>
            <a:r>
              <a:rPr lang="zh-TW" altLang="en-US" sz="1800" dirty="0" smtClean="0">
                <a:solidFill>
                  <a:schemeClr val="tx1"/>
                </a:solidFill>
              </a:rPr>
              <a:t>月</a:t>
            </a:r>
            <a:r>
              <a:rPr lang="en-US" altLang="zh-TW" sz="1800" dirty="0" smtClean="0">
                <a:solidFill>
                  <a:schemeClr val="tx1"/>
                </a:solidFill>
              </a:rPr>
              <a:t>15</a:t>
            </a:r>
            <a:r>
              <a:rPr lang="zh-TW" altLang="en-US" sz="1800" dirty="0" smtClean="0">
                <a:solidFill>
                  <a:schemeClr val="tx1"/>
                </a:solidFill>
              </a:rPr>
              <a:t>日</a:t>
            </a:r>
            <a:r>
              <a:rPr lang="en-US" altLang="zh-TW" sz="1800" dirty="0" smtClean="0">
                <a:solidFill>
                  <a:schemeClr val="tx1"/>
                </a:solidFill>
              </a:rPr>
              <a:t>(</a:t>
            </a:r>
            <a:r>
              <a:rPr lang="zh-TW" altLang="en-US" sz="1800" dirty="0">
                <a:solidFill>
                  <a:schemeClr val="tx1"/>
                </a:solidFill>
              </a:rPr>
              <a:t>廉政署與監察院</a:t>
            </a:r>
            <a:r>
              <a:rPr lang="zh-TW" altLang="en-US" sz="1800" dirty="0" smtClean="0">
                <a:solidFill>
                  <a:schemeClr val="tx1"/>
                </a:solidFill>
              </a:rPr>
              <a:t>依規劃對象與人數辦理</a:t>
            </a:r>
            <a:r>
              <a:rPr lang="en-US" altLang="zh-TW" sz="1800" dirty="0" smtClean="0">
                <a:solidFill>
                  <a:schemeClr val="tx1"/>
                </a:solidFill>
              </a:rPr>
              <a:t>)</a:t>
            </a:r>
            <a:r>
              <a:rPr lang="zh-TW" altLang="en-US" sz="1800" dirty="0" smtClean="0">
                <a:solidFill>
                  <a:schemeClr val="tx1"/>
                </a:solidFill>
              </a:rPr>
              <a:t>。</a:t>
            </a:r>
            <a:endParaRPr lang="en-US" altLang="zh-TW" sz="1800" dirty="0" smtClean="0">
              <a:solidFill>
                <a:schemeClr val="tx1"/>
              </a:solidFill>
            </a:endParaRPr>
          </a:p>
          <a:p>
            <a:pPr marL="457200" indent="-457200">
              <a:buFont typeface="+mj-lt"/>
              <a:buAutoNum type="arabicPeriod"/>
              <a:defRPr/>
            </a:pPr>
            <a:r>
              <a:rPr lang="zh-TW" altLang="en-US" sz="1800" dirty="0">
                <a:solidFill>
                  <a:schemeClr val="tx1"/>
                </a:solidFill>
              </a:rPr>
              <a:t>資料釐正與再檢視</a:t>
            </a:r>
            <a:r>
              <a:rPr lang="zh-TW" altLang="en-US" sz="1800" dirty="0" smtClean="0">
                <a:solidFill>
                  <a:schemeClr val="tx1"/>
                </a:solidFill>
              </a:rPr>
              <a:t>：</a:t>
            </a:r>
            <a:r>
              <a:rPr lang="en-US" altLang="zh-TW" sz="1800" dirty="0" smtClean="0">
                <a:solidFill>
                  <a:schemeClr val="tx1"/>
                </a:solidFill>
              </a:rPr>
              <a:t>9</a:t>
            </a:r>
            <a:r>
              <a:rPr lang="zh-TW" altLang="en-US" sz="1800" dirty="0" smtClean="0">
                <a:solidFill>
                  <a:schemeClr val="tx1"/>
                </a:solidFill>
              </a:rPr>
              <a:t>月</a:t>
            </a:r>
            <a:r>
              <a:rPr lang="en-US" altLang="zh-TW" sz="1800" dirty="0" smtClean="0">
                <a:solidFill>
                  <a:schemeClr val="tx1"/>
                </a:solidFill>
              </a:rPr>
              <a:t>2</a:t>
            </a:r>
            <a:r>
              <a:rPr lang="zh-TW" altLang="en-US" sz="1800" dirty="0" smtClean="0">
                <a:solidFill>
                  <a:schemeClr val="tx1"/>
                </a:solidFill>
              </a:rPr>
              <a:t>日至</a:t>
            </a:r>
            <a:r>
              <a:rPr lang="en-US" altLang="zh-TW" sz="1800" dirty="0" smtClean="0">
                <a:solidFill>
                  <a:schemeClr val="tx1"/>
                </a:solidFill>
              </a:rPr>
              <a:t>9</a:t>
            </a:r>
            <a:r>
              <a:rPr lang="zh-TW" altLang="en-US" sz="1800" dirty="0" smtClean="0">
                <a:solidFill>
                  <a:schemeClr val="tx1"/>
                </a:solidFill>
              </a:rPr>
              <a:t>月</a:t>
            </a:r>
            <a:r>
              <a:rPr lang="en-US" altLang="zh-TW" sz="1800" dirty="0" smtClean="0">
                <a:solidFill>
                  <a:schemeClr val="tx1"/>
                </a:solidFill>
              </a:rPr>
              <a:t>15</a:t>
            </a:r>
            <a:r>
              <a:rPr lang="zh-TW" altLang="en-US" sz="1800" dirty="0" smtClean="0">
                <a:solidFill>
                  <a:schemeClr val="tx1"/>
                </a:solidFill>
              </a:rPr>
              <a:t>日</a:t>
            </a:r>
            <a:endParaRPr lang="en-US" altLang="zh-TW" sz="1800" dirty="0" smtClean="0">
              <a:solidFill>
                <a:schemeClr val="tx1"/>
              </a:solidFill>
            </a:endParaRPr>
          </a:p>
          <a:p>
            <a:pPr marL="800100" lvl="1" indent="-342900">
              <a:buFont typeface="Wingdings" panose="05000000000000000000" pitchFamily="2" charset="2"/>
              <a:buChar char="u"/>
              <a:defRPr/>
            </a:pPr>
            <a:r>
              <a:rPr lang="en-US" altLang="zh-TW" sz="1200" dirty="0" smtClean="0">
                <a:solidFill>
                  <a:schemeClr val="tx1"/>
                </a:solidFill>
              </a:rPr>
              <a:t>9</a:t>
            </a:r>
            <a:r>
              <a:rPr lang="zh-TW" altLang="en-US" sz="1200" dirty="0" smtClean="0">
                <a:solidFill>
                  <a:schemeClr val="tx1"/>
                </a:solidFill>
              </a:rPr>
              <a:t>月</a:t>
            </a:r>
            <a:r>
              <a:rPr lang="en-US" altLang="zh-TW" sz="1200" dirty="0">
                <a:solidFill>
                  <a:schemeClr val="tx1"/>
                </a:solidFill>
              </a:rPr>
              <a:t>2</a:t>
            </a:r>
            <a:r>
              <a:rPr lang="zh-TW" altLang="en-US" sz="1200" dirty="0" smtClean="0">
                <a:solidFill>
                  <a:schemeClr val="tx1"/>
                </a:solidFill>
              </a:rPr>
              <a:t>日至</a:t>
            </a:r>
            <a:r>
              <a:rPr lang="en-US" altLang="zh-TW" sz="1200" dirty="0" smtClean="0">
                <a:solidFill>
                  <a:schemeClr val="tx1"/>
                </a:solidFill>
              </a:rPr>
              <a:t>9</a:t>
            </a:r>
            <a:r>
              <a:rPr lang="zh-TW" altLang="en-US" sz="1200" dirty="0" smtClean="0">
                <a:solidFill>
                  <a:schemeClr val="tx1"/>
                </a:solidFill>
              </a:rPr>
              <a:t>月</a:t>
            </a:r>
            <a:r>
              <a:rPr lang="en-US" altLang="zh-TW" sz="1200" dirty="0" smtClean="0">
                <a:solidFill>
                  <a:schemeClr val="tx1"/>
                </a:solidFill>
              </a:rPr>
              <a:t>15</a:t>
            </a:r>
            <a:r>
              <a:rPr lang="zh-TW" altLang="en-US" sz="1200" dirty="0" smtClean="0">
                <a:solidFill>
                  <a:schemeClr val="tx1"/>
                </a:solidFill>
              </a:rPr>
              <a:t>日由監察院與廉政署高權限管理者於查核平臺系統中辦理資料再檢視與釐正作業。</a:t>
            </a:r>
            <a:endParaRPr lang="en-US" altLang="zh-TW" sz="1200" dirty="0" smtClean="0">
              <a:solidFill>
                <a:schemeClr val="tx1"/>
              </a:solidFill>
            </a:endParaRPr>
          </a:p>
          <a:p>
            <a:pPr marL="800100" lvl="1" indent="-342900">
              <a:buFont typeface="Wingdings" panose="05000000000000000000" pitchFamily="2" charset="2"/>
              <a:buChar char="u"/>
              <a:defRPr/>
            </a:pPr>
            <a:r>
              <a:rPr lang="en-US" altLang="zh-TW" sz="1200" dirty="0">
                <a:solidFill>
                  <a:schemeClr val="tx1"/>
                </a:solidFill>
              </a:rPr>
              <a:t>9</a:t>
            </a:r>
            <a:r>
              <a:rPr lang="zh-TW" altLang="en-US" sz="1200" dirty="0">
                <a:solidFill>
                  <a:schemeClr val="tx1"/>
                </a:solidFill>
              </a:rPr>
              <a:t>月</a:t>
            </a:r>
            <a:r>
              <a:rPr lang="en-US" altLang="zh-TW" sz="1200" dirty="0">
                <a:solidFill>
                  <a:schemeClr val="tx1"/>
                </a:solidFill>
              </a:rPr>
              <a:t>18</a:t>
            </a:r>
            <a:r>
              <a:rPr lang="zh-TW" altLang="en-US" sz="1200" dirty="0">
                <a:solidFill>
                  <a:schemeClr val="tx1"/>
                </a:solidFill>
              </a:rPr>
              <a:t>日查核平臺歸戶完成。</a:t>
            </a:r>
            <a:endParaRPr lang="en-US" altLang="zh-TW" sz="1200" dirty="0">
              <a:solidFill>
                <a:schemeClr val="tx1"/>
              </a:solidFill>
            </a:endParaRPr>
          </a:p>
          <a:p>
            <a:pPr marL="800100" lvl="1" indent="-342900">
              <a:buFont typeface="Wingdings" panose="05000000000000000000" pitchFamily="2" charset="2"/>
              <a:buChar char="u"/>
              <a:defRPr/>
            </a:pPr>
            <a:r>
              <a:rPr lang="en-US" altLang="zh-TW" sz="1200" dirty="0" smtClean="0">
                <a:solidFill>
                  <a:schemeClr val="tx1"/>
                </a:solidFill>
              </a:rPr>
              <a:t>9</a:t>
            </a:r>
            <a:r>
              <a:rPr lang="zh-TW" altLang="en-US" sz="1200" dirty="0" smtClean="0">
                <a:solidFill>
                  <a:schemeClr val="tx1"/>
                </a:solidFill>
              </a:rPr>
              <a:t>月</a:t>
            </a:r>
            <a:r>
              <a:rPr lang="en-US" altLang="zh-TW" sz="1200" dirty="0" smtClean="0">
                <a:solidFill>
                  <a:schemeClr val="tx1"/>
                </a:solidFill>
              </a:rPr>
              <a:t>19</a:t>
            </a:r>
            <a:r>
              <a:rPr lang="zh-TW" altLang="en-US" sz="1200" dirty="0" smtClean="0">
                <a:solidFill>
                  <a:schemeClr val="tx1"/>
                </a:solidFill>
              </a:rPr>
              <a:t>日查核</a:t>
            </a:r>
            <a:r>
              <a:rPr lang="zh-TW" altLang="en-US" sz="1200" dirty="0">
                <a:solidFill>
                  <a:schemeClr val="tx1"/>
                </a:solidFill>
              </a:rPr>
              <a:t>平台資料轉出至財產申報系統</a:t>
            </a:r>
            <a:r>
              <a:rPr lang="zh-TW" altLang="en-US" sz="1200" dirty="0" smtClean="0">
                <a:solidFill>
                  <a:schemeClr val="tx1"/>
                </a:solidFill>
              </a:rPr>
              <a:t>。</a:t>
            </a:r>
            <a:endParaRPr lang="en-US" altLang="zh-TW" sz="1200" dirty="0">
              <a:solidFill>
                <a:schemeClr val="tx1"/>
              </a:solidFill>
            </a:endParaRPr>
          </a:p>
          <a:p>
            <a:pPr marL="457200" indent="-457200">
              <a:buFont typeface="+mj-lt"/>
              <a:buAutoNum type="arabicPeriod"/>
              <a:defRPr/>
            </a:pPr>
            <a:r>
              <a:rPr lang="zh-TW" altLang="en-US" sz="1800" dirty="0">
                <a:solidFill>
                  <a:schemeClr val="tx1"/>
                </a:solidFill>
              </a:rPr>
              <a:t>提供</a:t>
            </a:r>
            <a:r>
              <a:rPr lang="zh-TW" altLang="en-US" sz="1800" dirty="0" smtClean="0">
                <a:solidFill>
                  <a:schemeClr val="tx1"/>
                </a:solidFill>
              </a:rPr>
              <a:t>申報</a:t>
            </a:r>
            <a:r>
              <a:rPr lang="zh-TW" altLang="en-US" sz="1800" dirty="0">
                <a:solidFill>
                  <a:schemeClr val="tx1"/>
                </a:solidFill>
              </a:rPr>
              <a:t>人下載財產資料</a:t>
            </a:r>
            <a:r>
              <a:rPr lang="zh-TW" altLang="en-US" sz="1800" dirty="0" smtClean="0">
                <a:solidFill>
                  <a:schemeClr val="tx1"/>
                </a:solidFill>
              </a:rPr>
              <a:t>：</a:t>
            </a:r>
            <a:r>
              <a:rPr lang="en-US" altLang="zh-TW" sz="1800" dirty="0" smtClean="0">
                <a:solidFill>
                  <a:schemeClr val="tx1"/>
                </a:solidFill>
              </a:rPr>
              <a:t>10</a:t>
            </a:r>
            <a:r>
              <a:rPr lang="zh-TW" altLang="en-US" sz="1800" dirty="0" smtClean="0">
                <a:solidFill>
                  <a:schemeClr val="tx1"/>
                </a:solidFill>
              </a:rPr>
              <a:t>月</a:t>
            </a:r>
            <a:r>
              <a:rPr lang="en-US" altLang="zh-TW" sz="1800" dirty="0" smtClean="0">
                <a:solidFill>
                  <a:schemeClr val="tx1"/>
                </a:solidFill>
              </a:rPr>
              <a:t>1</a:t>
            </a:r>
            <a:r>
              <a:rPr lang="zh-TW" altLang="en-US" sz="1800" dirty="0" smtClean="0">
                <a:solidFill>
                  <a:schemeClr val="tx1"/>
                </a:solidFill>
              </a:rPr>
              <a:t>日起。</a:t>
            </a:r>
            <a:endParaRPr lang="en-US" altLang="zh-TW" sz="1800" dirty="0">
              <a:solidFill>
                <a:schemeClr val="tx1"/>
              </a:solidFill>
            </a:endParaRPr>
          </a:p>
        </p:txBody>
      </p:sp>
      <p:grpSp>
        <p:nvGrpSpPr>
          <p:cNvPr id="6" name="群組 54"/>
          <p:cNvGrpSpPr/>
          <p:nvPr/>
        </p:nvGrpSpPr>
        <p:grpSpPr>
          <a:xfrm>
            <a:off x="3059832" y="2780928"/>
            <a:ext cx="122953" cy="280961"/>
            <a:chOff x="4061297" y="2180143"/>
            <a:chExt cx="122953" cy="280961"/>
          </a:xfrm>
        </p:grpSpPr>
        <p:cxnSp>
          <p:nvCxnSpPr>
            <p:cNvPr id="56" name="直線接點 55"/>
            <p:cNvCxnSpPr/>
            <p:nvPr/>
          </p:nvCxnSpPr>
          <p:spPr>
            <a:xfrm>
              <a:off x="4126096" y="2281104"/>
              <a:ext cx="1" cy="180000"/>
            </a:xfrm>
            <a:prstGeom prst="line">
              <a:avLst/>
            </a:prstGeom>
            <a:noFill/>
            <a:ln w="28575" cap="flat" cmpd="sng" algn="ctr">
              <a:solidFill>
                <a:srgbClr val="EB984D">
                  <a:shade val="95000"/>
                  <a:satMod val="105000"/>
                </a:srgbClr>
              </a:solidFill>
              <a:prstDash val="solid"/>
            </a:ln>
            <a:effectLst/>
          </p:spPr>
        </p:cxnSp>
        <p:sp>
          <p:nvSpPr>
            <p:cNvPr id="104" name="橢圓 103"/>
            <p:cNvSpPr/>
            <p:nvPr/>
          </p:nvSpPr>
          <p:spPr>
            <a:xfrm>
              <a:off x="4061297" y="2180143"/>
              <a:ext cx="122953" cy="115313"/>
            </a:xfrm>
            <a:prstGeom prst="ellipse">
              <a:avLst/>
            </a:prstGeom>
            <a:solidFill>
              <a:srgbClr val="FF0000"/>
            </a:solidFill>
            <a:ln w="28575" cap="flat" cmpd="sng" algn="ctr">
              <a:solidFill>
                <a:srgbClr val="D58945">
                  <a:shade val="95000"/>
                  <a:satMod val="105000"/>
                </a:srgbClr>
              </a:solidFill>
              <a:prstDash val="solid"/>
            </a:ln>
            <a:effectLst>
              <a:outerShdw blurRad="40000" dist="20000" dir="5400000" rotWithShape="0">
                <a:srgbClr val="000000">
                  <a:alpha val="38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srgbClr val="2B166E"/>
                </a:solidFill>
                <a:effectLst/>
                <a:uLnTx/>
                <a:uFillTx/>
                <a:latin typeface="微軟正黑體" pitchFamily="34" charset="-120"/>
                <a:ea typeface="微軟正黑體" pitchFamily="34" charset="-120"/>
              </a:endParaRPr>
            </a:p>
          </p:txBody>
        </p:sp>
      </p:grpSp>
      <p:grpSp>
        <p:nvGrpSpPr>
          <p:cNvPr id="7" name="群組 106"/>
          <p:cNvGrpSpPr/>
          <p:nvPr/>
        </p:nvGrpSpPr>
        <p:grpSpPr>
          <a:xfrm>
            <a:off x="5070685" y="2543303"/>
            <a:ext cx="122953" cy="525657"/>
            <a:chOff x="1403648" y="1907528"/>
            <a:chExt cx="122953" cy="525657"/>
          </a:xfrm>
        </p:grpSpPr>
        <p:cxnSp>
          <p:nvCxnSpPr>
            <p:cNvPr id="108" name="直線接點 107"/>
            <p:cNvCxnSpPr/>
            <p:nvPr/>
          </p:nvCxnSpPr>
          <p:spPr>
            <a:xfrm>
              <a:off x="1465125" y="1965185"/>
              <a:ext cx="0" cy="468000"/>
            </a:xfrm>
            <a:prstGeom prst="line">
              <a:avLst/>
            </a:prstGeom>
            <a:noFill/>
            <a:ln w="28575" cap="flat" cmpd="sng" algn="ctr">
              <a:solidFill>
                <a:srgbClr val="EB984D">
                  <a:shade val="95000"/>
                  <a:satMod val="105000"/>
                </a:srgbClr>
              </a:solidFill>
              <a:prstDash val="solid"/>
            </a:ln>
            <a:effectLst/>
          </p:spPr>
        </p:cxnSp>
        <p:sp>
          <p:nvSpPr>
            <p:cNvPr id="109" name="橢圓 108"/>
            <p:cNvSpPr/>
            <p:nvPr/>
          </p:nvSpPr>
          <p:spPr>
            <a:xfrm>
              <a:off x="1403648" y="1907528"/>
              <a:ext cx="122953" cy="115313"/>
            </a:xfrm>
            <a:prstGeom prst="ellipse">
              <a:avLst/>
            </a:prstGeom>
            <a:solidFill>
              <a:srgbClr val="FF0000"/>
            </a:solidFill>
            <a:ln w="28575" cap="flat" cmpd="sng" algn="ctr">
              <a:solidFill>
                <a:srgbClr val="D58945">
                  <a:shade val="95000"/>
                  <a:satMod val="105000"/>
                </a:srgbClr>
              </a:solidFill>
              <a:prstDash val="solid"/>
            </a:ln>
            <a:effectLst>
              <a:outerShdw blurRad="40000" dist="20000" dir="5400000" rotWithShape="0">
                <a:srgbClr val="000000">
                  <a:alpha val="38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srgbClr val="2B166E"/>
                </a:solidFill>
                <a:effectLst/>
                <a:uLnTx/>
                <a:uFillTx/>
                <a:latin typeface="微軟正黑體" pitchFamily="34" charset="-120"/>
                <a:ea typeface="微軟正黑體" pitchFamily="34" charset="-120"/>
              </a:endParaRPr>
            </a:p>
          </p:txBody>
        </p:sp>
      </p:grpSp>
      <p:grpSp>
        <p:nvGrpSpPr>
          <p:cNvPr id="8" name="群組 109"/>
          <p:cNvGrpSpPr/>
          <p:nvPr/>
        </p:nvGrpSpPr>
        <p:grpSpPr>
          <a:xfrm>
            <a:off x="6084168" y="2296037"/>
            <a:ext cx="194961" cy="772924"/>
            <a:chOff x="1403648" y="1907528"/>
            <a:chExt cx="122953" cy="525657"/>
          </a:xfrm>
        </p:grpSpPr>
        <p:cxnSp>
          <p:nvCxnSpPr>
            <p:cNvPr id="111" name="直線接點 110"/>
            <p:cNvCxnSpPr/>
            <p:nvPr/>
          </p:nvCxnSpPr>
          <p:spPr>
            <a:xfrm>
              <a:off x="1465125" y="1965185"/>
              <a:ext cx="0" cy="468000"/>
            </a:xfrm>
            <a:prstGeom prst="line">
              <a:avLst/>
            </a:prstGeom>
            <a:noFill/>
            <a:ln w="28575" cap="flat" cmpd="sng" algn="ctr">
              <a:solidFill>
                <a:srgbClr val="EB984D">
                  <a:shade val="95000"/>
                  <a:satMod val="105000"/>
                </a:srgbClr>
              </a:solidFill>
              <a:prstDash val="solid"/>
            </a:ln>
            <a:effectLst/>
          </p:spPr>
        </p:cxnSp>
        <p:sp>
          <p:nvSpPr>
            <p:cNvPr id="112" name="橢圓 111"/>
            <p:cNvSpPr/>
            <p:nvPr/>
          </p:nvSpPr>
          <p:spPr>
            <a:xfrm>
              <a:off x="1403648" y="1907528"/>
              <a:ext cx="122953" cy="115313"/>
            </a:xfrm>
            <a:prstGeom prst="ellipse">
              <a:avLst/>
            </a:prstGeom>
            <a:solidFill>
              <a:srgbClr val="FF0000"/>
            </a:solidFill>
            <a:ln w="28575" cap="flat" cmpd="sng" algn="ctr">
              <a:solidFill>
                <a:srgbClr val="D58945">
                  <a:shade val="95000"/>
                  <a:satMod val="105000"/>
                </a:srgbClr>
              </a:solidFill>
              <a:prstDash val="solid"/>
            </a:ln>
            <a:effectLst>
              <a:outerShdw blurRad="40000" dist="20000" dir="5400000" rotWithShape="0">
                <a:srgbClr val="000000">
                  <a:alpha val="38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srgbClr val="2B166E"/>
                </a:solidFill>
                <a:effectLst/>
                <a:uLnTx/>
                <a:uFillTx/>
                <a:latin typeface="微軟正黑體" pitchFamily="34" charset="-120"/>
                <a:ea typeface="微軟正黑體" pitchFamily="34" charset="-120"/>
              </a:endParaRPr>
            </a:p>
          </p:txBody>
        </p:sp>
      </p:grpSp>
      <p:grpSp>
        <p:nvGrpSpPr>
          <p:cNvPr id="10" name="群組 112"/>
          <p:cNvGrpSpPr/>
          <p:nvPr/>
        </p:nvGrpSpPr>
        <p:grpSpPr>
          <a:xfrm>
            <a:off x="7113343" y="2800615"/>
            <a:ext cx="122953" cy="280961"/>
            <a:chOff x="4061297" y="2180143"/>
            <a:chExt cx="122953" cy="280961"/>
          </a:xfrm>
        </p:grpSpPr>
        <p:cxnSp>
          <p:nvCxnSpPr>
            <p:cNvPr id="114" name="直線接點 113"/>
            <p:cNvCxnSpPr/>
            <p:nvPr/>
          </p:nvCxnSpPr>
          <p:spPr>
            <a:xfrm>
              <a:off x="4126096" y="2281104"/>
              <a:ext cx="1" cy="180000"/>
            </a:xfrm>
            <a:prstGeom prst="line">
              <a:avLst/>
            </a:prstGeom>
            <a:noFill/>
            <a:ln w="28575" cap="flat" cmpd="sng" algn="ctr">
              <a:solidFill>
                <a:srgbClr val="EB984D">
                  <a:shade val="95000"/>
                  <a:satMod val="105000"/>
                </a:srgbClr>
              </a:solidFill>
              <a:prstDash val="solid"/>
            </a:ln>
            <a:effectLst/>
          </p:spPr>
        </p:cxnSp>
        <p:sp>
          <p:nvSpPr>
            <p:cNvPr id="115" name="橢圓 114"/>
            <p:cNvSpPr/>
            <p:nvPr/>
          </p:nvSpPr>
          <p:spPr>
            <a:xfrm>
              <a:off x="4061297" y="2180143"/>
              <a:ext cx="122953" cy="115313"/>
            </a:xfrm>
            <a:prstGeom prst="ellipse">
              <a:avLst/>
            </a:prstGeom>
            <a:solidFill>
              <a:srgbClr val="FF0000"/>
            </a:solidFill>
            <a:ln w="28575" cap="flat" cmpd="sng" algn="ctr">
              <a:solidFill>
                <a:srgbClr val="D58945">
                  <a:shade val="95000"/>
                  <a:satMod val="105000"/>
                </a:srgbClr>
              </a:solidFill>
              <a:prstDash val="solid"/>
            </a:ln>
            <a:effectLst>
              <a:outerShdw blurRad="40000" dist="20000" dir="5400000" rotWithShape="0">
                <a:srgbClr val="000000">
                  <a:alpha val="38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srgbClr val="2B166E"/>
                </a:solidFill>
                <a:effectLst/>
                <a:uLnTx/>
                <a:uFillTx/>
                <a:latin typeface="微軟正黑體" pitchFamily="34" charset="-120"/>
                <a:ea typeface="微軟正黑體" pitchFamily="34" charset="-120"/>
              </a:endParaRPr>
            </a:p>
          </p:txBody>
        </p:sp>
      </p:grpSp>
      <p:sp>
        <p:nvSpPr>
          <p:cNvPr id="116" name="文字方塊 115"/>
          <p:cNvSpPr txBox="1"/>
          <p:nvPr/>
        </p:nvSpPr>
        <p:spPr>
          <a:xfrm>
            <a:off x="6444208" y="2204864"/>
            <a:ext cx="1473802" cy="523220"/>
          </a:xfrm>
          <a:prstGeom prst="rect">
            <a:avLst/>
          </a:prstGeom>
          <a:noFill/>
        </p:spPr>
        <p:txBody>
          <a:bodyPr wrap="square" rtlCol="0">
            <a:spAutoFit/>
          </a:bodyPr>
          <a:lstStyle/>
          <a:p>
            <a:pPr algn="ctr"/>
            <a:r>
              <a:rPr kumimoji="0" lang="en-US" altLang="zh-TW" sz="1400" dirty="0" smtClean="0">
                <a:solidFill>
                  <a:srgbClr val="2B166E"/>
                </a:solidFill>
                <a:latin typeface="微軟正黑體" pitchFamily="34" charset="-120"/>
                <a:ea typeface="微軟正黑體" pitchFamily="34" charset="-120"/>
              </a:rPr>
              <a:t>9/24 </a:t>
            </a:r>
          </a:p>
          <a:p>
            <a:pPr algn="ctr"/>
            <a:r>
              <a:rPr kumimoji="0" lang="zh-TW" altLang="en-US" sz="1400" dirty="0">
                <a:solidFill>
                  <a:srgbClr val="2B166E"/>
                </a:solidFill>
                <a:latin typeface="微軟正黑體" pitchFamily="34" charset="-120"/>
                <a:ea typeface="微軟正黑體" pitchFamily="34" charset="-120"/>
              </a:rPr>
              <a:t>資料轉檔完成</a:t>
            </a:r>
            <a:endParaRPr kumimoji="0" lang="en-US" altLang="zh-TW" sz="1400" dirty="0" smtClean="0">
              <a:solidFill>
                <a:srgbClr val="2B166E"/>
              </a:solidFill>
              <a:latin typeface="微軟正黑體" pitchFamily="34" charset="-120"/>
              <a:ea typeface="微軟正黑體" pitchFamily="34" charset="-120"/>
            </a:endParaRPr>
          </a:p>
        </p:txBody>
      </p:sp>
      <p:sp>
        <p:nvSpPr>
          <p:cNvPr id="117" name="弧形 116"/>
          <p:cNvSpPr/>
          <p:nvPr/>
        </p:nvSpPr>
        <p:spPr>
          <a:xfrm rot="3160922">
            <a:off x="6602398" y="2942936"/>
            <a:ext cx="681892" cy="554350"/>
          </a:xfrm>
          <a:prstGeom prst="arc">
            <a:avLst/>
          </a:prstGeom>
          <a:noFill/>
          <a:ln w="28575" cap="flat" cmpd="sng" algn="ctr">
            <a:solidFill>
              <a:srgbClr val="EB984D">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srgbClr val="2B166E"/>
              </a:solidFill>
              <a:effectLst/>
              <a:uLnTx/>
              <a:uFillTx/>
              <a:latin typeface="微軟正黑體" pitchFamily="34" charset="-120"/>
              <a:ea typeface="微軟正黑體" pitchFamily="34" charset="-120"/>
            </a:endParaRPr>
          </a:p>
        </p:txBody>
      </p:sp>
      <p:grpSp>
        <p:nvGrpSpPr>
          <p:cNvPr id="11" name="群組 117"/>
          <p:cNvGrpSpPr/>
          <p:nvPr/>
        </p:nvGrpSpPr>
        <p:grpSpPr>
          <a:xfrm>
            <a:off x="827584" y="2780928"/>
            <a:ext cx="122953" cy="280961"/>
            <a:chOff x="4061297" y="2180143"/>
            <a:chExt cx="122953" cy="280961"/>
          </a:xfrm>
        </p:grpSpPr>
        <p:cxnSp>
          <p:nvCxnSpPr>
            <p:cNvPr id="119" name="直線接點 118"/>
            <p:cNvCxnSpPr/>
            <p:nvPr/>
          </p:nvCxnSpPr>
          <p:spPr>
            <a:xfrm>
              <a:off x="4126096" y="2281104"/>
              <a:ext cx="1" cy="180000"/>
            </a:xfrm>
            <a:prstGeom prst="line">
              <a:avLst/>
            </a:prstGeom>
            <a:noFill/>
            <a:ln w="28575" cap="flat" cmpd="sng" algn="ctr">
              <a:solidFill>
                <a:srgbClr val="EB984D">
                  <a:shade val="95000"/>
                  <a:satMod val="105000"/>
                </a:srgbClr>
              </a:solidFill>
              <a:prstDash val="solid"/>
            </a:ln>
            <a:effectLst/>
          </p:spPr>
        </p:cxnSp>
        <p:sp>
          <p:nvSpPr>
            <p:cNvPr id="120" name="橢圓 119"/>
            <p:cNvSpPr/>
            <p:nvPr/>
          </p:nvSpPr>
          <p:spPr>
            <a:xfrm>
              <a:off x="4061297" y="2180143"/>
              <a:ext cx="122953" cy="115313"/>
            </a:xfrm>
            <a:prstGeom prst="ellipse">
              <a:avLst/>
            </a:prstGeom>
            <a:solidFill>
              <a:srgbClr val="FF0000"/>
            </a:solidFill>
            <a:ln w="28575" cap="flat" cmpd="sng" algn="ctr">
              <a:solidFill>
                <a:srgbClr val="D58945">
                  <a:shade val="95000"/>
                  <a:satMod val="105000"/>
                </a:srgbClr>
              </a:solidFill>
              <a:prstDash val="solid"/>
            </a:ln>
            <a:effectLst>
              <a:outerShdw blurRad="40000" dist="20000" dir="5400000" rotWithShape="0">
                <a:srgbClr val="000000">
                  <a:alpha val="38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srgbClr val="2B166E"/>
                </a:solidFill>
                <a:effectLst/>
                <a:uLnTx/>
                <a:uFillTx/>
                <a:latin typeface="微軟正黑體" pitchFamily="34" charset="-120"/>
                <a:ea typeface="微軟正黑體" pitchFamily="34" charset="-120"/>
              </a:endParaRPr>
            </a:p>
          </p:txBody>
        </p:sp>
      </p:grpSp>
      <p:sp>
        <p:nvSpPr>
          <p:cNvPr id="121" name="左大括弧 120"/>
          <p:cNvSpPr/>
          <p:nvPr/>
        </p:nvSpPr>
        <p:spPr bwMode="auto">
          <a:xfrm rot="16200000">
            <a:off x="1155670" y="3215450"/>
            <a:ext cx="527954" cy="1099070"/>
          </a:xfrm>
          <a:prstGeom prst="leftBrace">
            <a:avLst/>
          </a:prstGeom>
          <a:ln w="28575">
            <a:headEnd type="none" w="med" len="med"/>
            <a:tailEnd type="none" w="med" len="med"/>
          </a:ln>
        </p:spPr>
        <p:style>
          <a:lnRef idx="1">
            <a:schemeClr val="accent2"/>
          </a:lnRef>
          <a:fillRef idx="0">
            <a:schemeClr val="accent2"/>
          </a:fillRef>
          <a:effectRef idx="0">
            <a:schemeClr val="accent2"/>
          </a:effectRef>
          <a:fontRef idx="minor">
            <a:schemeClr val="tx1"/>
          </a:fontRef>
        </p:style>
        <p:txBody>
          <a:bodyPr vert="horz" wrap="square" lIns="91440" tIns="45720" rIns="91440" bIns="45720" numCol="1" rtlCol="0" anchor="t" anchorCtr="0" compatLnSpc="1">
            <a:prstTxWarp prst="textNoShape">
              <a:avLst/>
            </a:prstTxWarp>
          </a:bodyPr>
          <a:lstStyle/>
          <a:p>
            <a:pPr marL="342900" marR="0" indent="-342900" algn="ctr" defTabSz="914400" rtl="0" eaLnBrk="1" fontAlgn="base" latinLnBrk="0" hangingPunct="1">
              <a:lnSpc>
                <a:spcPct val="100000"/>
              </a:lnSpc>
              <a:spcBef>
                <a:spcPct val="20000"/>
              </a:spcBef>
              <a:spcAft>
                <a:spcPct val="0"/>
              </a:spcAft>
              <a:buClrTx/>
              <a:buSzTx/>
              <a:buFont typeface="Wingdings" pitchFamily="2" charset="2"/>
              <a:buChar char="v"/>
              <a:tabLst/>
            </a:pPr>
            <a:endParaRPr kumimoji="1" lang="zh-TW" altLang="en-US" sz="3200" b="0" i="0" u="none" strike="noStrike" cap="none" normalizeH="0" baseline="0" smtClean="0">
              <a:ln>
                <a:noFill/>
              </a:ln>
              <a:solidFill>
                <a:srgbClr val="3366CC"/>
              </a:solidFill>
              <a:effectLst>
                <a:outerShdw blurRad="38100" dist="38100" dir="2700000" algn="tl">
                  <a:srgbClr val="000000">
                    <a:alpha val="43137"/>
                  </a:srgbClr>
                </a:outerShdw>
              </a:effectLst>
              <a:latin typeface="Arial" charset="0"/>
              <a:ea typeface="標楷體" pitchFamily="65" charset="-120"/>
            </a:endParaRPr>
          </a:p>
        </p:txBody>
      </p:sp>
      <p:sp>
        <p:nvSpPr>
          <p:cNvPr id="122" name="文字方塊 121"/>
          <p:cNvSpPr txBox="1"/>
          <p:nvPr/>
        </p:nvSpPr>
        <p:spPr>
          <a:xfrm>
            <a:off x="400456" y="4064878"/>
            <a:ext cx="1867288" cy="369332"/>
          </a:xfrm>
          <a:prstGeom prst="rect">
            <a:avLst/>
          </a:prstGeom>
          <a:noFill/>
        </p:spPr>
        <p:txBody>
          <a:bodyPr wrap="square" rtlCol="0">
            <a:spAutoFit/>
          </a:bodyPr>
          <a:lstStyle/>
          <a:p>
            <a:pPr algn="ctr"/>
            <a:r>
              <a:rPr kumimoji="0" lang="zh-TW" altLang="en-US" sz="1800" b="1" u="sng" dirty="0" smtClean="0">
                <a:solidFill>
                  <a:srgbClr val="FF0000"/>
                </a:solidFill>
                <a:latin typeface="微軟正黑體" pitchFamily="34" charset="-120"/>
                <a:ea typeface="微軟正黑體" pitchFamily="34" charset="-120"/>
              </a:rPr>
              <a:t>教育訓練</a:t>
            </a:r>
            <a:endParaRPr kumimoji="0" lang="en-US" altLang="zh-TW" sz="1800" b="1" u="sng" dirty="0" smtClean="0">
              <a:solidFill>
                <a:srgbClr val="FF0000"/>
              </a:solidFill>
              <a:latin typeface="微軟正黑體" pitchFamily="34" charset="-120"/>
              <a:ea typeface="微軟正黑體" pitchFamily="34" charset="-120"/>
            </a:endParaRPr>
          </a:p>
        </p:txBody>
      </p:sp>
      <p:sp>
        <p:nvSpPr>
          <p:cNvPr id="123" name="八邊形 122"/>
          <p:cNvSpPr/>
          <p:nvPr/>
        </p:nvSpPr>
        <p:spPr bwMode="auto">
          <a:xfrm>
            <a:off x="379207" y="4042812"/>
            <a:ext cx="427128" cy="391398"/>
          </a:xfrm>
          <a:prstGeom prst="octagon">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R="0" algn="ctr" defTabSz="914400" rtl="0" eaLnBrk="1" fontAlgn="base" latinLnBrk="0" hangingPunct="1">
              <a:lnSpc>
                <a:spcPct val="100000"/>
              </a:lnSpc>
              <a:spcBef>
                <a:spcPct val="20000"/>
              </a:spcBef>
              <a:spcAft>
                <a:spcPct val="0"/>
              </a:spcAft>
              <a:buClrTx/>
              <a:buSzTx/>
              <a:tabLst/>
            </a:pPr>
            <a:r>
              <a:rPr kumimoji="1" lang="en-US" altLang="zh-TW" sz="1800" b="1" i="0" u="none" strike="noStrike" cap="none" normalizeH="0" baseline="0" dirty="0" smtClean="0">
                <a:ln>
                  <a:noFill/>
                </a:ln>
                <a:solidFill>
                  <a:schemeClr val="accent2"/>
                </a:solidFill>
                <a:latin typeface="Arial" charset="0"/>
                <a:ea typeface="標楷體" pitchFamily="65" charset="-120"/>
              </a:rPr>
              <a:t>1</a:t>
            </a:r>
            <a:endParaRPr kumimoji="1" lang="zh-TW" altLang="en-US" sz="1800" b="1" i="0" u="none" strike="noStrike" cap="none" normalizeH="0" baseline="0" dirty="0" smtClean="0">
              <a:ln>
                <a:noFill/>
              </a:ln>
              <a:solidFill>
                <a:schemeClr val="accent2"/>
              </a:solidFill>
              <a:latin typeface="Arial" charset="0"/>
              <a:ea typeface="標楷體" pitchFamily="65" charset="-120"/>
            </a:endParaRPr>
          </a:p>
        </p:txBody>
      </p:sp>
      <p:sp>
        <p:nvSpPr>
          <p:cNvPr id="53" name="弧形 52"/>
          <p:cNvSpPr/>
          <p:nvPr/>
        </p:nvSpPr>
        <p:spPr>
          <a:xfrm rot="3160922">
            <a:off x="3645150" y="2942936"/>
            <a:ext cx="681892" cy="554350"/>
          </a:xfrm>
          <a:prstGeom prst="arc">
            <a:avLst/>
          </a:prstGeom>
          <a:noFill/>
          <a:ln w="28575" cap="flat" cmpd="sng" algn="ctr">
            <a:solidFill>
              <a:srgbClr val="EB984D">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srgbClr val="2B166E"/>
              </a:solidFill>
              <a:effectLst/>
              <a:uLnTx/>
              <a:uFillTx/>
              <a:latin typeface="微軟正黑體" pitchFamily="34" charset="-120"/>
              <a:ea typeface="微軟正黑體" pitchFamily="34" charset="-120"/>
            </a:endParaRPr>
          </a:p>
        </p:txBody>
      </p:sp>
      <p:sp>
        <p:nvSpPr>
          <p:cNvPr id="54" name="文字方塊 53"/>
          <p:cNvSpPr txBox="1"/>
          <p:nvPr/>
        </p:nvSpPr>
        <p:spPr>
          <a:xfrm>
            <a:off x="3275856" y="2257708"/>
            <a:ext cx="1867288" cy="523220"/>
          </a:xfrm>
          <a:prstGeom prst="rect">
            <a:avLst/>
          </a:prstGeom>
          <a:noFill/>
        </p:spPr>
        <p:txBody>
          <a:bodyPr wrap="square" rtlCol="0">
            <a:spAutoFit/>
          </a:bodyPr>
          <a:lstStyle/>
          <a:p>
            <a:pPr algn="ctr"/>
            <a:r>
              <a:rPr kumimoji="0" lang="zh-TW" altLang="en-US" sz="1400" dirty="0" smtClean="0">
                <a:solidFill>
                  <a:srgbClr val="2B166E"/>
                </a:solidFill>
                <a:latin typeface="微軟正黑體" pitchFamily="34" charset="-120"/>
                <a:ea typeface="微軟正黑體" pitchFamily="34" charset="-120"/>
              </a:rPr>
              <a:t>以</a:t>
            </a:r>
            <a:r>
              <a:rPr kumimoji="0" lang="en-US" altLang="zh-TW" sz="1400" dirty="0" smtClean="0">
                <a:solidFill>
                  <a:srgbClr val="2B166E"/>
                </a:solidFill>
                <a:latin typeface="微軟正黑體" pitchFamily="34" charset="-120"/>
                <a:ea typeface="微軟正黑體" pitchFamily="34" charset="-120"/>
              </a:rPr>
              <a:t>9/1</a:t>
            </a:r>
            <a:r>
              <a:rPr kumimoji="0" lang="zh-TW" altLang="en-US" sz="1400" dirty="0" smtClean="0">
                <a:solidFill>
                  <a:srgbClr val="2B166E"/>
                </a:solidFill>
                <a:latin typeface="微軟正黑體" pitchFamily="34" charset="-120"/>
                <a:ea typeface="微軟正黑體" pitchFamily="34" charset="-120"/>
              </a:rPr>
              <a:t>為</a:t>
            </a:r>
            <a:endParaRPr kumimoji="0" lang="en-US" altLang="zh-TW" sz="1400" dirty="0" smtClean="0">
              <a:solidFill>
                <a:srgbClr val="2B166E"/>
              </a:solidFill>
              <a:latin typeface="微軟正黑體" pitchFamily="34" charset="-120"/>
              <a:ea typeface="微軟正黑體" pitchFamily="34" charset="-120"/>
            </a:endParaRPr>
          </a:p>
          <a:p>
            <a:pPr algn="ctr"/>
            <a:r>
              <a:rPr kumimoji="0" lang="zh-TW" altLang="en-US" sz="1400" dirty="0" smtClean="0">
                <a:solidFill>
                  <a:srgbClr val="2B166E"/>
                </a:solidFill>
                <a:latin typeface="微軟正黑體" pitchFamily="34" charset="-120"/>
                <a:ea typeface="微軟正黑體" pitchFamily="34" charset="-120"/>
              </a:rPr>
              <a:t>申報日</a:t>
            </a:r>
            <a:endParaRPr kumimoji="0" lang="en-US" altLang="zh-TW" sz="1400" dirty="0">
              <a:solidFill>
                <a:srgbClr val="2B166E"/>
              </a:solidFill>
              <a:latin typeface="微軟正黑體" pitchFamily="34" charset="-120"/>
              <a:ea typeface="微軟正黑體" pitchFamily="34" charset="-120"/>
            </a:endParaRPr>
          </a:p>
        </p:txBody>
      </p:sp>
      <p:grpSp>
        <p:nvGrpSpPr>
          <p:cNvPr id="12" name="群組 57"/>
          <p:cNvGrpSpPr/>
          <p:nvPr/>
        </p:nvGrpSpPr>
        <p:grpSpPr>
          <a:xfrm>
            <a:off x="4161015" y="2787999"/>
            <a:ext cx="122953" cy="280961"/>
            <a:chOff x="4061297" y="2180143"/>
            <a:chExt cx="122953" cy="280961"/>
          </a:xfrm>
        </p:grpSpPr>
        <p:cxnSp>
          <p:nvCxnSpPr>
            <p:cNvPr id="59" name="直線接點 58"/>
            <p:cNvCxnSpPr/>
            <p:nvPr/>
          </p:nvCxnSpPr>
          <p:spPr>
            <a:xfrm>
              <a:off x="4126096" y="2281104"/>
              <a:ext cx="1" cy="180000"/>
            </a:xfrm>
            <a:prstGeom prst="line">
              <a:avLst/>
            </a:prstGeom>
            <a:noFill/>
            <a:ln w="28575" cap="flat" cmpd="sng" algn="ctr">
              <a:solidFill>
                <a:srgbClr val="EB984D">
                  <a:shade val="95000"/>
                  <a:satMod val="105000"/>
                </a:srgbClr>
              </a:solidFill>
              <a:prstDash val="solid"/>
            </a:ln>
            <a:effectLst/>
          </p:spPr>
        </p:cxnSp>
        <p:sp>
          <p:nvSpPr>
            <p:cNvPr id="60" name="橢圓 59"/>
            <p:cNvSpPr/>
            <p:nvPr/>
          </p:nvSpPr>
          <p:spPr>
            <a:xfrm>
              <a:off x="4061297" y="2180143"/>
              <a:ext cx="122953" cy="115313"/>
            </a:xfrm>
            <a:prstGeom prst="ellipse">
              <a:avLst/>
            </a:prstGeom>
            <a:solidFill>
              <a:srgbClr val="FF0000"/>
            </a:solidFill>
            <a:ln w="28575" cap="flat" cmpd="sng" algn="ctr">
              <a:solidFill>
                <a:srgbClr val="D58945">
                  <a:shade val="95000"/>
                  <a:satMod val="105000"/>
                </a:srgbClr>
              </a:solidFill>
              <a:prstDash val="solid"/>
            </a:ln>
            <a:effectLst>
              <a:outerShdw blurRad="40000" dist="20000" dir="5400000" rotWithShape="0">
                <a:srgbClr val="000000">
                  <a:alpha val="38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srgbClr val="2B166E"/>
                </a:solidFill>
                <a:effectLst/>
                <a:uLnTx/>
                <a:uFillTx/>
                <a:latin typeface="微軟正黑體" pitchFamily="34" charset="-120"/>
                <a:ea typeface="微軟正黑體" pitchFamily="34" charset="-120"/>
              </a:endParaRPr>
            </a:p>
          </p:txBody>
        </p:sp>
      </p:grpSp>
    </p:spTree>
    <p:extLst>
      <p:ext uri="{BB962C8B-B14F-4D97-AF65-F5344CB8AC3E}">
        <p14:creationId xmlns="" xmlns:p14="http://schemas.microsoft.com/office/powerpoint/2010/main" val="2618777565"/>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sz="4400" b="1" dirty="0" smtClean="0">
                <a:latin typeface="標楷體" pitchFamily="65" charset="-120"/>
                <a:ea typeface="標楷體" pitchFamily="65" charset="-120"/>
              </a:rPr>
              <a:t>貳、</a:t>
            </a:r>
            <a:r>
              <a:rPr lang="zh-TW" altLang="zh-TW" sz="4400" b="1" dirty="0" smtClean="0">
                <a:latin typeface="標楷體" pitchFamily="65" charset="-120"/>
                <a:ea typeface="標楷體" pitchFamily="65" charset="-120"/>
              </a:rPr>
              <a:t>查核平臺試辦方案</a:t>
            </a:r>
            <a:r>
              <a:rPr lang="en-US" altLang="zh-TW" sz="4400" b="1" dirty="0" smtClean="0">
                <a:latin typeface="標楷體" pitchFamily="65" charset="-120"/>
                <a:ea typeface="標楷體" pitchFamily="65" charset="-120"/>
              </a:rPr>
              <a:t/>
            </a:r>
            <a:br>
              <a:rPr lang="en-US" altLang="zh-TW" sz="4400" b="1" dirty="0" smtClean="0">
                <a:latin typeface="標楷體" pitchFamily="65" charset="-120"/>
                <a:ea typeface="標楷體" pitchFamily="65" charset="-120"/>
              </a:rPr>
            </a:br>
            <a:r>
              <a:rPr lang="zh-TW" altLang="en-US" sz="4400" b="1" dirty="0" smtClean="0">
                <a:latin typeface="標楷體" pitchFamily="65" charset="-120"/>
                <a:ea typeface="標楷體" pitchFamily="65" charset="-120"/>
              </a:rPr>
              <a:t>              －</a:t>
            </a:r>
            <a:r>
              <a:rPr lang="zh-TW" altLang="en-US" sz="4400" dirty="0" smtClean="0">
                <a:latin typeface="標楷體" pitchFamily="65" charset="-120"/>
                <a:ea typeface="標楷體" pitchFamily="65" charset="-120"/>
              </a:rPr>
              <a:t>試辦作業流程</a:t>
            </a:r>
            <a:endParaRPr lang="zh-TW" altLang="en-US" sz="4400" dirty="0">
              <a:latin typeface="微軟正黑體" pitchFamily="34" charset="-120"/>
              <a:ea typeface="微軟正黑體" pitchFamily="34" charset="-120"/>
            </a:endParaRPr>
          </a:p>
        </p:txBody>
      </p:sp>
      <p:sp>
        <p:nvSpPr>
          <p:cNvPr id="4" name="投影片編號版面配置區 3"/>
          <p:cNvSpPr>
            <a:spLocks noGrp="1"/>
          </p:cNvSpPr>
          <p:nvPr>
            <p:ph type="sldNum" sz="quarter" idx="12"/>
          </p:nvPr>
        </p:nvSpPr>
        <p:spPr/>
        <p:txBody>
          <a:bodyPr/>
          <a:lstStyle/>
          <a:p>
            <a:pPr>
              <a:defRPr/>
            </a:pPr>
            <a:r>
              <a:rPr lang="en-US" altLang="zh-TW" smtClean="0"/>
              <a:t>-</a:t>
            </a:r>
            <a:fld id="{CCA8D9FD-F27E-4ADA-8D71-34CB0DEB26F7}" type="slidenum">
              <a:rPr lang="en-US" altLang="zh-TW" smtClean="0"/>
              <a:pPr>
                <a:defRPr/>
              </a:pPr>
              <a:t>23</a:t>
            </a:fld>
            <a:r>
              <a:rPr lang="en-US" altLang="zh-TW" smtClean="0"/>
              <a:t>-</a:t>
            </a:r>
            <a:endParaRPr lang="en-US" altLang="zh-TW"/>
          </a:p>
        </p:txBody>
      </p:sp>
      <p:sp>
        <p:nvSpPr>
          <p:cNvPr id="57" name="圓柱 56"/>
          <p:cNvSpPr/>
          <p:nvPr/>
        </p:nvSpPr>
        <p:spPr>
          <a:xfrm rot="16200000" flipH="1">
            <a:off x="4397409" y="-816952"/>
            <a:ext cx="432045" cy="8199072"/>
          </a:xfrm>
          <a:prstGeom prst="can">
            <a:avLst/>
          </a:prstGeom>
          <a:gradFill rotWithShape="1">
            <a:gsLst>
              <a:gs pos="0">
                <a:srgbClr val="D58945">
                  <a:tint val="50000"/>
                  <a:satMod val="300000"/>
                </a:srgbClr>
              </a:gs>
              <a:gs pos="35000">
                <a:srgbClr val="D58945">
                  <a:tint val="37000"/>
                  <a:satMod val="300000"/>
                </a:srgbClr>
              </a:gs>
              <a:gs pos="100000">
                <a:srgbClr val="D58945">
                  <a:tint val="15000"/>
                  <a:satMod val="350000"/>
                </a:srgbClr>
              </a:gs>
            </a:gsLst>
            <a:lin ang="16200000" scaled="1"/>
          </a:gradFill>
          <a:ln w="28575" cap="flat" cmpd="sng" algn="ctr">
            <a:solidFill>
              <a:srgbClr val="D58945">
                <a:shade val="95000"/>
                <a:satMod val="105000"/>
              </a:srgbClr>
            </a:solidFill>
            <a:prstDash val="solid"/>
          </a:ln>
          <a:effectLst>
            <a:outerShdw blurRad="40000" dist="20000" dir="5400000" rotWithShape="0">
              <a:srgbClr val="000000">
                <a:alpha val="38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dirty="0" smtClean="0">
              <a:ln>
                <a:noFill/>
              </a:ln>
              <a:solidFill>
                <a:srgbClr val="2B166E"/>
              </a:solidFill>
              <a:effectLst/>
              <a:uLnTx/>
              <a:uFillTx/>
              <a:latin typeface="微軟正黑體" pitchFamily="34" charset="-120"/>
              <a:ea typeface="微軟正黑體" pitchFamily="34" charset="-120"/>
            </a:endParaRPr>
          </a:p>
        </p:txBody>
      </p:sp>
      <p:sp>
        <p:nvSpPr>
          <p:cNvPr id="62" name="弧形 61"/>
          <p:cNvSpPr/>
          <p:nvPr/>
        </p:nvSpPr>
        <p:spPr>
          <a:xfrm rot="3160922">
            <a:off x="2565030" y="2966897"/>
            <a:ext cx="681892" cy="554350"/>
          </a:xfrm>
          <a:prstGeom prst="arc">
            <a:avLst/>
          </a:prstGeom>
          <a:noFill/>
          <a:ln w="28575" cap="flat" cmpd="sng" algn="ctr">
            <a:solidFill>
              <a:srgbClr val="EB984D">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srgbClr val="2B166E"/>
              </a:solidFill>
              <a:effectLst/>
              <a:uLnTx/>
              <a:uFillTx/>
              <a:latin typeface="微軟正黑體" pitchFamily="34" charset="-120"/>
              <a:ea typeface="微軟正黑體" pitchFamily="34" charset="-120"/>
            </a:endParaRPr>
          </a:p>
        </p:txBody>
      </p:sp>
      <p:sp>
        <p:nvSpPr>
          <p:cNvPr id="63" name="文字方塊 62"/>
          <p:cNvSpPr txBox="1"/>
          <p:nvPr/>
        </p:nvSpPr>
        <p:spPr>
          <a:xfrm>
            <a:off x="2195736" y="2185700"/>
            <a:ext cx="1867288" cy="523220"/>
          </a:xfrm>
          <a:prstGeom prst="rect">
            <a:avLst/>
          </a:prstGeom>
          <a:noFill/>
        </p:spPr>
        <p:txBody>
          <a:bodyPr wrap="square" rtlCol="0">
            <a:spAutoFit/>
          </a:bodyPr>
          <a:lstStyle/>
          <a:p>
            <a:pPr algn="ctr"/>
            <a:r>
              <a:rPr kumimoji="0" lang="en-US" altLang="zh-TW" sz="1400" dirty="0" smtClean="0">
                <a:solidFill>
                  <a:srgbClr val="2B166E"/>
                </a:solidFill>
                <a:latin typeface="微軟正黑體" pitchFamily="34" charset="-120"/>
                <a:ea typeface="微軟正黑體" pitchFamily="34" charset="-120"/>
              </a:rPr>
              <a:t>10/15</a:t>
            </a:r>
            <a:endParaRPr kumimoji="0" lang="en-US" altLang="zh-TW" sz="1400" dirty="0">
              <a:solidFill>
                <a:srgbClr val="2B166E"/>
              </a:solidFill>
              <a:latin typeface="微軟正黑體" pitchFamily="34" charset="-120"/>
              <a:ea typeface="微軟正黑體" pitchFamily="34" charset="-120"/>
            </a:endParaRPr>
          </a:p>
          <a:p>
            <a:pPr algn="ctr"/>
            <a:r>
              <a:rPr kumimoji="0" lang="zh-TW" altLang="en-US" sz="1400" dirty="0">
                <a:solidFill>
                  <a:srgbClr val="2B166E"/>
                </a:solidFill>
                <a:latin typeface="微軟正黑體" pitchFamily="34" charset="-120"/>
                <a:ea typeface="微軟正黑體" pitchFamily="34" charset="-120"/>
              </a:rPr>
              <a:t>遞送授權名單</a:t>
            </a:r>
            <a:endParaRPr kumimoji="0" lang="en-US" altLang="zh-TW" sz="1400" dirty="0">
              <a:solidFill>
                <a:srgbClr val="2B166E"/>
              </a:solidFill>
              <a:latin typeface="微軟正黑體" pitchFamily="34" charset="-120"/>
              <a:ea typeface="微軟正黑體" pitchFamily="34" charset="-120"/>
            </a:endParaRPr>
          </a:p>
        </p:txBody>
      </p:sp>
      <p:sp>
        <p:nvSpPr>
          <p:cNvPr id="66" name="弧形 65"/>
          <p:cNvSpPr/>
          <p:nvPr/>
        </p:nvSpPr>
        <p:spPr>
          <a:xfrm rot="3160922">
            <a:off x="7332318" y="2966897"/>
            <a:ext cx="681892" cy="554350"/>
          </a:xfrm>
          <a:prstGeom prst="arc">
            <a:avLst/>
          </a:prstGeom>
          <a:noFill/>
          <a:ln w="28575" cap="flat" cmpd="sng" algn="ctr">
            <a:solidFill>
              <a:srgbClr val="EB984D">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srgbClr val="2B166E"/>
              </a:solidFill>
              <a:effectLst/>
              <a:uLnTx/>
              <a:uFillTx/>
              <a:latin typeface="微軟正黑體" pitchFamily="34" charset="-120"/>
              <a:ea typeface="微軟正黑體" pitchFamily="34" charset="-120"/>
            </a:endParaRPr>
          </a:p>
        </p:txBody>
      </p:sp>
      <p:sp>
        <p:nvSpPr>
          <p:cNvPr id="67" name="文字方塊 66"/>
          <p:cNvSpPr txBox="1"/>
          <p:nvPr/>
        </p:nvSpPr>
        <p:spPr>
          <a:xfrm>
            <a:off x="6480720" y="1556792"/>
            <a:ext cx="3059832" cy="738664"/>
          </a:xfrm>
          <a:prstGeom prst="rect">
            <a:avLst/>
          </a:prstGeom>
          <a:noFill/>
        </p:spPr>
        <p:txBody>
          <a:bodyPr wrap="square" rtlCol="0">
            <a:spAutoFit/>
          </a:bodyPr>
          <a:lstStyle/>
          <a:p>
            <a:pPr algn="ctr"/>
            <a:r>
              <a:rPr kumimoji="0" lang="en-US" altLang="zh-TW" sz="1400" b="1" dirty="0" smtClean="0">
                <a:solidFill>
                  <a:srgbClr val="FF0000"/>
                </a:solidFill>
                <a:latin typeface="微軟正黑體" pitchFamily="34" charset="-120"/>
                <a:ea typeface="微軟正黑體" pitchFamily="34" charset="-120"/>
              </a:rPr>
              <a:t>12/1 </a:t>
            </a:r>
          </a:p>
          <a:p>
            <a:pPr algn="ctr"/>
            <a:r>
              <a:rPr kumimoji="0" lang="zh-TW" altLang="en-US" sz="1400" b="1" dirty="0" smtClean="0">
                <a:solidFill>
                  <a:srgbClr val="FF0000"/>
                </a:solidFill>
                <a:latin typeface="微軟正黑體" pitchFamily="34" charset="-120"/>
                <a:ea typeface="微軟正黑體" pitchFamily="34" charset="-120"/>
              </a:rPr>
              <a:t>測試作業完成</a:t>
            </a:r>
            <a:endParaRPr kumimoji="0" lang="en-US" altLang="zh-TW" sz="1400" b="1" dirty="0" smtClean="0">
              <a:solidFill>
                <a:srgbClr val="FF0000"/>
              </a:solidFill>
              <a:latin typeface="微軟正黑體" pitchFamily="34" charset="-120"/>
              <a:ea typeface="微軟正黑體" pitchFamily="34" charset="-120"/>
            </a:endParaRPr>
          </a:p>
          <a:p>
            <a:pPr algn="ctr"/>
            <a:r>
              <a:rPr kumimoji="0" lang="en-US" altLang="zh-TW" sz="1400" b="1" dirty="0" smtClean="0">
                <a:solidFill>
                  <a:srgbClr val="FF0000"/>
                </a:solidFill>
                <a:latin typeface="微軟正黑體" pitchFamily="34" charset="-120"/>
                <a:ea typeface="微軟正黑體" pitchFamily="34" charset="-120"/>
              </a:rPr>
              <a:t>(</a:t>
            </a:r>
            <a:r>
              <a:rPr kumimoji="0" lang="zh-TW" altLang="en-US" sz="1400" b="1" dirty="0" smtClean="0">
                <a:solidFill>
                  <a:srgbClr val="FF0000"/>
                </a:solidFill>
                <a:latin typeface="微軟正黑體" pitchFamily="34" charset="-120"/>
                <a:ea typeface="微軟正黑體" pitchFamily="34" charset="-120"/>
              </a:rPr>
              <a:t>試辦</a:t>
            </a:r>
            <a:r>
              <a:rPr kumimoji="0" lang="zh-TW" altLang="en-US" sz="1400" b="1" dirty="0">
                <a:solidFill>
                  <a:srgbClr val="FF0000"/>
                </a:solidFill>
                <a:latin typeface="微軟正黑體" pitchFamily="34" charset="-120"/>
                <a:ea typeface="微軟正黑體" pitchFamily="34" charset="-120"/>
              </a:rPr>
              <a:t>作業</a:t>
            </a:r>
            <a:r>
              <a:rPr kumimoji="0" lang="zh-TW" altLang="en-US" sz="1400" b="1" dirty="0" smtClean="0">
                <a:solidFill>
                  <a:srgbClr val="FF0000"/>
                </a:solidFill>
                <a:latin typeface="微軟正黑體" pitchFamily="34" charset="-120"/>
                <a:ea typeface="微軟正黑體" pitchFamily="34" charset="-120"/>
              </a:rPr>
              <a:t>起始</a:t>
            </a:r>
            <a:r>
              <a:rPr kumimoji="0" lang="en-US" altLang="zh-TW" sz="1400" b="1" dirty="0" smtClean="0">
                <a:solidFill>
                  <a:srgbClr val="FF0000"/>
                </a:solidFill>
                <a:latin typeface="微軟正黑體" pitchFamily="34" charset="-120"/>
                <a:ea typeface="微軟正黑體" pitchFamily="34" charset="-120"/>
              </a:rPr>
              <a:t>)</a:t>
            </a:r>
          </a:p>
        </p:txBody>
      </p:sp>
      <p:sp>
        <p:nvSpPr>
          <p:cNvPr id="68" name="弧形 67"/>
          <p:cNvSpPr/>
          <p:nvPr/>
        </p:nvSpPr>
        <p:spPr>
          <a:xfrm rot="3160922">
            <a:off x="4769334" y="2966897"/>
            <a:ext cx="681892" cy="554350"/>
          </a:xfrm>
          <a:prstGeom prst="arc">
            <a:avLst/>
          </a:prstGeom>
          <a:noFill/>
          <a:ln w="28575" cap="flat" cmpd="sng" algn="ctr">
            <a:solidFill>
              <a:srgbClr val="EB984D">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srgbClr val="2B166E"/>
              </a:solidFill>
              <a:effectLst/>
              <a:uLnTx/>
              <a:uFillTx/>
              <a:latin typeface="微軟正黑體" pitchFamily="34" charset="-120"/>
              <a:ea typeface="微軟正黑體" pitchFamily="34" charset="-120"/>
            </a:endParaRPr>
          </a:p>
        </p:txBody>
      </p:sp>
      <p:grpSp>
        <p:nvGrpSpPr>
          <p:cNvPr id="3" name="群組 71"/>
          <p:cNvGrpSpPr/>
          <p:nvPr/>
        </p:nvGrpSpPr>
        <p:grpSpPr>
          <a:xfrm>
            <a:off x="1907704" y="2527801"/>
            <a:ext cx="122953" cy="525657"/>
            <a:chOff x="1403648" y="1907528"/>
            <a:chExt cx="122953" cy="525657"/>
          </a:xfrm>
        </p:grpSpPr>
        <p:cxnSp>
          <p:nvCxnSpPr>
            <p:cNvPr id="73" name="直線接點 72"/>
            <p:cNvCxnSpPr/>
            <p:nvPr/>
          </p:nvCxnSpPr>
          <p:spPr>
            <a:xfrm>
              <a:off x="1465125" y="1965185"/>
              <a:ext cx="0" cy="468000"/>
            </a:xfrm>
            <a:prstGeom prst="line">
              <a:avLst/>
            </a:prstGeom>
            <a:noFill/>
            <a:ln w="28575" cap="flat" cmpd="sng" algn="ctr">
              <a:solidFill>
                <a:srgbClr val="EB984D">
                  <a:shade val="95000"/>
                  <a:satMod val="105000"/>
                </a:srgbClr>
              </a:solidFill>
              <a:prstDash val="solid"/>
            </a:ln>
            <a:effectLst/>
          </p:spPr>
        </p:cxnSp>
        <p:sp>
          <p:nvSpPr>
            <p:cNvPr id="74" name="橢圓 73"/>
            <p:cNvSpPr/>
            <p:nvPr/>
          </p:nvSpPr>
          <p:spPr>
            <a:xfrm>
              <a:off x="1403648" y="1907528"/>
              <a:ext cx="122953" cy="115313"/>
            </a:xfrm>
            <a:prstGeom prst="ellipse">
              <a:avLst/>
            </a:prstGeom>
            <a:solidFill>
              <a:srgbClr val="FF0000"/>
            </a:solidFill>
            <a:ln w="28575" cap="flat" cmpd="sng" algn="ctr">
              <a:solidFill>
                <a:srgbClr val="D58945">
                  <a:shade val="95000"/>
                  <a:satMod val="105000"/>
                </a:srgbClr>
              </a:solidFill>
              <a:prstDash val="solid"/>
            </a:ln>
            <a:effectLst>
              <a:outerShdw blurRad="40000" dist="20000" dir="5400000" rotWithShape="0">
                <a:srgbClr val="000000">
                  <a:alpha val="38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srgbClr val="2B166E"/>
                </a:solidFill>
                <a:effectLst/>
                <a:uLnTx/>
                <a:uFillTx/>
                <a:latin typeface="微軟正黑體" pitchFamily="34" charset="-120"/>
                <a:ea typeface="微軟正黑體" pitchFamily="34" charset="-120"/>
              </a:endParaRPr>
            </a:p>
          </p:txBody>
        </p:sp>
      </p:grpSp>
      <p:sp>
        <p:nvSpPr>
          <p:cNvPr id="78" name="弧形 77"/>
          <p:cNvSpPr/>
          <p:nvPr/>
        </p:nvSpPr>
        <p:spPr>
          <a:xfrm rot="3160922">
            <a:off x="302206" y="2965631"/>
            <a:ext cx="681892" cy="554350"/>
          </a:xfrm>
          <a:prstGeom prst="arc">
            <a:avLst/>
          </a:prstGeom>
          <a:noFill/>
          <a:ln w="28575" cap="flat" cmpd="sng" algn="ctr">
            <a:solidFill>
              <a:srgbClr val="EB984D">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srgbClr val="2B166E"/>
              </a:solidFill>
              <a:effectLst/>
              <a:uLnTx/>
              <a:uFillTx/>
              <a:latin typeface="微軟正黑體" pitchFamily="34" charset="-120"/>
              <a:ea typeface="微軟正黑體" pitchFamily="34" charset="-120"/>
            </a:endParaRPr>
          </a:p>
        </p:txBody>
      </p:sp>
      <p:sp>
        <p:nvSpPr>
          <p:cNvPr id="79" name="文字方塊 78"/>
          <p:cNvSpPr txBox="1"/>
          <p:nvPr/>
        </p:nvSpPr>
        <p:spPr>
          <a:xfrm>
            <a:off x="143000" y="2276872"/>
            <a:ext cx="1476672" cy="523220"/>
          </a:xfrm>
          <a:prstGeom prst="rect">
            <a:avLst/>
          </a:prstGeom>
          <a:noFill/>
        </p:spPr>
        <p:txBody>
          <a:bodyPr wrap="square" rtlCol="0">
            <a:spAutoFit/>
          </a:bodyPr>
          <a:lstStyle/>
          <a:p>
            <a:pPr algn="ctr"/>
            <a:r>
              <a:rPr kumimoji="0" lang="en-US" altLang="zh-TW" sz="1400" dirty="0" smtClean="0">
                <a:solidFill>
                  <a:srgbClr val="2B166E"/>
                </a:solidFill>
                <a:latin typeface="微軟正黑體" pitchFamily="34" charset="-120"/>
                <a:ea typeface="微軟正黑體" pitchFamily="34" charset="-120"/>
              </a:rPr>
              <a:t>9</a:t>
            </a:r>
            <a:r>
              <a:rPr kumimoji="0" lang="zh-TW" altLang="en-US" sz="1400" dirty="0" smtClean="0">
                <a:solidFill>
                  <a:srgbClr val="2B166E"/>
                </a:solidFill>
                <a:latin typeface="微軟正黑體" pitchFamily="34" charset="-120"/>
                <a:ea typeface="微軟正黑體" pitchFamily="34" charset="-120"/>
              </a:rPr>
              <a:t>月底前</a:t>
            </a:r>
            <a:endParaRPr kumimoji="0" lang="en-US" altLang="zh-TW" sz="1400" dirty="0" smtClean="0">
              <a:solidFill>
                <a:srgbClr val="2B166E"/>
              </a:solidFill>
              <a:latin typeface="微軟正黑體" pitchFamily="34" charset="-120"/>
              <a:ea typeface="微軟正黑體" pitchFamily="34" charset="-120"/>
            </a:endParaRPr>
          </a:p>
          <a:p>
            <a:pPr algn="ctr"/>
            <a:r>
              <a:rPr kumimoji="0" lang="zh-TW" altLang="en-US" sz="1400" dirty="0" smtClean="0">
                <a:solidFill>
                  <a:srgbClr val="2B166E"/>
                </a:solidFill>
                <a:latin typeface="微軟正黑體" pitchFamily="34" charset="-120"/>
                <a:ea typeface="微軟正黑體" pitchFamily="34" charset="-120"/>
              </a:rPr>
              <a:t>辦理教育訓練</a:t>
            </a:r>
            <a:endParaRPr kumimoji="0" lang="en-US" altLang="zh-TW" sz="1400" dirty="0" smtClean="0">
              <a:solidFill>
                <a:srgbClr val="2B166E"/>
              </a:solidFill>
              <a:latin typeface="微軟正黑體" pitchFamily="34" charset="-120"/>
              <a:ea typeface="微軟正黑體" pitchFamily="34" charset="-120"/>
            </a:endParaRPr>
          </a:p>
        </p:txBody>
      </p:sp>
      <p:sp>
        <p:nvSpPr>
          <p:cNvPr id="80" name="文字方塊 79"/>
          <p:cNvSpPr txBox="1"/>
          <p:nvPr/>
        </p:nvSpPr>
        <p:spPr>
          <a:xfrm>
            <a:off x="1346741" y="1772816"/>
            <a:ext cx="1353051" cy="523220"/>
          </a:xfrm>
          <a:prstGeom prst="rect">
            <a:avLst/>
          </a:prstGeom>
          <a:noFill/>
        </p:spPr>
        <p:txBody>
          <a:bodyPr wrap="square" rtlCol="0">
            <a:spAutoFit/>
          </a:bodyPr>
          <a:lstStyle/>
          <a:p>
            <a:pPr algn="ctr"/>
            <a:r>
              <a:rPr kumimoji="0" lang="en-US" altLang="zh-TW" sz="1400" b="1" dirty="0" smtClean="0">
                <a:solidFill>
                  <a:srgbClr val="FF0000"/>
                </a:solidFill>
                <a:latin typeface="微軟正黑體" pitchFamily="34" charset="-120"/>
                <a:ea typeface="微軟正黑體" pitchFamily="34" charset="-120"/>
              </a:rPr>
              <a:t>10/1</a:t>
            </a:r>
            <a:endParaRPr kumimoji="0" lang="en-US" altLang="zh-TW" sz="1400" b="1" dirty="0">
              <a:solidFill>
                <a:srgbClr val="FF0000"/>
              </a:solidFill>
              <a:latin typeface="微軟正黑體" pitchFamily="34" charset="-120"/>
              <a:ea typeface="微軟正黑體" pitchFamily="34" charset="-120"/>
            </a:endParaRPr>
          </a:p>
          <a:p>
            <a:pPr algn="ctr"/>
            <a:r>
              <a:rPr kumimoji="0" lang="zh-TW" altLang="en-US" sz="1400" b="1" dirty="0" smtClean="0">
                <a:solidFill>
                  <a:srgbClr val="FF0000"/>
                </a:solidFill>
                <a:latin typeface="微軟正黑體" pitchFamily="34" charset="-120"/>
                <a:ea typeface="微軟正黑體" pitchFamily="34" charset="-120"/>
              </a:rPr>
              <a:t>試辦作業</a:t>
            </a:r>
            <a:r>
              <a:rPr kumimoji="0" lang="zh-TW" altLang="en-US" sz="1400" b="1" dirty="0">
                <a:solidFill>
                  <a:srgbClr val="FF0000"/>
                </a:solidFill>
                <a:latin typeface="微軟正黑體" pitchFamily="34" charset="-120"/>
                <a:ea typeface="微軟正黑體" pitchFamily="34" charset="-120"/>
              </a:rPr>
              <a:t>起始</a:t>
            </a:r>
            <a:endParaRPr kumimoji="0" lang="en-US" altLang="zh-TW" sz="1400" b="1" dirty="0">
              <a:solidFill>
                <a:srgbClr val="FF0000"/>
              </a:solidFill>
              <a:latin typeface="微軟正黑體" pitchFamily="34" charset="-120"/>
              <a:ea typeface="微軟正黑體" pitchFamily="34" charset="-120"/>
            </a:endParaRPr>
          </a:p>
        </p:txBody>
      </p:sp>
      <p:sp>
        <p:nvSpPr>
          <p:cNvPr id="81" name="弧形 80"/>
          <p:cNvSpPr/>
          <p:nvPr/>
        </p:nvSpPr>
        <p:spPr>
          <a:xfrm rot="3160922">
            <a:off x="1417822" y="2958127"/>
            <a:ext cx="681892" cy="554350"/>
          </a:xfrm>
          <a:prstGeom prst="arc">
            <a:avLst/>
          </a:prstGeom>
          <a:noFill/>
          <a:ln w="28575" cap="flat" cmpd="sng" algn="ctr">
            <a:solidFill>
              <a:srgbClr val="EB984D">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srgbClr val="2B166E"/>
              </a:solidFill>
              <a:effectLst/>
              <a:uLnTx/>
              <a:uFillTx/>
              <a:latin typeface="微軟正黑體" pitchFamily="34" charset="-120"/>
              <a:ea typeface="微軟正黑體" pitchFamily="34" charset="-120"/>
            </a:endParaRPr>
          </a:p>
        </p:txBody>
      </p:sp>
      <p:grpSp>
        <p:nvGrpSpPr>
          <p:cNvPr id="5" name="群組 81"/>
          <p:cNvGrpSpPr/>
          <p:nvPr/>
        </p:nvGrpSpPr>
        <p:grpSpPr>
          <a:xfrm>
            <a:off x="7833423" y="2465592"/>
            <a:ext cx="122953" cy="601721"/>
            <a:chOff x="3275856" y="1844824"/>
            <a:chExt cx="122953" cy="601721"/>
          </a:xfrm>
        </p:grpSpPr>
        <p:cxnSp>
          <p:nvCxnSpPr>
            <p:cNvPr id="83" name="直線接點 82"/>
            <p:cNvCxnSpPr>
              <a:stCxn id="84" idx="0"/>
            </p:cNvCxnSpPr>
            <p:nvPr/>
          </p:nvCxnSpPr>
          <p:spPr>
            <a:xfrm>
              <a:off x="3337333" y="1844824"/>
              <a:ext cx="7208" cy="601721"/>
            </a:xfrm>
            <a:prstGeom prst="line">
              <a:avLst/>
            </a:prstGeom>
            <a:noFill/>
            <a:ln w="28575" cap="flat" cmpd="sng" algn="ctr">
              <a:solidFill>
                <a:srgbClr val="EB984D">
                  <a:shade val="95000"/>
                  <a:satMod val="105000"/>
                </a:srgbClr>
              </a:solidFill>
              <a:prstDash val="solid"/>
            </a:ln>
            <a:effectLst/>
          </p:spPr>
        </p:cxnSp>
        <p:sp>
          <p:nvSpPr>
            <p:cNvPr id="84" name="橢圓 83"/>
            <p:cNvSpPr/>
            <p:nvPr/>
          </p:nvSpPr>
          <p:spPr>
            <a:xfrm>
              <a:off x="3275856" y="1844824"/>
              <a:ext cx="122953" cy="115313"/>
            </a:xfrm>
            <a:prstGeom prst="ellipse">
              <a:avLst/>
            </a:prstGeom>
            <a:solidFill>
              <a:srgbClr val="FF0000"/>
            </a:solidFill>
            <a:ln w="28575" cap="flat" cmpd="sng" algn="ctr">
              <a:solidFill>
                <a:srgbClr val="D58945">
                  <a:shade val="95000"/>
                  <a:satMod val="105000"/>
                </a:srgbClr>
              </a:solidFill>
              <a:prstDash val="solid"/>
            </a:ln>
            <a:effectLst>
              <a:outerShdw blurRad="40000" dist="20000" dir="5400000" rotWithShape="0">
                <a:srgbClr val="000000">
                  <a:alpha val="38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srgbClr val="2B166E"/>
                </a:solidFill>
                <a:effectLst/>
                <a:uLnTx/>
                <a:uFillTx/>
                <a:latin typeface="微軟正黑體" pitchFamily="34" charset="-120"/>
                <a:ea typeface="微軟正黑體" pitchFamily="34" charset="-120"/>
              </a:endParaRPr>
            </a:p>
          </p:txBody>
        </p:sp>
      </p:grpSp>
      <p:sp>
        <p:nvSpPr>
          <p:cNvPr id="91" name="弧形 90"/>
          <p:cNvSpPr/>
          <p:nvPr/>
        </p:nvSpPr>
        <p:spPr>
          <a:xfrm rot="3160922">
            <a:off x="5776668" y="2954529"/>
            <a:ext cx="681892" cy="554350"/>
          </a:xfrm>
          <a:prstGeom prst="arc">
            <a:avLst/>
          </a:prstGeom>
          <a:noFill/>
          <a:ln w="28575" cap="flat" cmpd="sng" algn="ctr">
            <a:solidFill>
              <a:srgbClr val="EB984D">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srgbClr val="2B166E"/>
              </a:solidFill>
              <a:effectLst/>
              <a:uLnTx/>
              <a:uFillTx/>
              <a:latin typeface="微軟正黑體" pitchFamily="34" charset="-120"/>
              <a:ea typeface="微軟正黑體" pitchFamily="34" charset="-120"/>
            </a:endParaRPr>
          </a:p>
        </p:txBody>
      </p:sp>
      <p:sp>
        <p:nvSpPr>
          <p:cNvPr id="92" name="文字方塊 91"/>
          <p:cNvSpPr txBox="1"/>
          <p:nvPr/>
        </p:nvSpPr>
        <p:spPr>
          <a:xfrm>
            <a:off x="4682374" y="1772816"/>
            <a:ext cx="1178562" cy="738664"/>
          </a:xfrm>
          <a:prstGeom prst="rect">
            <a:avLst/>
          </a:prstGeom>
          <a:noFill/>
        </p:spPr>
        <p:txBody>
          <a:bodyPr wrap="square" rtlCol="0">
            <a:spAutoFit/>
          </a:bodyPr>
          <a:lstStyle/>
          <a:p>
            <a:pPr algn="ctr"/>
            <a:r>
              <a:rPr kumimoji="0" lang="en-US" altLang="zh-TW" sz="1400" dirty="0" smtClean="0">
                <a:solidFill>
                  <a:srgbClr val="2B166E"/>
                </a:solidFill>
                <a:latin typeface="微軟正黑體" pitchFamily="34" charset="-120"/>
                <a:ea typeface="微軟正黑體" pitchFamily="34" charset="-120"/>
              </a:rPr>
              <a:t>11/15 </a:t>
            </a:r>
          </a:p>
          <a:p>
            <a:pPr algn="ctr"/>
            <a:r>
              <a:rPr kumimoji="0" lang="zh-TW" altLang="en-US" sz="1400" dirty="0">
                <a:solidFill>
                  <a:srgbClr val="2B166E"/>
                </a:solidFill>
                <a:latin typeface="微軟正黑體" pitchFamily="34" charset="-120"/>
                <a:ea typeface="微軟正黑體" pitchFamily="34" charset="-120"/>
              </a:rPr>
              <a:t>受</a:t>
            </a:r>
            <a:r>
              <a:rPr kumimoji="0" lang="zh-TW" altLang="en-US" sz="1400" dirty="0" smtClean="0">
                <a:solidFill>
                  <a:srgbClr val="2B166E"/>
                </a:solidFill>
                <a:latin typeface="微軟正黑體" pitchFamily="34" charset="-120"/>
                <a:ea typeface="微軟正黑體" pitchFamily="34" charset="-120"/>
              </a:rPr>
              <a:t>查詢機關提供資料</a:t>
            </a:r>
            <a:endParaRPr kumimoji="0" lang="en-US" altLang="zh-TW" sz="1400" dirty="0" smtClean="0">
              <a:solidFill>
                <a:srgbClr val="2B166E"/>
              </a:solidFill>
              <a:latin typeface="微軟正黑體" pitchFamily="34" charset="-120"/>
              <a:ea typeface="微軟正黑體" pitchFamily="34" charset="-120"/>
            </a:endParaRPr>
          </a:p>
        </p:txBody>
      </p:sp>
      <p:sp>
        <p:nvSpPr>
          <p:cNvPr id="93" name="文字方塊 92"/>
          <p:cNvSpPr txBox="1"/>
          <p:nvPr/>
        </p:nvSpPr>
        <p:spPr>
          <a:xfrm>
            <a:off x="5546470" y="1556792"/>
            <a:ext cx="1872208" cy="738664"/>
          </a:xfrm>
          <a:prstGeom prst="rect">
            <a:avLst/>
          </a:prstGeom>
          <a:noFill/>
        </p:spPr>
        <p:txBody>
          <a:bodyPr wrap="square" rtlCol="0">
            <a:spAutoFit/>
          </a:bodyPr>
          <a:lstStyle/>
          <a:p>
            <a:pPr algn="ctr"/>
            <a:r>
              <a:rPr kumimoji="0" lang="en-US" altLang="zh-TW" sz="1400" b="1" dirty="0" smtClean="0">
                <a:solidFill>
                  <a:srgbClr val="FF0000"/>
                </a:solidFill>
                <a:latin typeface="微軟正黑體" pitchFamily="34" charset="-120"/>
                <a:ea typeface="微軟正黑體" pitchFamily="34" charset="-120"/>
              </a:rPr>
              <a:t>11/18 </a:t>
            </a:r>
            <a:endParaRPr kumimoji="0" lang="en-US" altLang="zh-TW" sz="1400" b="1" dirty="0">
              <a:solidFill>
                <a:srgbClr val="FF0000"/>
              </a:solidFill>
              <a:latin typeface="微軟正黑體" pitchFamily="34" charset="-120"/>
              <a:ea typeface="微軟正黑體" pitchFamily="34" charset="-120"/>
            </a:endParaRPr>
          </a:p>
          <a:p>
            <a:pPr algn="ctr"/>
            <a:r>
              <a:rPr kumimoji="0" lang="zh-TW" altLang="en-US" sz="1400" b="1" dirty="0">
                <a:solidFill>
                  <a:srgbClr val="FF0000"/>
                </a:solidFill>
                <a:latin typeface="微軟正黑體" pitchFamily="34" charset="-120"/>
                <a:ea typeface="微軟正黑體" pitchFamily="34" charset="-120"/>
              </a:rPr>
              <a:t>查核平臺歸戶</a:t>
            </a:r>
            <a:r>
              <a:rPr kumimoji="0" lang="zh-TW" altLang="en-US" sz="1400" b="1" dirty="0" smtClean="0">
                <a:solidFill>
                  <a:srgbClr val="FF0000"/>
                </a:solidFill>
                <a:latin typeface="微軟正黑體" pitchFamily="34" charset="-120"/>
                <a:ea typeface="微軟正黑體" pitchFamily="34" charset="-120"/>
              </a:rPr>
              <a:t>完成</a:t>
            </a:r>
            <a:endParaRPr kumimoji="0" lang="en-US" altLang="zh-TW" sz="1400" b="1" dirty="0" smtClean="0">
              <a:solidFill>
                <a:srgbClr val="FF0000"/>
              </a:solidFill>
              <a:latin typeface="微軟正黑體" pitchFamily="34" charset="-120"/>
              <a:ea typeface="微軟正黑體" pitchFamily="34" charset="-120"/>
            </a:endParaRPr>
          </a:p>
          <a:p>
            <a:pPr algn="ctr"/>
            <a:r>
              <a:rPr kumimoji="0" lang="zh-TW" altLang="en-US" sz="1400" b="1" dirty="0" smtClean="0">
                <a:solidFill>
                  <a:srgbClr val="FF0000"/>
                </a:solidFill>
                <a:latin typeface="微軟正黑體" pitchFamily="34" charset="-120"/>
                <a:ea typeface="微軟正黑體" pitchFamily="34" charset="-120"/>
              </a:rPr>
              <a:t>查核平台資料轉出</a:t>
            </a:r>
            <a:endParaRPr kumimoji="0" lang="en-US" altLang="zh-TW" sz="1400" b="1" dirty="0">
              <a:solidFill>
                <a:srgbClr val="FF0000"/>
              </a:solidFill>
              <a:latin typeface="微軟正黑體" pitchFamily="34" charset="-120"/>
              <a:ea typeface="微軟正黑體" pitchFamily="34" charset="-120"/>
            </a:endParaRPr>
          </a:p>
        </p:txBody>
      </p:sp>
      <p:sp>
        <p:nvSpPr>
          <p:cNvPr id="98" name="左大括弧 97"/>
          <p:cNvSpPr/>
          <p:nvPr/>
        </p:nvSpPr>
        <p:spPr bwMode="auto">
          <a:xfrm rot="16200000">
            <a:off x="2310603" y="3222379"/>
            <a:ext cx="527954" cy="1109600"/>
          </a:xfrm>
          <a:prstGeom prst="leftBrace">
            <a:avLst/>
          </a:prstGeom>
          <a:ln w="28575">
            <a:headEnd type="none" w="med" len="med"/>
            <a:tailEnd type="none" w="med" len="med"/>
          </a:ln>
        </p:spPr>
        <p:style>
          <a:lnRef idx="1">
            <a:schemeClr val="accent2"/>
          </a:lnRef>
          <a:fillRef idx="0">
            <a:schemeClr val="accent2"/>
          </a:fillRef>
          <a:effectRef idx="0">
            <a:schemeClr val="accent2"/>
          </a:effectRef>
          <a:fontRef idx="minor">
            <a:schemeClr val="tx1"/>
          </a:fontRef>
        </p:style>
        <p:txBody>
          <a:bodyPr vert="horz" wrap="square" lIns="91440" tIns="45720" rIns="91440" bIns="45720" numCol="1" rtlCol="0" anchor="t" anchorCtr="0" compatLnSpc="1">
            <a:prstTxWarp prst="textNoShape">
              <a:avLst/>
            </a:prstTxWarp>
          </a:bodyPr>
          <a:lstStyle/>
          <a:p>
            <a:pPr marL="342900" marR="0" indent="-342900" algn="ctr" defTabSz="914400" rtl="0" eaLnBrk="1" fontAlgn="base" latinLnBrk="0" hangingPunct="1">
              <a:lnSpc>
                <a:spcPct val="100000"/>
              </a:lnSpc>
              <a:spcBef>
                <a:spcPct val="20000"/>
              </a:spcBef>
              <a:spcAft>
                <a:spcPct val="0"/>
              </a:spcAft>
              <a:buClrTx/>
              <a:buSzTx/>
              <a:buFont typeface="Wingdings" pitchFamily="2" charset="2"/>
              <a:buChar char="v"/>
              <a:tabLst/>
            </a:pPr>
            <a:endParaRPr kumimoji="1" lang="zh-TW" altLang="en-US" sz="3200" b="0" i="0" u="none" strike="noStrike" cap="none" normalizeH="0" baseline="0" smtClean="0">
              <a:ln>
                <a:noFill/>
              </a:ln>
              <a:solidFill>
                <a:srgbClr val="3366CC"/>
              </a:solidFill>
              <a:effectLst>
                <a:outerShdw blurRad="38100" dist="38100" dir="2700000" algn="tl">
                  <a:srgbClr val="000000">
                    <a:alpha val="43137"/>
                  </a:srgbClr>
                </a:outerShdw>
              </a:effectLst>
              <a:latin typeface="Arial" charset="0"/>
              <a:ea typeface="標楷體" pitchFamily="65" charset="-120"/>
            </a:endParaRPr>
          </a:p>
        </p:txBody>
      </p:sp>
      <p:sp>
        <p:nvSpPr>
          <p:cNvPr id="99" name="左大括弧 98"/>
          <p:cNvSpPr/>
          <p:nvPr/>
        </p:nvSpPr>
        <p:spPr bwMode="auto">
          <a:xfrm rot="16200000">
            <a:off x="4493428" y="3172654"/>
            <a:ext cx="527954" cy="1167150"/>
          </a:xfrm>
          <a:prstGeom prst="leftBrace">
            <a:avLst/>
          </a:prstGeom>
          <a:ln w="28575">
            <a:headEnd type="none" w="med" len="med"/>
            <a:tailEnd type="none" w="med" len="med"/>
          </a:ln>
        </p:spPr>
        <p:style>
          <a:lnRef idx="1">
            <a:schemeClr val="accent2"/>
          </a:lnRef>
          <a:fillRef idx="0">
            <a:schemeClr val="accent2"/>
          </a:fillRef>
          <a:effectRef idx="0">
            <a:schemeClr val="accent2"/>
          </a:effectRef>
          <a:fontRef idx="minor">
            <a:schemeClr val="tx1"/>
          </a:fontRef>
        </p:style>
        <p:txBody>
          <a:bodyPr vert="horz" wrap="square" lIns="91440" tIns="45720" rIns="91440" bIns="45720" numCol="1" rtlCol="0" anchor="t" anchorCtr="0" compatLnSpc="1">
            <a:prstTxWarp prst="textNoShape">
              <a:avLst/>
            </a:prstTxWarp>
          </a:bodyPr>
          <a:lstStyle/>
          <a:p>
            <a:pPr marL="342900" marR="0" indent="-342900" algn="ctr" defTabSz="914400" rtl="0" eaLnBrk="1" fontAlgn="base" latinLnBrk="0" hangingPunct="1">
              <a:lnSpc>
                <a:spcPct val="100000"/>
              </a:lnSpc>
              <a:spcBef>
                <a:spcPct val="20000"/>
              </a:spcBef>
              <a:spcAft>
                <a:spcPct val="0"/>
              </a:spcAft>
              <a:buClrTx/>
              <a:buSzTx/>
              <a:buFont typeface="Wingdings" pitchFamily="2" charset="2"/>
              <a:buChar char="v"/>
              <a:tabLst/>
            </a:pPr>
            <a:endParaRPr kumimoji="1" lang="zh-TW" altLang="en-US" sz="3200" b="0" i="0" u="none" strike="noStrike" cap="none" normalizeH="0" baseline="0" smtClean="0">
              <a:ln>
                <a:noFill/>
              </a:ln>
              <a:solidFill>
                <a:srgbClr val="3366CC"/>
              </a:solidFill>
              <a:effectLst>
                <a:outerShdw blurRad="38100" dist="38100" dir="2700000" algn="tl">
                  <a:srgbClr val="000000">
                    <a:alpha val="43137"/>
                  </a:srgbClr>
                </a:outerShdw>
              </a:effectLst>
              <a:latin typeface="Arial" charset="0"/>
              <a:ea typeface="標楷體" pitchFamily="65" charset="-120"/>
            </a:endParaRPr>
          </a:p>
        </p:txBody>
      </p:sp>
      <p:sp>
        <p:nvSpPr>
          <p:cNvPr id="100" name="左大括弧 99"/>
          <p:cNvSpPr/>
          <p:nvPr/>
        </p:nvSpPr>
        <p:spPr bwMode="auto">
          <a:xfrm rot="16200000">
            <a:off x="7953737" y="3543524"/>
            <a:ext cx="548907" cy="545325"/>
          </a:xfrm>
          <a:prstGeom prst="leftBrace">
            <a:avLst/>
          </a:prstGeom>
          <a:ln w="28575">
            <a:headEnd type="none" w="med" len="med"/>
            <a:tailEnd type="none" w="med" len="med"/>
          </a:ln>
        </p:spPr>
        <p:style>
          <a:lnRef idx="1">
            <a:schemeClr val="accent2"/>
          </a:lnRef>
          <a:fillRef idx="0">
            <a:schemeClr val="accent2"/>
          </a:fillRef>
          <a:effectRef idx="0">
            <a:schemeClr val="accent2"/>
          </a:effectRef>
          <a:fontRef idx="minor">
            <a:schemeClr val="tx1"/>
          </a:fontRef>
        </p:style>
        <p:txBody>
          <a:bodyPr vert="horz" wrap="square" lIns="91440" tIns="45720" rIns="91440" bIns="45720" numCol="1" rtlCol="0" anchor="t" anchorCtr="0" compatLnSpc="1">
            <a:prstTxWarp prst="textNoShape">
              <a:avLst/>
            </a:prstTxWarp>
          </a:bodyPr>
          <a:lstStyle/>
          <a:p>
            <a:pPr marL="342900" marR="0" indent="-342900" algn="ctr" defTabSz="914400" rtl="0" eaLnBrk="1" fontAlgn="base" latinLnBrk="0" hangingPunct="1">
              <a:lnSpc>
                <a:spcPct val="100000"/>
              </a:lnSpc>
              <a:spcBef>
                <a:spcPct val="20000"/>
              </a:spcBef>
              <a:spcAft>
                <a:spcPct val="0"/>
              </a:spcAft>
              <a:buClrTx/>
              <a:buSzTx/>
              <a:buFont typeface="Wingdings" pitchFamily="2" charset="2"/>
              <a:buChar char="v"/>
              <a:tabLst/>
            </a:pPr>
            <a:endParaRPr kumimoji="1" lang="zh-TW" altLang="en-US" sz="3200" b="0" i="0" u="none" strike="noStrike" cap="none" normalizeH="0" baseline="0" smtClean="0">
              <a:ln>
                <a:noFill/>
              </a:ln>
              <a:solidFill>
                <a:srgbClr val="3366CC"/>
              </a:solidFill>
              <a:effectLst>
                <a:outerShdw blurRad="38100" dist="38100" dir="2700000" algn="tl">
                  <a:srgbClr val="000000">
                    <a:alpha val="43137"/>
                  </a:srgbClr>
                </a:outerShdw>
              </a:effectLst>
              <a:latin typeface="Arial" charset="0"/>
              <a:ea typeface="標楷體" pitchFamily="65" charset="-120"/>
            </a:endParaRPr>
          </a:p>
        </p:txBody>
      </p:sp>
      <p:sp>
        <p:nvSpPr>
          <p:cNvPr id="101" name="文字方塊 100"/>
          <p:cNvSpPr txBox="1"/>
          <p:nvPr/>
        </p:nvSpPr>
        <p:spPr>
          <a:xfrm>
            <a:off x="1912624" y="4077072"/>
            <a:ext cx="1867288" cy="369332"/>
          </a:xfrm>
          <a:prstGeom prst="rect">
            <a:avLst/>
          </a:prstGeom>
          <a:noFill/>
        </p:spPr>
        <p:txBody>
          <a:bodyPr wrap="square" rtlCol="0">
            <a:spAutoFit/>
          </a:bodyPr>
          <a:lstStyle/>
          <a:p>
            <a:pPr algn="ctr"/>
            <a:r>
              <a:rPr kumimoji="0" lang="zh-TW" altLang="en-US" sz="1800" b="1" u="sng" dirty="0" smtClean="0">
                <a:solidFill>
                  <a:srgbClr val="FF0000"/>
                </a:solidFill>
                <a:latin typeface="微軟正黑體" pitchFamily="34" charset="-120"/>
                <a:ea typeface="微軟正黑體" pitchFamily="34" charset="-120"/>
              </a:rPr>
              <a:t>授權</a:t>
            </a:r>
            <a:r>
              <a:rPr kumimoji="0" lang="zh-TW" altLang="en-US" sz="1800" b="1" u="sng" dirty="0">
                <a:solidFill>
                  <a:srgbClr val="FF0000"/>
                </a:solidFill>
                <a:latin typeface="微軟正黑體" pitchFamily="34" charset="-120"/>
                <a:ea typeface="微軟正黑體" pitchFamily="34" charset="-120"/>
              </a:rPr>
              <a:t>作業</a:t>
            </a:r>
            <a:endParaRPr kumimoji="0" lang="en-US" altLang="zh-TW" sz="1800" b="1" u="sng" dirty="0" smtClean="0">
              <a:solidFill>
                <a:srgbClr val="FF0000"/>
              </a:solidFill>
              <a:latin typeface="微軟正黑體" pitchFamily="34" charset="-120"/>
              <a:ea typeface="微軟正黑體" pitchFamily="34" charset="-120"/>
            </a:endParaRPr>
          </a:p>
        </p:txBody>
      </p:sp>
      <p:sp>
        <p:nvSpPr>
          <p:cNvPr id="102" name="文字方塊 101"/>
          <p:cNvSpPr txBox="1"/>
          <p:nvPr/>
        </p:nvSpPr>
        <p:spPr>
          <a:xfrm>
            <a:off x="3788996" y="4077072"/>
            <a:ext cx="2223164" cy="369332"/>
          </a:xfrm>
          <a:prstGeom prst="rect">
            <a:avLst/>
          </a:prstGeom>
          <a:noFill/>
        </p:spPr>
        <p:txBody>
          <a:bodyPr wrap="square" rtlCol="0">
            <a:spAutoFit/>
          </a:bodyPr>
          <a:lstStyle/>
          <a:p>
            <a:pPr algn="ctr"/>
            <a:r>
              <a:rPr kumimoji="0" lang="zh-TW" altLang="en-US" sz="1800" b="1" u="sng" dirty="0">
                <a:solidFill>
                  <a:srgbClr val="FF0000"/>
                </a:solidFill>
                <a:latin typeface="微軟正黑體" pitchFamily="34" charset="-120"/>
                <a:ea typeface="微軟正黑體" pitchFamily="34" charset="-120"/>
              </a:rPr>
              <a:t>資料釐正與再檢視</a:t>
            </a:r>
          </a:p>
        </p:txBody>
      </p:sp>
      <p:sp>
        <p:nvSpPr>
          <p:cNvPr id="103" name="文字方塊 102"/>
          <p:cNvSpPr txBox="1"/>
          <p:nvPr/>
        </p:nvSpPr>
        <p:spPr>
          <a:xfrm>
            <a:off x="6223264" y="4067780"/>
            <a:ext cx="2920736" cy="369332"/>
          </a:xfrm>
          <a:prstGeom prst="rect">
            <a:avLst/>
          </a:prstGeom>
          <a:noFill/>
        </p:spPr>
        <p:txBody>
          <a:bodyPr wrap="square" rtlCol="0">
            <a:spAutoFit/>
          </a:bodyPr>
          <a:lstStyle/>
          <a:p>
            <a:pPr algn="ctr"/>
            <a:r>
              <a:rPr kumimoji="0" lang="zh-TW" altLang="en-US" sz="1800" b="1" u="sng" dirty="0">
                <a:solidFill>
                  <a:srgbClr val="FF0000"/>
                </a:solidFill>
                <a:latin typeface="微軟正黑體" pitchFamily="34" charset="-120"/>
                <a:ea typeface="微軟正黑體" pitchFamily="34" charset="-120"/>
              </a:rPr>
              <a:t>提供申報人下載財產</a:t>
            </a:r>
            <a:r>
              <a:rPr kumimoji="0" lang="zh-TW" altLang="en-US" sz="1800" b="1" u="sng" dirty="0" smtClean="0">
                <a:solidFill>
                  <a:srgbClr val="FF0000"/>
                </a:solidFill>
                <a:latin typeface="微軟正黑體" pitchFamily="34" charset="-120"/>
                <a:ea typeface="微軟正黑體" pitchFamily="34" charset="-120"/>
              </a:rPr>
              <a:t>資料</a:t>
            </a:r>
            <a:endParaRPr kumimoji="0" lang="zh-TW" altLang="en-US" sz="1800" b="1" u="sng" dirty="0">
              <a:solidFill>
                <a:srgbClr val="FF0000"/>
              </a:solidFill>
              <a:latin typeface="微軟正黑體" pitchFamily="34" charset="-120"/>
              <a:ea typeface="微軟正黑體" pitchFamily="34" charset="-120"/>
            </a:endParaRPr>
          </a:p>
        </p:txBody>
      </p:sp>
      <p:sp>
        <p:nvSpPr>
          <p:cNvPr id="9" name="八邊形 8"/>
          <p:cNvSpPr/>
          <p:nvPr/>
        </p:nvSpPr>
        <p:spPr bwMode="auto">
          <a:xfrm>
            <a:off x="1840616" y="4055006"/>
            <a:ext cx="427128" cy="391398"/>
          </a:xfrm>
          <a:prstGeom prst="octagon">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R="0" algn="ctr" defTabSz="914400" rtl="0" eaLnBrk="1" fontAlgn="base" latinLnBrk="0" hangingPunct="1">
              <a:lnSpc>
                <a:spcPct val="100000"/>
              </a:lnSpc>
              <a:spcBef>
                <a:spcPct val="20000"/>
              </a:spcBef>
              <a:spcAft>
                <a:spcPct val="0"/>
              </a:spcAft>
              <a:buClrTx/>
              <a:buSzTx/>
              <a:tabLst/>
            </a:pPr>
            <a:r>
              <a:rPr kumimoji="1" lang="en-US" altLang="zh-TW" sz="1800" b="1" i="0" u="none" strike="noStrike" cap="none" normalizeH="0" baseline="0" dirty="0" smtClean="0">
                <a:ln>
                  <a:noFill/>
                </a:ln>
                <a:solidFill>
                  <a:schemeClr val="accent2"/>
                </a:solidFill>
                <a:latin typeface="Arial" charset="0"/>
                <a:ea typeface="標楷體" pitchFamily="65" charset="-120"/>
              </a:rPr>
              <a:t>2</a:t>
            </a:r>
            <a:endParaRPr kumimoji="1" lang="zh-TW" altLang="en-US" sz="1800" b="1" i="0" u="none" strike="noStrike" cap="none" normalizeH="0" baseline="0" dirty="0" smtClean="0">
              <a:ln>
                <a:noFill/>
              </a:ln>
              <a:solidFill>
                <a:schemeClr val="accent2"/>
              </a:solidFill>
              <a:latin typeface="Arial" charset="0"/>
              <a:ea typeface="標楷體" pitchFamily="65" charset="-120"/>
            </a:endParaRPr>
          </a:p>
        </p:txBody>
      </p:sp>
      <p:sp>
        <p:nvSpPr>
          <p:cNvPr id="105" name="八邊形 104"/>
          <p:cNvSpPr/>
          <p:nvPr/>
        </p:nvSpPr>
        <p:spPr bwMode="auto">
          <a:xfrm>
            <a:off x="3474530" y="4066039"/>
            <a:ext cx="427128" cy="391398"/>
          </a:xfrm>
          <a:prstGeom prst="octagon">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R="0" algn="ctr" defTabSz="914400" rtl="0" eaLnBrk="1" fontAlgn="base" latinLnBrk="0" hangingPunct="1">
              <a:lnSpc>
                <a:spcPct val="100000"/>
              </a:lnSpc>
              <a:spcBef>
                <a:spcPct val="20000"/>
              </a:spcBef>
              <a:spcAft>
                <a:spcPct val="0"/>
              </a:spcAft>
              <a:buClrTx/>
              <a:buSzTx/>
              <a:tabLst/>
            </a:pPr>
            <a:r>
              <a:rPr lang="en-US" altLang="zh-TW" sz="1800" b="1" dirty="0" smtClean="0">
                <a:solidFill>
                  <a:schemeClr val="accent2"/>
                </a:solidFill>
                <a:latin typeface="Arial" charset="0"/>
                <a:ea typeface="標楷體" pitchFamily="65" charset="-120"/>
              </a:rPr>
              <a:t>3</a:t>
            </a:r>
            <a:endParaRPr kumimoji="1" lang="zh-TW" altLang="en-US" sz="1800" b="1" i="0" u="none" strike="noStrike" cap="none" normalizeH="0" baseline="0" dirty="0" smtClean="0">
              <a:ln>
                <a:noFill/>
              </a:ln>
              <a:solidFill>
                <a:schemeClr val="accent2"/>
              </a:solidFill>
              <a:latin typeface="Arial" charset="0"/>
              <a:ea typeface="標楷體" pitchFamily="65" charset="-120"/>
            </a:endParaRPr>
          </a:p>
        </p:txBody>
      </p:sp>
      <p:sp>
        <p:nvSpPr>
          <p:cNvPr id="106" name="八邊形 105"/>
          <p:cNvSpPr/>
          <p:nvPr/>
        </p:nvSpPr>
        <p:spPr bwMode="auto">
          <a:xfrm>
            <a:off x="5945072" y="4045714"/>
            <a:ext cx="427128" cy="391398"/>
          </a:xfrm>
          <a:prstGeom prst="octagon">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R="0" algn="ctr" defTabSz="914400" rtl="0" eaLnBrk="1" fontAlgn="base" latinLnBrk="0" hangingPunct="1">
              <a:lnSpc>
                <a:spcPct val="100000"/>
              </a:lnSpc>
              <a:spcBef>
                <a:spcPct val="20000"/>
              </a:spcBef>
              <a:spcAft>
                <a:spcPct val="0"/>
              </a:spcAft>
              <a:buClrTx/>
              <a:buSzTx/>
              <a:tabLst/>
            </a:pPr>
            <a:r>
              <a:rPr lang="en-US" altLang="zh-TW" sz="1800" b="1" dirty="0" smtClean="0">
                <a:solidFill>
                  <a:schemeClr val="accent2"/>
                </a:solidFill>
                <a:latin typeface="Arial" charset="0"/>
                <a:ea typeface="標楷體" pitchFamily="65" charset="-120"/>
              </a:rPr>
              <a:t>4</a:t>
            </a:r>
            <a:endParaRPr kumimoji="1" lang="zh-TW" altLang="en-US" sz="1800" b="1" i="0" u="none" strike="noStrike" cap="none" normalizeH="0" baseline="0" dirty="0" smtClean="0">
              <a:ln>
                <a:noFill/>
              </a:ln>
              <a:solidFill>
                <a:schemeClr val="accent2"/>
              </a:solidFill>
              <a:latin typeface="Arial" charset="0"/>
              <a:ea typeface="標楷體" pitchFamily="65" charset="-120"/>
            </a:endParaRPr>
          </a:p>
        </p:txBody>
      </p:sp>
      <p:sp>
        <p:nvSpPr>
          <p:cNvPr id="2048" name="矩形 2047"/>
          <p:cNvSpPr/>
          <p:nvPr/>
        </p:nvSpPr>
        <p:spPr>
          <a:xfrm>
            <a:off x="615574" y="4789601"/>
            <a:ext cx="8097394" cy="1754326"/>
          </a:xfrm>
          <a:prstGeom prst="rect">
            <a:avLst/>
          </a:prstGeom>
        </p:spPr>
        <p:txBody>
          <a:bodyPr wrap="square">
            <a:spAutoFit/>
          </a:bodyPr>
          <a:lstStyle/>
          <a:p>
            <a:pPr marL="457200" indent="-457200">
              <a:buFont typeface="+mj-lt"/>
              <a:buAutoNum type="arabicPeriod"/>
              <a:defRPr/>
            </a:pPr>
            <a:r>
              <a:rPr lang="zh-TW" altLang="en-US" sz="1800" dirty="0">
                <a:solidFill>
                  <a:schemeClr val="tx1"/>
                </a:solidFill>
              </a:rPr>
              <a:t>辦理教育訓練課程</a:t>
            </a:r>
            <a:r>
              <a:rPr lang="zh-TW" altLang="en-US" sz="1800" dirty="0" smtClean="0">
                <a:solidFill>
                  <a:schemeClr val="tx1"/>
                </a:solidFill>
              </a:rPr>
              <a:t>：</a:t>
            </a:r>
            <a:r>
              <a:rPr lang="en-US" altLang="zh-TW" sz="1800" dirty="0" smtClean="0">
                <a:solidFill>
                  <a:schemeClr val="tx1"/>
                </a:solidFill>
              </a:rPr>
              <a:t>9</a:t>
            </a:r>
            <a:r>
              <a:rPr lang="zh-TW" altLang="en-US" sz="1800" dirty="0" smtClean="0">
                <a:solidFill>
                  <a:schemeClr val="tx1"/>
                </a:solidFill>
              </a:rPr>
              <a:t>月</a:t>
            </a:r>
            <a:r>
              <a:rPr lang="zh-TW" altLang="en-US" sz="1800" dirty="0">
                <a:solidFill>
                  <a:schemeClr val="tx1"/>
                </a:solidFill>
              </a:rPr>
              <a:t>底前</a:t>
            </a:r>
            <a:r>
              <a:rPr lang="en-US" altLang="zh-TW" sz="1800" dirty="0">
                <a:solidFill>
                  <a:schemeClr val="tx1"/>
                </a:solidFill>
              </a:rPr>
              <a:t>(</a:t>
            </a:r>
            <a:r>
              <a:rPr lang="zh-TW" altLang="en-US" sz="1800" dirty="0">
                <a:solidFill>
                  <a:schemeClr val="tx1"/>
                </a:solidFill>
              </a:rPr>
              <a:t>廉政署</a:t>
            </a:r>
            <a:r>
              <a:rPr lang="zh-TW" altLang="en-US" sz="1800" dirty="0" smtClean="0">
                <a:solidFill>
                  <a:schemeClr val="tx1"/>
                </a:solidFill>
              </a:rPr>
              <a:t>辦理</a:t>
            </a:r>
            <a:r>
              <a:rPr lang="en-US" altLang="zh-TW" sz="1800" dirty="0" smtClean="0">
                <a:solidFill>
                  <a:schemeClr val="tx1"/>
                </a:solidFill>
              </a:rPr>
              <a:t>5</a:t>
            </a:r>
            <a:r>
              <a:rPr lang="zh-TW" altLang="en-US" sz="1800" dirty="0" smtClean="0">
                <a:solidFill>
                  <a:schemeClr val="tx1"/>
                </a:solidFill>
              </a:rPr>
              <a:t>場</a:t>
            </a:r>
            <a:r>
              <a:rPr lang="zh-TW" altLang="en-US" sz="1800" dirty="0">
                <a:solidFill>
                  <a:schemeClr val="tx1"/>
                </a:solidFill>
              </a:rPr>
              <a:t>、監察院辦理</a:t>
            </a:r>
            <a:r>
              <a:rPr lang="en-US" altLang="zh-TW" sz="1800" dirty="0">
                <a:solidFill>
                  <a:schemeClr val="tx1"/>
                </a:solidFill>
              </a:rPr>
              <a:t>1</a:t>
            </a:r>
            <a:r>
              <a:rPr lang="zh-TW" altLang="en-US" sz="1800" dirty="0">
                <a:solidFill>
                  <a:schemeClr val="tx1"/>
                </a:solidFill>
              </a:rPr>
              <a:t>場</a:t>
            </a:r>
            <a:r>
              <a:rPr lang="en-US" altLang="zh-TW" sz="1800" dirty="0">
                <a:solidFill>
                  <a:schemeClr val="tx1"/>
                </a:solidFill>
              </a:rPr>
              <a:t>)</a:t>
            </a:r>
            <a:r>
              <a:rPr lang="zh-TW" altLang="en-US" sz="1800" dirty="0">
                <a:solidFill>
                  <a:schemeClr val="tx1"/>
                </a:solidFill>
              </a:rPr>
              <a:t>。</a:t>
            </a:r>
            <a:endParaRPr lang="en-US" altLang="zh-TW" sz="1800" dirty="0">
              <a:solidFill>
                <a:schemeClr val="tx1"/>
              </a:solidFill>
            </a:endParaRPr>
          </a:p>
          <a:p>
            <a:pPr marL="457200" indent="-457200">
              <a:buFont typeface="+mj-lt"/>
              <a:buAutoNum type="arabicPeriod"/>
              <a:defRPr/>
            </a:pPr>
            <a:r>
              <a:rPr lang="zh-TW" altLang="en-US" sz="1800" dirty="0">
                <a:solidFill>
                  <a:schemeClr val="tx1"/>
                </a:solidFill>
              </a:rPr>
              <a:t>授權作業</a:t>
            </a:r>
            <a:r>
              <a:rPr lang="zh-TW" altLang="en-US" sz="1800" dirty="0" smtClean="0">
                <a:solidFill>
                  <a:schemeClr val="tx1"/>
                </a:solidFill>
              </a:rPr>
              <a:t>：</a:t>
            </a:r>
            <a:r>
              <a:rPr lang="en-US" altLang="zh-TW" sz="1800" dirty="0" smtClean="0">
                <a:solidFill>
                  <a:schemeClr val="tx1"/>
                </a:solidFill>
              </a:rPr>
              <a:t>10</a:t>
            </a:r>
            <a:r>
              <a:rPr lang="zh-TW" altLang="en-US" sz="1800" dirty="0" smtClean="0">
                <a:solidFill>
                  <a:schemeClr val="tx1"/>
                </a:solidFill>
              </a:rPr>
              <a:t>月</a:t>
            </a:r>
            <a:r>
              <a:rPr lang="en-US" altLang="zh-TW" sz="1800" dirty="0" smtClean="0">
                <a:solidFill>
                  <a:schemeClr val="tx1"/>
                </a:solidFill>
              </a:rPr>
              <a:t>1</a:t>
            </a:r>
            <a:r>
              <a:rPr lang="zh-TW" altLang="en-US" sz="1800" dirty="0">
                <a:solidFill>
                  <a:schemeClr val="tx1"/>
                </a:solidFill>
              </a:rPr>
              <a:t>日</a:t>
            </a:r>
            <a:r>
              <a:rPr lang="zh-TW" altLang="en-US" sz="1800" dirty="0" smtClean="0">
                <a:solidFill>
                  <a:schemeClr val="tx1"/>
                </a:solidFill>
              </a:rPr>
              <a:t>至</a:t>
            </a:r>
            <a:r>
              <a:rPr lang="en-US" altLang="zh-TW" sz="1800" dirty="0" smtClean="0">
                <a:solidFill>
                  <a:schemeClr val="tx1"/>
                </a:solidFill>
              </a:rPr>
              <a:t>10</a:t>
            </a:r>
            <a:r>
              <a:rPr lang="zh-TW" altLang="en-US" sz="1800" dirty="0" smtClean="0">
                <a:solidFill>
                  <a:schemeClr val="tx1"/>
                </a:solidFill>
              </a:rPr>
              <a:t>月</a:t>
            </a:r>
            <a:r>
              <a:rPr lang="en-US" altLang="zh-TW" sz="1800" dirty="0" smtClean="0">
                <a:solidFill>
                  <a:schemeClr val="tx1"/>
                </a:solidFill>
              </a:rPr>
              <a:t>15</a:t>
            </a:r>
            <a:r>
              <a:rPr lang="zh-TW" altLang="en-US" sz="1800" dirty="0">
                <a:solidFill>
                  <a:schemeClr val="tx1"/>
                </a:solidFill>
              </a:rPr>
              <a:t>日</a:t>
            </a:r>
            <a:r>
              <a:rPr lang="en-US" altLang="zh-TW" sz="1800" dirty="0">
                <a:solidFill>
                  <a:schemeClr val="tx1"/>
                </a:solidFill>
              </a:rPr>
              <a:t>(</a:t>
            </a:r>
            <a:r>
              <a:rPr lang="zh-TW" altLang="en-US" sz="1800" dirty="0">
                <a:solidFill>
                  <a:schemeClr val="tx1"/>
                </a:solidFill>
              </a:rPr>
              <a:t>廉政署與監察院依規劃對象與人數辦理</a:t>
            </a:r>
            <a:r>
              <a:rPr lang="en-US" altLang="zh-TW" sz="1800" dirty="0">
                <a:solidFill>
                  <a:schemeClr val="tx1"/>
                </a:solidFill>
              </a:rPr>
              <a:t>)</a:t>
            </a:r>
            <a:r>
              <a:rPr lang="zh-TW" altLang="en-US" sz="1800" dirty="0">
                <a:solidFill>
                  <a:schemeClr val="tx1"/>
                </a:solidFill>
              </a:rPr>
              <a:t>。</a:t>
            </a:r>
            <a:endParaRPr lang="en-US" altLang="zh-TW" sz="1800" dirty="0">
              <a:solidFill>
                <a:schemeClr val="tx1"/>
              </a:solidFill>
            </a:endParaRPr>
          </a:p>
          <a:p>
            <a:pPr marL="457200" indent="-457200">
              <a:buFont typeface="+mj-lt"/>
              <a:buAutoNum type="arabicPeriod"/>
              <a:defRPr/>
            </a:pPr>
            <a:r>
              <a:rPr lang="zh-TW" altLang="en-US" sz="1800" dirty="0">
                <a:solidFill>
                  <a:schemeClr val="tx1"/>
                </a:solidFill>
              </a:rPr>
              <a:t>資料釐正與再檢視</a:t>
            </a:r>
            <a:r>
              <a:rPr lang="zh-TW" altLang="en-US" sz="1800" dirty="0" smtClean="0">
                <a:solidFill>
                  <a:schemeClr val="tx1"/>
                </a:solidFill>
              </a:rPr>
              <a:t>：</a:t>
            </a:r>
            <a:r>
              <a:rPr lang="en-US" altLang="zh-TW" sz="1800" dirty="0" smtClean="0">
                <a:solidFill>
                  <a:schemeClr val="tx1"/>
                </a:solidFill>
              </a:rPr>
              <a:t>11</a:t>
            </a:r>
            <a:r>
              <a:rPr lang="zh-TW" altLang="en-US" sz="1800" dirty="0" smtClean="0">
                <a:solidFill>
                  <a:schemeClr val="tx1"/>
                </a:solidFill>
              </a:rPr>
              <a:t>月</a:t>
            </a:r>
            <a:r>
              <a:rPr lang="en-US" altLang="zh-TW" sz="1800" dirty="0" smtClean="0">
                <a:solidFill>
                  <a:schemeClr val="tx1"/>
                </a:solidFill>
              </a:rPr>
              <a:t>2</a:t>
            </a:r>
            <a:r>
              <a:rPr lang="zh-TW" altLang="en-US" sz="1800" dirty="0">
                <a:solidFill>
                  <a:schemeClr val="tx1"/>
                </a:solidFill>
              </a:rPr>
              <a:t>日</a:t>
            </a:r>
            <a:r>
              <a:rPr lang="zh-TW" altLang="en-US" sz="1800" dirty="0" smtClean="0">
                <a:solidFill>
                  <a:schemeClr val="tx1"/>
                </a:solidFill>
              </a:rPr>
              <a:t>至</a:t>
            </a:r>
            <a:r>
              <a:rPr lang="en-US" altLang="zh-TW" sz="1800" dirty="0" smtClean="0">
                <a:solidFill>
                  <a:schemeClr val="tx1"/>
                </a:solidFill>
              </a:rPr>
              <a:t>11</a:t>
            </a:r>
            <a:r>
              <a:rPr lang="zh-TW" altLang="en-US" sz="1800" dirty="0" smtClean="0">
                <a:solidFill>
                  <a:schemeClr val="tx1"/>
                </a:solidFill>
              </a:rPr>
              <a:t>月</a:t>
            </a:r>
            <a:r>
              <a:rPr lang="en-US" altLang="zh-TW" sz="1800" dirty="0" smtClean="0">
                <a:solidFill>
                  <a:schemeClr val="tx1"/>
                </a:solidFill>
              </a:rPr>
              <a:t>15</a:t>
            </a:r>
            <a:r>
              <a:rPr lang="zh-TW" altLang="en-US" sz="1800" dirty="0">
                <a:solidFill>
                  <a:schemeClr val="tx1"/>
                </a:solidFill>
              </a:rPr>
              <a:t>日</a:t>
            </a:r>
            <a:endParaRPr lang="en-US" altLang="zh-TW" sz="1800" dirty="0">
              <a:solidFill>
                <a:schemeClr val="tx1"/>
              </a:solidFill>
            </a:endParaRPr>
          </a:p>
          <a:p>
            <a:pPr marL="800100" lvl="1" indent="-342900">
              <a:buFont typeface="Wingdings" panose="05000000000000000000" pitchFamily="2" charset="2"/>
              <a:buChar char="u"/>
              <a:defRPr/>
            </a:pPr>
            <a:r>
              <a:rPr lang="en-US" altLang="zh-TW" sz="1200" dirty="0" smtClean="0">
                <a:solidFill>
                  <a:schemeClr val="tx1"/>
                </a:solidFill>
              </a:rPr>
              <a:t>11</a:t>
            </a:r>
            <a:r>
              <a:rPr lang="zh-TW" altLang="en-US" sz="1200" dirty="0" smtClean="0">
                <a:solidFill>
                  <a:schemeClr val="tx1"/>
                </a:solidFill>
              </a:rPr>
              <a:t>月</a:t>
            </a:r>
            <a:r>
              <a:rPr lang="en-US" altLang="zh-TW" sz="1200" dirty="0" smtClean="0">
                <a:solidFill>
                  <a:schemeClr val="tx1"/>
                </a:solidFill>
              </a:rPr>
              <a:t>2</a:t>
            </a:r>
            <a:r>
              <a:rPr lang="zh-TW" altLang="en-US" sz="1200" dirty="0">
                <a:solidFill>
                  <a:schemeClr val="tx1"/>
                </a:solidFill>
              </a:rPr>
              <a:t>日</a:t>
            </a:r>
            <a:r>
              <a:rPr lang="zh-TW" altLang="en-US" sz="1200" dirty="0" smtClean="0">
                <a:solidFill>
                  <a:schemeClr val="tx1"/>
                </a:solidFill>
              </a:rPr>
              <a:t>至</a:t>
            </a:r>
            <a:r>
              <a:rPr lang="en-US" altLang="zh-TW" sz="1200" dirty="0" smtClean="0">
                <a:solidFill>
                  <a:schemeClr val="tx1"/>
                </a:solidFill>
              </a:rPr>
              <a:t>11</a:t>
            </a:r>
            <a:r>
              <a:rPr lang="zh-TW" altLang="en-US" sz="1200" dirty="0" smtClean="0">
                <a:solidFill>
                  <a:schemeClr val="tx1"/>
                </a:solidFill>
              </a:rPr>
              <a:t>月</a:t>
            </a:r>
            <a:r>
              <a:rPr lang="en-US" altLang="zh-TW" sz="1200" dirty="0" smtClean="0">
                <a:solidFill>
                  <a:schemeClr val="tx1"/>
                </a:solidFill>
              </a:rPr>
              <a:t>15</a:t>
            </a:r>
            <a:r>
              <a:rPr lang="zh-TW" altLang="en-US" sz="1200" dirty="0">
                <a:solidFill>
                  <a:schemeClr val="tx1"/>
                </a:solidFill>
              </a:rPr>
              <a:t>日由監察院與廉政署高權限管理者於查核平臺系統中辦理資料再檢視與釐正作業。</a:t>
            </a:r>
            <a:endParaRPr lang="en-US" altLang="zh-TW" sz="1200" dirty="0">
              <a:solidFill>
                <a:schemeClr val="tx1"/>
              </a:solidFill>
            </a:endParaRPr>
          </a:p>
          <a:p>
            <a:pPr marL="800100" lvl="1" indent="-342900">
              <a:buFont typeface="Wingdings" panose="05000000000000000000" pitchFamily="2" charset="2"/>
              <a:buChar char="u"/>
              <a:defRPr/>
            </a:pPr>
            <a:r>
              <a:rPr lang="en-US" altLang="zh-TW" sz="1200" dirty="0" smtClean="0">
                <a:solidFill>
                  <a:schemeClr val="tx1"/>
                </a:solidFill>
              </a:rPr>
              <a:t>11</a:t>
            </a:r>
            <a:r>
              <a:rPr lang="zh-TW" altLang="en-US" sz="1200" dirty="0" smtClean="0">
                <a:solidFill>
                  <a:schemeClr val="tx1"/>
                </a:solidFill>
              </a:rPr>
              <a:t>月</a:t>
            </a:r>
            <a:r>
              <a:rPr lang="en-US" altLang="zh-TW" sz="1200" dirty="0" smtClean="0">
                <a:solidFill>
                  <a:schemeClr val="tx1"/>
                </a:solidFill>
              </a:rPr>
              <a:t>18</a:t>
            </a:r>
            <a:r>
              <a:rPr lang="zh-TW" altLang="en-US" sz="1200" dirty="0">
                <a:solidFill>
                  <a:schemeClr val="tx1"/>
                </a:solidFill>
              </a:rPr>
              <a:t>日查核平臺歸戶完成。</a:t>
            </a:r>
            <a:endParaRPr lang="en-US" altLang="zh-TW" sz="1200" dirty="0">
              <a:solidFill>
                <a:schemeClr val="tx1"/>
              </a:solidFill>
            </a:endParaRPr>
          </a:p>
          <a:p>
            <a:pPr marL="800100" lvl="1" indent="-342900">
              <a:buFont typeface="Wingdings" panose="05000000000000000000" pitchFamily="2" charset="2"/>
              <a:buChar char="u"/>
              <a:defRPr/>
            </a:pPr>
            <a:r>
              <a:rPr lang="en-US" altLang="zh-TW" sz="1200" dirty="0" smtClean="0">
                <a:solidFill>
                  <a:schemeClr val="tx1"/>
                </a:solidFill>
              </a:rPr>
              <a:t>11</a:t>
            </a:r>
            <a:r>
              <a:rPr lang="zh-TW" altLang="en-US" sz="1200" dirty="0" smtClean="0">
                <a:solidFill>
                  <a:schemeClr val="tx1"/>
                </a:solidFill>
              </a:rPr>
              <a:t>月</a:t>
            </a:r>
            <a:r>
              <a:rPr lang="en-US" altLang="zh-TW" sz="1200" dirty="0" smtClean="0">
                <a:solidFill>
                  <a:schemeClr val="tx1"/>
                </a:solidFill>
              </a:rPr>
              <a:t>19</a:t>
            </a:r>
            <a:r>
              <a:rPr lang="zh-TW" altLang="en-US" sz="1200" dirty="0">
                <a:solidFill>
                  <a:schemeClr val="tx1"/>
                </a:solidFill>
              </a:rPr>
              <a:t>日查核平台資料轉出至財產申報系統。</a:t>
            </a:r>
            <a:endParaRPr lang="en-US" altLang="zh-TW" sz="1200" dirty="0">
              <a:solidFill>
                <a:schemeClr val="tx1"/>
              </a:solidFill>
            </a:endParaRPr>
          </a:p>
          <a:p>
            <a:pPr marL="457200" indent="-457200">
              <a:buFont typeface="+mj-lt"/>
              <a:buAutoNum type="arabicPeriod"/>
              <a:defRPr/>
            </a:pPr>
            <a:r>
              <a:rPr lang="zh-TW" altLang="en-US" sz="1800" dirty="0">
                <a:solidFill>
                  <a:schemeClr val="tx1"/>
                </a:solidFill>
              </a:rPr>
              <a:t>提供</a:t>
            </a:r>
            <a:r>
              <a:rPr lang="zh-TW" altLang="en-US" sz="1800" dirty="0" smtClean="0">
                <a:solidFill>
                  <a:schemeClr val="tx1"/>
                </a:solidFill>
              </a:rPr>
              <a:t>申報</a:t>
            </a:r>
            <a:r>
              <a:rPr lang="zh-TW" altLang="en-US" sz="1800" dirty="0">
                <a:solidFill>
                  <a:schemeClr val="tx1"/>
                </a:solidFill>
              </a:rPr>
              <a:t>人下載財產資料：</a:t>
            </a:r>
            <a:r>
              <a:rPr lang="en-US" altLang="zh-TW" sz="1800" dirty="0" smtClean="0">
                <a:solidFill>
                  <a:schemeClr val="tx1"/>
                </a:solidFill>
              </a:rPr>
              <a:t>12</a:t>
            </a:r>
            <a:r>
              <a:rPr lang="zh-TW" altLang="en-US" sz="1800" dirty="0" smtClean="0">
                <a:solidFill>
                  <a:schemeClr val="tx1"/>
                </a:solidFill>
              </a:rPr>
              <a:t>月</a:t>
            </a:r>
            <a:r>
              <a:rPr lang="en-US" altLang="zh-TW" sz="1800" dirty="0">
                <a:solidFill>
                  <a:schemeClr val="tx1"/>
                </a:solidFill>
              </a:rPr>
              <a:t>1</a:t>
            </a:r>
            <a:r>
              <a:rPr lang="zh-TW" altLang="en-US" sz="1800" dirty="0">
                <a:solidFill>
                  <a:schemeClr val="tx1"/>
                </a:solidFill>
              </a:rPr>
              <a:t>日起。</a:t>
            </a:r>
            <a:endParaRPr lang="en-US" altLang="zh-TW" sz="1800" dirty="0">
              <a:solidFill>
                <a:schemeClr val="tx1"/>
              </a:solidFill>
            </a:endParaRPr>
          </a:p>
        </p:txBody>
      </p:sp>
      <p:grpSp>
        <p:nvGrpSpPr>
          <p:cNvPr id="6" name="群組 54"/>
          <p:cNvGrpSpPr/>
          <p:nvPr/>
        </p:nvGrpSpPr>
        <p:grpSpPr>
          <a:xfrm>
            <a:off x="3059832" y="2780928"/>
            <a:ext cx="122953" cy="280961"/>
            <a:chOff x="4061297" y="2180143"/>
            <a:chExt cx="122953" cy="280961"/>
          </a:xfrm>
        </p:grpSpPr>
        <p:cxnSp>
          <p:nvCxnSpPr>
            <p:cNvPr id="56" name="直線接點 55"/>
            <p:cNvCxnSpPr/>
            <p:nvPr/>
          </p:nvCxnSpPr>
          <p:spPr>
            <a:xfrm>
              <a:off x="4126096" y="2281104"/>
              <a:ext cx="1" cy="180000"/>
            </a:xfrm>
            <a:prstGeom prst="line">
              <a:avLst/>
            </a:prstGeom>
            <a:noFill/>
            <a:ln w="28575" cap="flat" cmpd="sng" algn="ctr">
              <a:solidFill>
                <a:srgbClr val="EB984D">
                  <a:shade val="95000"/>
                  <a:satMod val="105000"/>
                </a:srgbClr>
              </a:solidFill>
              <a:prstDash val="solid"/>
            </a:ln>
            <a:effectLst/>
          </p:spPr>
        </p:cxnSp>
        <p:sp>
          <p:nvSpPr>
            <p:cNvPr id="104" name="橢圓 103"/>
            <p:cNvSpPr/>
            <p:nvPr/>
          </p:nvSpPr>
          <p:spPr>
            <a:xfrm>
              <a:off x="4061297" y="2180143"/>
              <a:ext cx="122953" cy="115313"/>
            </a:xfrm>
            <a:prstGeom prst="ellipse">
              <a:avLst/>
            </a:prstGeom>
            <a:solidFill>
              <a:srgbClr val="FF0000"/>
            </a:solidFill>
            <a:ln w="28575" cap="flat" cmpd="sng" algn="ctr">
              <a:solidFill>
                <a:srgbClr val="D58945">
                  <a:shade val="95000"/>
                  <a:satMod val="105000"/>
                </a:srgbClr>
              </a:solidFill>
              <a:prstDash val="solid"/>
            </a:ln>
            <a:effectLst>
              <a:outerShdw blurRad="40000" dist="20000" dir="5400000" rotWithShape="0">
                <a:srgbClr val="000000">
                  <a:alpha val="38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srgbClr val="2B166E"/>
                </a:solidFill>
                <a:effectLst/>
                <a:uLnTx/>
                <a:uFillTx/>
                <a:latin typeface="微軟正黑體" pitchFamily="34" charset="-120"/>
                <a:ea typeface="微軟正黑體" pitchFamily="34" charset="-120"/>
              </a:endParaRPr>
            </a:p>
          </p:txBody>
        </p:sp>
      </p:grpSp>
      <p:grpSp>
        <p:nvGrpSpPr>
          <p:cNvPr id="7" name="群組 106"/>
          <p:cNvGrpSpPr/>
          <p:nvPr/>
        </p:nvGrpSpPr>
        <p:grpSpPr>
          <a:xfrm>
            <a:off x="5279501" y="2543303"/>
            <a:ext cx="122953" cy="525657"/>
            <a:chOff x="1403648" y="1907528"/>
            <a:chExt cx="122953" cy="525657"/>
          </a:xfrm>
        </p:grpSpPr>
        <p:cxnSp>
          <p:nvCxnSpPr>
            <p:cNvPr id="108" name="直線接點 107"/>
            <p:cNvCxnSpPr/>
            <p:nvPr/>
          </p:nvCxnSpPr>
          <p:spPr>
            <a:xfrm>
              <a:off x="1465125" y="1965185"/>
              <a:ext cx="0" cy="468000"/>
            </a:xfrm>
            <a:prstGeom prst="line">
              <a:avLst/>
            </a:prstGeom>
            <a:noFill/>
            <a:ln w="28575" cap="flat" cmpd="sng" algn="ctr">
              <a:solidFill>
                <a:srgbClr val="EB984D">
                  <a:shade val="95000"/>
                  <a:satMod val="105000"/>
                </a:srgbClr>
              </a:solidFill>
              <a:prstDash val="solid"/>
            </a:ln>
            <a:effectLst/>
          </p:spPr>
        </p:cxnSp>
        <p:sp>
          <p:nvSpPr>
            <p:cNvPr id="109" name="橢圓 108"/>
            <p:cNvSpPr/>
            <p:nvPr/>
          </p:nvSpPr>
          <p:spPr>
            <a:xfrm>
              <a:off x="1403648" y="1907528"/>
              <a:ext cx="122953" cy="115313"/>
            </a:xfrm>
            <a:prstGeom prst="ellipse">
              <a:avLst/>
            </a:prstGeom>
            <a:solidFill>
              <a:srgbClr val="FF0000"/>
            </a:solidFill>
            <a:ln w="28575" cap="flat" cmpd="sng" algn="ctr">
              <a:solidFill>
                <a:srgbClr val="D58945">
                  <a:shade val="95000"/>
                  <a:satMod val="105000"/>
                </a:srgbClr>
              </a:solidFill>
              <a:prstDash val="solid"/>
            </a:ln>
            <a:effectLst>
              <a:outerShdw blurRad="40000" dist="20000" dir="5400000" rotWithShape="0">
                <a:srgbClr val="000000">
                  <a:alpha val="38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srgbClr val="2B166E"/>
                </a:solidFill>
                <a:effectLst/>
                <a:uLnTx/>
                <a:uFillTx/>
                <a:latin typeface="微軟正黑體" pitchFamily="34" charset="-120"/>
                <a:ea typeface="微軟正黑體" pitchFamily="34" charset="-120"/>
              </a:endParaRPr>
            </a:p>
          </p:txBody>
        </p:sp>
      </p:grpSp>
      <p:grpSp>
        <p:nvGrpSpPr>
          <p:cNvPr id="8" name="群組 109"/>
          <p:cNvGrpSpPr/>
          <p:nvPr/>
        </p:nvGrpSpPr>
        <p:grpSpPr>
          <a:xfrm>
            <a:off x="6266550" y="2296037"/>
            <a:ext cx="194961" cy="772924"/>
            <a:chOff x="1403648" y="1907528"/>
            <a:chExt cx="122953" cy="525657"/>
          </a:xfrm>
        </p:grpSpPr>
        <p:cxnSp>
          <p:nvCxnSpPr>
            <p:cNvPr id="111" name="直線接點 110"/>
            <p:cNvCxnSpPr/>
            <p:nvPr/>
          </p:nvCxnSpPr>
          <p:spPr>
            <a:xfrm>
              <a:off x="1465125" y="1965185"/>
              <a:ext cx="0" cy="468000"/>
            </a:xfrm>
            <a:prstGeom prst="line">
              <a:avLst/>
            </a:prstGeom>
            <a:noFill/>
            <a:ln w="28575" cap="flat" cmpd="sng" algn="ctr">
              <a:solidFill>
                <a:srgbClr val="EB984D">
                  <a:shade val="95000"/>
                  <a:satMod val="105000"/>
                </a:srgbClr>
              </a:solidFill>
              <a:prstDash val="solid"/>
            </a:ln>
            <a:effectLst/>
          </p:spPr>
        </p:cxnSp>
        <p:sp>
          <p:nvSpPr>
            <p:cNvPr id="112" name="橢圓 111"/>
            <p:cNvSpPr/>
            <p:nvPr/>
          </p:nvSpPr>
          <p:spPr>
            <a:xfrm>
              <a:off x="1403648" y="1907528"/>
              <a:ext cx="122953" cy="115313"/>
            </a:xfrm>
            <a:prstGeom prst="ellipse">
              <a:avLst/>
            </a:prstGeom>
            <a:solidFill>
              <a:srgbClr val="FF0000"/>
            </a:solidFill>
            <a:ln w="28575" cap="flat" cmpd="sng" algn="ctr">
              <a:solidFill>
                <a:srgbClr val="D58945">
                  <a:shade val="95000"/>
                  <a:satMod val="105000"/>
                </a:srgbClr>
              </a:solidFill>
              <a:prstDash val="solid"/>
            </a:ln>
            <a:effectLst>
              <a:outerShdw blurRad="40000" dist="20000" dir="5400000" rotWithShape="0">
                <a:srgbClr val="000000">
                  <a:alpha val="38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srgbClr val="2B166E"/>
                </a:solidFill>
                <a:effectLst/>
                <a:uLnTx/>
                <a:uFillTx/>
                <a:latin typeface="微軟正黑體" pitchFamily="34" charset="-120"/>
                <a:ea typeface="微軟正黑體" pitchFamily="34" charset="-120"/>
              </a:endParaRPr>
            </a:p>
          </p:txBody>
        </p:sp>
      </p:grpSp>
      <p:grpSp>
        <p:nvGrpSpPr>
          <p:cNvPr id="10" name="群組 112"/>
          <p:cNvGrpSpPr/>
          <p:nvPr/>
        </p:nvGrpSpPr>
        <p:grpSpPr>
          <a:xfrm>
            <a:off x="7079701" y="2800615"/>
            <a:ext cx="122953" cy="280961"/>
            <a:chOff x="4061297" y="2180143"/>
            <a:chExt cx="122953" cy="280961"/>
          </a:xfrm>
        </p:grpSpPr>
        <p:cxnSp>
          <p:nvCxnSpPr>
            <p:cNvPr id="114" name="直線接點 113"/>
            <p:cNvCxnSpPr/>
            <p:nvPr/>
          </p:nvCxnSpPr>
          <p:spPr>
            <a:xfrm>
              <a:off x="4126096" y="2281104"/>
              <a:ext cx="1" cy="180000"/>
            </a:xfrm>
            <a:prstGeom prst="line">
              <a:avLst/>
            </a:prstGeom>
            <a:noFill/>
            <a:ln w="28575" cap="flat" cmpd="sng" algn="ctr">
              <a:solidFill>
                <a:srgbClr val="EB984D">
                  <a:shade val="95000"/>
                  <a:satMod val="105000"/>
                </a:srgbClr>
              </a:solidFill>
              <a:prstDash val="solid"/>
            </a:ln>
            <a:effectLst/>
          </p:spPr>
        </p:cxnSp>
        <p:sp>
          <p:nvSpPr>
            <p:cNvPr id="115" name="橢圓 114"/>
            <p:cNvSpPr/>
            <p:nvPr/>
          </p:nvSpPr>
          <p:spPr>
            <a:xfrm>
              <a:off x="4061297" y="2180143"/>
              <a:ext cx="122953" cy="115313"/>
            </a:xfrm>
            <a:prstGeom prst="ellipse">
              <a:avLst/>
            </a:prstGeom>
            <a:solidFill>
              <a:srgbClr val="FF0000"/>
            </a:solidFill>
            <a:ln w="28575" cap="flat" cmpd="sng" algn="ctr">
              <a:solidFill>
                <a:srgbClr val="D58945">
                  <a:shade val="95000"/>
                  <a:satMod val="105000"/>
                </a:srgbClr>
              </a:solidFill>
              <a:prstDash val="solid"/>
            </a:ln>
            <a:effectLst>
              <a:outerShdw blurRad="40000" dist="20000" dir="5400000" rotWithShape="0">
                <a:srgbClr val="000000">
                  <a:alpha val="38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srgbClr val="2B166E"/>
                </a:solidFill>
                <a:effectLst/>
                <a:uLnTx/>
                <a:uFillTx/>
                <a:latin typeface="微軟正黑體" pitchFamily="34" charset="-120"/>
                <a:ea typeface="微軟正黑體" pitchFamily="34" charset="-120"/>
              </a:endParaRPr>
            </a:p>
          </p:txBody>
        </p:sp>
      </p:grpSp>
      <p:sp>
        <p:nvSpPr>
          <p:cNvPr id="116" name="文字方塊 115"/>
          <p:cNvSpPr txBox="1"/>
          <p:nvPr/>
        </p:nvSpPr>
        <p:spPr>
          <a:xfrm>
            <a:off x="6410566" y="2204864"/>
            <a:ext cx="1473802" cy="523220"/>
          </a:xfrm>
          <a:prstGeom prst="rect">
            <a:avLst/>
          </a:prstGeom>
          <a:noFill/>
        </p:spPr>
        <p:txBody>
          <a:bodyPr wrap="square" rtlCol="0">
            <a:spAutoFit/>
          </a:bodyPr>
          <a:lstStyle/>
          <a:p>
            <a:pPr algn="ctr"/>
            <a:r>
              <a:rPr kumimoji="0" lang="en-US" altLang="zh-TW" sz="1400" dirty="0" smtClean="0">
                <a:solidFill>
                  <a:srgbClr val="2B166E"/>
                </a:solidFill>
                <a:latin typeface="微軟正黑體" pitchFamily="34" charset="-120"/>
                <a:ea typeface="微軟正黑體" pitchFamily="34" charset="-120"/>
              </a:rPr>
              <a:t>11/24 </a:t>
            </a:r>
          </a:p>
          <a:p>
            <a:pPr algn="ctr"/>
            <a:r>
              <a:rPr kumimoji="0" lang="zh-TW" altLang="en-US" sz="1400" dirty="0">
                <a:solidFill>
                  <a:srgbClr val="2B166E"/>
                </a:solidFill>
                <a:latin typeface="微軟正黑體" pitchFamily="34" charset="-120"/>
                <a:ea typeface="微軟正黑體" pitchFamily="34" charset="-120"/>
              </a:rPr>
              <a:t>資料轉檔完成</a:t>
            </a:r>
            <a:endParaRPr kumimoji="0" lang="en-US" altLang="zh-TW" sz="1400" dirty="0" smtClean="0">
              <a:solidFill>
                <a:srgbClr val="2B166E"/>
              </a:solidFill>
              <a:latin typeface="微軟正黑體" pitchFamily="34" charset="-120"/>
              <a:ea typeface="微軟正黑體" pitchFamily="34" charset="-120"/>
            </a:endParaRPr>
          </a:p>
        </p:txBody>
      </p:sp>
      <p:sp>
        <p:nvSpPr>
          <p:cNvPr id="117" name="弧形 116"/>
          <p:cNvSpPr/>
          <p:nvPr/>
        </p:nvSpPr>
        <p:spPr>
          <a:xfrm rot="3160922">
            <a:off x="6568756" y="2942936"/>
            <a:ext cx="681892" cy="554350"/>
          </a:xfrm>
          <a:prstGeom prst="arc">
            <a:avLst/>
          </a:prstGeom>
          <a:noFill/>
          <a:ln w="28575" cap="flat" cmpd="sng" algn="ctr">
            <a:solidFill>
              <a:srgbClr val="EB984D">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srgbClr val="2B166E"/>
              </a:solidFill>
              <a:effectLst/>
              <a:uLnTx/>
              <a:uFillTx/>
              <a:latin typeface="微軟正黑體" pitchFamily="34" charset="-120"/>
              <a:ea typeface="微軟正黑體" pitchFamily="34" charset="-120"/>
            </a:endParaRPr>
          </a:p>
        </p:txBody>
      </p:sp>
      <p:grpSp>
        <p:nvGrpSpPr>
          <p:cNvPr id="11" name="群組 117"/>
          <p:cNvGrpSpPr/>
          <p:nvPr/>
        </p:nvGrpSpPr>
        <p:grpSpPr>
          <a:xfrm>
            <a:off x="827584" y="2780928"/>
            <a:ext cx="122953" cy="280961"/>
            <a:chOff x="4061297" y="2180143"/>
            <a:chExt cx="122953" cy="280961"/>
          </a:xfrm>
        </p:grpSpPr>
        <p:cxnSp>
          <p:nvCxnSpPr>
            <p:cNvPr id="119" name="直線接點 118"/>
            <p:cNvCxnSpPr/>
            <p:nvPr/>
          </p:nvCxnSpPr>
          <p:spPr>
            <a:xfrm>
              <a:off x="4126096" y="2281104"/>
              <a:ext cx="1" cy="180000"/>
            </a:xfrm>
            <a:prstGeom prst="line">
              <a:avLst/>
            </a:prstGeom>
            <a:noFill/>
            <a:ln w="28575" cap="flat" cmpd="sng" algn="ctr">
              <a:solidFill>
                <a:srgbClr val="EB984D">
                  <a:shade val="95000"/>
                  <a:satMod val="105000"/>
                </a:srgbClr>
              </a:solidFill>
              <a:prstDash val="solid"/>
            </a:ln>
            <a:effectLst/>
          </p:spPr>
        </p:cxnSp>
        <p:sp>
          <p:nvSpPr>
            <p:cNvPr id="120" name="橢圓 119"/>
            <p:cNvSpPr/>
            <p:nvPr/>
          </p:nvSpPr>
          <p:spPr>
            <a:xfrm>
              <a:off x="4061297" y="2180143"/>
              <a:ext cx="122953" cy="115313"/>
            </a:xfrm>
            <a:prstGeom prst="ellipse">
              <a:avLst/>
            </a:prstGeom>
            <a:solidFill>
              <a:srgbClr val="FF0000"/>
            </a:solidFill>
            <a:ln w="28575" cap="flat" cmpd="sng" algn="ctr">
              <a:solidFill>
                <a:srgbClr val="D58945">
                  <a:shade val="95000"/>
                  <a:satMod val="105000"/>
                </a:srgbClr>
              </a:solidFill>
              <a:prstDash val="solid"/>
            </a:ln>
            <a:effectLst>
              <a:outerShdw blurRad="40000" dist="20000" dir="5400000" rotWithShape="0">
                <a:srgbClr val="000000">
                  <a:alpha val="38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srgbClr val="2B166E"/>
                </a:solidFill>
                <a:effectLst/>
                <a:uLnTx/>
                <a:uFillTx/>
                <a:latin typeface="微軟正黑體" pitchFamily="34" charset="-120"/>
                <a:ea typeface="微軟正黑體" pitchFamily="34" charset="-120"/>
              </a:endParaRPr>
            </a:p>
          </p:txBody>
        </p:sp>
      </p:grpSp>
      <p:sp>
        <p:nvSpPr>
          <p:cNvPr id="121" name="左大括弧 120"/>
          <p:cNvSpPr/>
          <p:nvPr/>
        </p:nvSpPr>
        <p:spPr bwMode="auto">
          <a:xfrm rot="16200000">
            <a:off x="1155670" y="3215450"/>
            <a:ext cx="527954" cy="1099070"/>
          </a:xfrm>
          <a:prstGeom prst="leftBrace">
            <a:avLst/>
          </a:prstGeom>
          <a:ln w="28575">
            <a:headEnd type="none" w="med" len="med"/>
            <a:tailEnd type="none" w="med" len="med"/>
          </a:ln>
        </p:spPr>
        <p:style>
          <a:lnRef idx="1">
            <a:schemeClr val="accent2"/>
          </a:lnRef>
          <a:fillRef idx="0">
            <a:schemeClr val="accent2"/>
          </a:fillRef>
          <a:effectRef idx="0">
            <a:schemeClr val="accent2"/>
          </a:effectRef>
          <a:fontRef idx="minor">
            <a:schemeClr val="tx1"/>
          </a:fontRef>
        </p:style>
        <p:txBody>
          <a:bodyPr vert="horz" wrap="square" lIns="91440" tIns="45720" rIns="91440" bIns="45720" numCol="1" rtlCol="0" anchor="t" anchorCtr="0" compatLnSpc="1">
            <a:prstTxWarp prst="textNoShape">
              <a:avLst/>
            </a:prstTxWarp>
          </a:bodyPr>
          <a:lstStyle/>
          <a:p>
            <a:pPr marL="342900" marR="0" indent="-342900" algn="ctr" defTabSz="914400" rtl="0" eaLnBrk="1" fontAlgn="base" latinLnBrk="0" hangingPunct="1">
              <a:lnSpc>
                <a:spcPct val="100000"/>
              </a:lnSpc>
              <a:spcBef>
                <a:spcPct val="20000"/>
              </a:spcBef>
              <a:spcAft>
                <a:spcPct val="0"/>
              </a:spcAft>
              <a:buClrTx/>
              <a:buSzTx/>
              <a:buFont typeface="Wingdings" pitchFamily="2" charset="2"/>
              <a:buChar char="v"/>
              <a:tabLst/>
            </a:pPr>
            <a:endParaRPr kumimoji="1" lang="zh-TW" altLang="en-US" sz="3200" b="0" i="0" u="none" strike="noStrike" cap="none" normalizeH="0" baseline="0" smtClean="0">
              <a:ln>
                <a:noFill/>
              </a:ln>
              <a:solidFill>
                <a:srgbClr val="3366CC"/>
              </a:solidFill>
              <a:effectLst>
                <a:outerShdw blurRad="38100" dist="38100" dir="2700000" algn="tl">
                  <a:srgbClr val="000000">
                    <a:alpha val="43137"/>
                  </a:srgbClr>
                </a:outerShdw>
              </a:effectLst>
              <a:latin typeface="Arial" charset="0"/>
              <a:ea typeface="標楷體" pitchFamily="65" charset="-120"/>
            </a:endParaRPr>
          </a:p>
        </p:txBody>
      </p:sp>
      <p:sp>
        <p:nvSpPr>
          <p:cNvPr id="122" name="文字方塊 121"/>
          <p:cNvSpPr txBox="1"/>
          <p:nvPr/>
        </p:nvSpPr>
        <p:spPr>
          <a:xfrm>
            <a:off x="400456" y="4064878"/>
            <a:ext cx="1867288" cy="369332"/>
          </a:xfrm>
          <a:prstGeom prst="rect">
            <a:avLst/>
          </a:prstGeom>
          <a:noFill/>
        </p:spPr>
        <p:txBody>
          <a:bodyPr wrap="square" rtlCol="0">
            <a:spAutoFit/>
          </a:bodyPr>
          <a:lstStyle/>
          <a:p>
            <a:pPr algn="ctr"/>
            <a:r>
              <a:rPr kumimoji="0" lang="zh-TW" altLang="en-US" sz="1800" b="1" u="sng" dirty="0" smtClean="0">
                <a:solidFill>
                  <a:srgbClr val="FF0000"/>
                </a:solidFill>
                <a:latin typeface="微軟正黑體" pitchFamily="34" charset="-120"/>
                <a:ea typeface="微軟正黑體" pitchFamily="34" charset="-120"/>
              </a:rPr>
              <a:t>教育訓練</a:t>
            </a:r>
            <a:endParaRPr kumimoji="0" lang="en-US" altLang="zh-TW" sz="1800" b="1" u="sng" dirty="0" smtClean="0">
              <a:solidFill>
                <a:srgbClr val="FF0000"/>
              </a:solidFill>
              <a:latin typeface="微軟正黑體" pitchFamily="34" charset="-120"/>
              <a:ea typeface="微軟正黑體" pitchFamily="34" charset="-120"/>
            </a:endParaRPr>
          </a:p>
        </p:txBody>
      </p:sp>
      <p:sp>
        <p:nvSpPr>
          <p:cNvPr id="123" name="八邊形 122"/>
          <p:cNvSpPr/>
          <p:nvPr/>
        </p:nvSpPr>
        <p:spPr bwMode="auto">
          <a:xfrm>
            <a:off x="379207" y="4042812"/>
            <a:ext cx="427128" cy="391398"/>
          </a:xfrm>
          <a:prstGeom prst="octagon">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R="0" algn="ctr" defTabSz="914400" rtl="0" eaLnBrk="1" fontAlgn="base" latinLnBrk="0" hangingPunct="1">
              <a:lnSpc>
                <a:spcPct val="100000"/>
              </a:lnSpc>
              <a:spcBef>
                <a:spcPct val="20000"/>
              </a:spcBef>
              <a:spcAft>
                <a:spcPct val="0"/>
              </a:spcAft>
              <a:buClrTx/>
              <a:buSzTx/>
              <a:tabLst/>
            </a:pPr>
            <a:r>
              <a:rPr kumimoji="1" lang="en-US" altLang="zh-TW" sz="1800" b="1" i="0" u="none" strike="noStrike" cap="none" normalizeH="0" baseline="0" dirty="0" smtClean="0">
                <a:ln>
                  <a:noFill/>
                </a:ln>
                <a:solidFill>
                  <a:schemeClr val="accent2"/>
                </a:solidFill>
                <a:latin typeface="Arial" charset="0"/>
                <a:ea typeface="標楷體" pitchFamily="65" charset="-120"/>
              </a:rPr>
              <a:t>1</a:t>
            </a:r>
            <a:endParaRPr kumimoji="1" lang="zh-TW" altLang="en-US" sz="1800" b="1" i="0" u="none" strike="noStrike" cap="none" normalizeH="0" baseline="0" dirty="0" smtClean="0">
              <a:ln>
                <a:noFill/>
              </a:ln>
              <a:solidFill>
                <a:schemeClr val="accent2"/>
              </a:solidFill>
              <a:latin typeface="Arial" charset="0"/>
              <a:ea typeface="標楷體" pitchFamily="65" charset="-120"/>
            </a:endParaRPr>
          </a:p>
        </p:txBody>
      </p:sp>
      <p:sp>
        <p:nvSpPr>
          <p:cNvPr id="53" name="弧形 52"/>
          <p:cNvSpPr/>
          <p:nvPr/>
        </p:nvSpPr>
        <p:spPr>
          <a:xfrm rot="3160922">
            <a:off x="3645150" y="2942936"/>
            <a:ext cx="681892" cy="554350"/>
          </a:xfrm>
          <a:prstGeom prst="arc">
            <a:avLst/>
          </a:prstGeom>
          <a:noFill/>
          <a:ln w="28575" cap="flat" cmpd="sng" algn="ctr">
            <a:solidFill>
              <a:srgbClr val="EB984D">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srgbClr val="2B166E"/>
              </a:solidFill>
              <a:effectLst/>
              <a:uLnTx/>
              <a:uFillTx/>
              <a:latin typeface="微軟正黑體" pitchFamily="34" charset="-120"/>
              <a:ea typeface="微軟正黑體" pitchFamily="34" charset="-120"/>
            </a:endParaRPr>
          </a:p>
        </p:txBody>
      </p:sp>
      <p:sp>
        <p:nvSpPr>
          <p:cNvPr id="54" name="文字方塊 53"/>
          <p:cNvSpPr txBox="1"/>
          <p:nvPr/>
        </p:nvSpPr>
        <p:spPr>
          <a:xfrm>
            <a:off x="3275856" y="2257708"/>
            <a:ext cx="1867288" cy="523220"/>
          </a:xfrm>
          <a:prstGeom prst="rect">
            <a:avLst/>
          </a:prstGeom>
          <a:noFill/>
        </p:spPr>
        <p:txBody>
          <a:bodyPr wrap="square" rtlCol="0">
            <a:spAutoFit/>
          </a:bodyPr>
          <a:lstStyle/>
          <a:p>
            <a:pPr algn="ctr"/>
            <a:r>
              <a:rPr kumimoji="0" lang="zh-TW" altLang="en-US" sz="1400" dirty="0" smtClean="0">
                <a:solidFill>
                  <a:srgbClr val="2B166E"/>
                </a:solidFill>
                <a:latin typeface="微軟正黑體" pitchFamily="34" charset="-120"/>
                <a:ea typeface="微軟正黑體" pitchFamily="34" charset="-120"/>
              </a:rPr>
              <a:t>以</a:t>
            </a:r>
            <a:r>
              <a:rPr kumimoji="0" lang="en-US" altLang="zh-TW" sz="1400" dirty="0" smtClean="0">
                <a:solidFill>
                  <a:srgbClr val="2B166E"/>
                </a:solidFill>
                <a:latin typeface="微軟正黑體" pitchFamily="34" charset="-120"/>
                <a:ea typeface="微軟正黑體" pitchFamily="34" charset="-120"/>
              </a:rPr>
              <a:t>11/1</a:t>
            </a:r>
            <a:r>
              <a:rPr kumimoji="0" lang="zh-TW" altLang="en-US" sz="1400" dirty="0" smtClean="0">
                <a:solidFill>
                  <a:srgbClr val="2B166E"/>
                </a:solidFill>
                <a:latin typeface="微軟正黑體" pitchFamily="34" charset="-120"/>
                <a:ea typeface="微軟正黑體" pitchFamily="34" charset="-120"/>
              </a:rPr>
              <a:t>為</a:t>
            </a:r>
            <a:endParaRPr kumimoji="0" lang="en-US" altLang="zh-TW" sz="1400" dirty="0" smtClean="0">
              <a:solidFill>
                <a:srgbClr val="2B166E"/>
              </a:solidFill>
              <a:latin typeface="微軟正黑體" pitchFamily="34" charset="-120"/>
              <a:ea typeface="微軟正黑體" pitchFamily="34" charset="-120"/>
            </a:endParaRPr>
          </a:p>
          <a:p>
            <a:pPr algn="ctr"/>
            <a:r>
              <a:rPr kumimoji="0" lang="zh-TW" altLang="en-US" sz="1400" dirty="0" smtClean="0">
                <a:solidFill>
                  <a:srgbClr val="2B166E"/>
                </a:solidFill>
                <a:latin typeface="微軟正黑體" pitchFamily="34" charset="-120"/>
                <a:ea typeface="微軟正黑體" pitchFamily="34" charset="-120"/>
              </a:rPr>
              <a:t>申報日</a:t>
            </a:r>
            <a:endParaRPr kumimoji="0" lang="en-US" altLang="zh-TW" sz="1400" dirty="0">
              <a:solidFill>
                <a:srgbClr val="2B166E"/>
              </a:solidFill>
              <a:latin typeface="微軟正黑體" pitchFamily="34" charset="-120"/>
              <a:ea typeface="微軟正黑體" pitchFamily="34" charset="-120"/>
            </a:endParaRPr>
          </a:p>
        </p:txBody>
      </p:sp>
      <p:grpSp>
        <p:nvGrpSpPr>
          <p:cNvPr id="12" name="群組 57"/>
          <p:cNvGrpSpPr/>
          <p:nvPr/>
        </p:nvGrpSpPr>
        <p:grpSpPr>
          <a:xfrm>
            <a:off x="4161015" y="2787999"/>
            <a:ext cx="122953" cy="280961"/>
            <a:chOff x="4061297" y="2180143"/>
            <a:chExt cx="122953" cy="280961"/>
          </a:xfrm>
        </p:grpSpPr>
        <p:cxnSp>
          <p:nvCxnSpPr>
            <p:cNvPr id="59" name="直線接點 58"/>
            <p:cNvCxnSpPr/>
            <p:nvPr/>
          </p:nvCxnSpPr>
          <p:spPr>
            <a:xfrm>
              <a:off x="4126096" y="2281104"/>
              <a:ext cx="1" cy="180000"/>
            </a:xfrm>
            <a:prstGeom prst="line">
              <a:avLst/>
            </a:prstGeom>
            <a:noFill/>
            <a:ln w="28575" cap="flat" cmpd="sng" algn="ctr">
              <a:solidFill>
                <a:srgbClr val="EB984D">
                  <a:shade val="95000"/>
                  <a:satMod val="105000"/>
                </a:srgbClr>
              </a:solidFill>
              <a:prstDash val="solid"/>
            </a:ln>
            <a:effectLst/>
          </p:spPr>
        </p:cxnSp>
        <p:sp>
          <p:nvSpPr>
            <p:cNvPr id="60" name="橢圓 59"/>
            <p:cNvSpPr/>
            <p:nvPr/>
          </p:nvSpPr>
          <p:spPr>
            <a:xfrm>
              <a:off x="4061297" y="2180143"/>
              <a:ext cx="122953" cy="115313"/>
            </a:xfrm>
            <a:prstGeom prst="ellipse">
              <a:avLst/>
            </a:prstGeom>
            <a:solidFill>
              <a:srgbClr val="FF0000"/>
            </a:solidFill>
            <a:ln w="28575" cap="flat" cmpd="sng" algn="ctr">
              <a:solidFill>
                <a:srgbClr val="D58945">
                  <a:shade val="95000"/>
                  <a:satMod val="105000"/>
                </a:srgbClr>
              </a:solidFill>
              <a:prstDash val="solid"/>
            </a:ln>
            <a:effectLst>
              <a:outerShdw blurRad="40000" dist="20000" dir="5400000" rotWithShape="0">
                <a:srgbClr val="000000">
                  <a:alpha val="38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srgbClr val="2B166E"/>
                </a:solidFill>
                <a:effectLst/>
                <a:uLnTx/>
                <a:uFillTx/>
                <a:latin typeface="微軟正黑體" pitchFamily="34" charset="-120"/>
                <a:ea typeface="微軟正黑體" pitchFamily="34" charset="-120"/>
              </a:endParaRPr>
            </a:p>
          </p:txBody>
        </p:sp>
      </p:grpSp>
    </p:spTree>
    <p:extLst>
      <p:ext uri="{BB962C8B-B14F-4D97-AF65-F5344CB8AC3E}">
        <p14:creationId xmlns="" xmlns:p14="http://schemas.microsoft.com/office/powerpoint/2010/main" val="1938474679"/>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pPr lvl="0"/>
            <a:r>
              <a:rPr lang="zh-TW" altLang="en-US" sz="4400" b="1" dirty="0" smtClean="0">
                <a:effectLst/>
                <a:latin typeface="標楷體" pitchFamily="65" charset="-120"/>
                <a:ea typeface="標楷體" pitchFamily="65" charset="-120"/>
              </a:rPr>
              <a:t>參、使用查核平臺辦理財產申報</a:t>
            </a:r>
            <a:r>
              <a:rPr lang="en-US" altLang="zh-TW" sz="4400" b="1" dirty="0" smtClean="0">
                <a:effectLst/>
                <a:latin typeface="標楷體" pitchFamily="65" charset="-120"/>
                <a:ea typeface="標楷體" pitchFamily="65" charset="-120"/>
              </a:rPr>
              <a:t/>
            </a:r>
            <a:br>
              <a:rPr lang="en-US" altLang="zh-TW" sz="4400" b="1" dirty="0" smtClean="0">
                <a:effectLst/>
                <a:latin typeface="標楷體" pitchFamily="65" charset="-120"/>
                <a:ea typeface="標楷體" pitchFamily="65" charset="-120"/>
              </a:rPr>
            </a:br>
            <a:r>
              <a:rPr lang="zh-TW" altLang="en-US" sz="4400" b="1" dirty="0" smtClean="0">
                <a:effectLst/>
                <a:latin typeface="標楷體" pitchFamily="65" charset="-120"/>
                <a:ea typeface="標楷體" pitchFamily="65" charset="-120"/>
              </a:rPr>
              <a:t>    應行注意事項</a:t>
            </a:r>
            <a:endParaRPr lang="zh-TW" altLang="en-US" b="1" dirty="0">
              <a:effectLst/>
              <a:latin typeface="標楷體" pitchFamily="65" charset="-120"/>
              <a:ea typeface="標楷體" pitchFamily="65" charset="-120"/>
            </a:endParaRPr>
          </a:p>
        </p:txBody>
      </p:sp>
      <p:sp>
        <p:nvSpPr>
          <p:cNvPr id="3" name="內容版面配置區 2"/>
          <p:cNvSpPr>
            <a:spLocks noGrp="1"/>
          </p:cNvSpPr>
          <p:nvPr>
            <p:ph idx="1"/>
          </p:nvPr>
        </p:nvSpPr>
        <p:spPr/>
        <p:txBody>
          <a:bodyPr>
            <a:normAutofit lnSpcReduction="10000"/>
          </a:bodyPr>
          <a:lstStyle/>
          <a:p>
            <a:pPr marL="596646" lvl="2" indent="-514350">
              <a:spcBef>
                <a:spcPts val="600"/>
              </a:spcBef>
              <a:buClr>
                <a:schemeClr val="accent1"/>
              </a:buClr>
              <a:buSzPct val="80000"/>
              <a:buNone/>
            </a:pPr>
            <a:r>
              <a:rPr lang="zh-TW" altLang="en-US" sz="3200" dirty="0" smtClean="0">
                <a:latin typeface="標楷體" pitchFamily="65" charset="-120"/>
                <a:ea typeface="標楷體" pitchFamily="65" charset="-120"/>
              </a:rPr>
              <a:t>一、</a:t>
            </a:r>
            <a:r>
              <a:rPr lang="zh-TW" altLang="zh-TW" sz="3200" b="1" dirty="0" smtClean="0">
                <a:solidFill>
                  <a:srgbClr val="FF0000"/>
                </a:solidFill>
                <a:latin typeface="標楷體" pitchFamily="65" charset="-120"/>
                <a:ea typeface="標楷體" pitchFamily="65" charset="-120"/>
              </a:rPr>
              <a:t>透過查核平臺辦理</a:t>
            </a:r>
            <a:r>
              <a:rPr lang="zh-TW" altLang="en-US" sz="3200" b="1" dirty="0" smtClean="0">
                <a:solidFill>
                  <a:srgbClr val="FF0000"/>
                </a:solidFill>
                <a:latin typeface="標楷體" pitchFamily="65" charset="-120"/>
                <a:ea typeface="標楷體" pitchFamily="65" charset="-120"/>
              </a:rPr>
              <a:t>實質審查及服務</a:t>
            </a:r>
            <a:endParaRPr lang="en-US" altLang="zh-TW" sz="3200" b="1" dirty="0" smtClean="0">
              <a:solidFill>
                <a:srgbClr val="FF0000"/>
              </a:solidFill>
              <a:latin typeface="標楷體" pitchFamily="65" charset="-120"/>
              <a:ea typeface="標楷體" pitchFamily="65" charset="-120"/>
            </a:endParaRPr>
          </a:p>
          <a:p>
            <a:pPr marL="596646" lvl="2" indent="-514350">
              <a:spcBef>
                <a:spcPts val="600"/>
              </a:spcBef>
              <a:buClr>
                <a:schemeClr val="accent1"/>
              </a:buClr>
              <a:buSzPct val="80000"/>
              <a:buNone/>
            </a:pPr>
            <a:r>
              <a:rPr lang="zh-TW" altLang="en-US" sz="3200" b="1" dirty="0" smtClean="0">
                <a:solidFill>
                  <a:srgbClr val="FF0000"/>
                </a:solidFill>
                <a:latin typeface="標楷體" pitchFamily="65" charset="-120"/>
                <a:ea typeface="標楷體" pitchFamily="65" charset="-120"/>
              </a:rPr>
              <a:t>    申報人</a:t>
            </a:r>
            <a:r>
              <a:rPr lang="zh-TW" altLang="zh-TW" sz="3200" dirty="0" smtClean="0">
                <a:latin typeface="標楷體" pitchFamily="65" charset="-120"/>
                <a:ea typeface="標楷體" pitchFamily="65" charset="-120"/>
              </a:rPr>
              <a:t>：</a:t>
            </a:r>
            <a:endParaRPr lang="en-US" altLang="zh-TW" sz="3200" dirty="0" smtClean="0">
              <a:latin typeface="標楷體" pitchFamily="65" charset="-120"/>
              <a:ea typeface="標楷體" pitchFamily="65" charset="-120"/>
            </a:endParaRPr>
          </a:p>
          <a:p>
            <a:pPr marL="596646" lvl="2" indent="-514350">
              <a:spcBef>
                <a:spcPts val="600"/>
              </a:spcBef>
              <a:buClr>
                <a:schemeClr val="accent1"/>
              </a:buClr>
              <a:buSzPct val="80000"/>
              <a:buNone/>
            </a:pPr>
            <a:r>
              <a:rPr lang="zh-TW" altLang="en-US" sz="3200" dirty="0" smtClean="0">
                <a:latin typeface="標楷體" pitchFamily="65" charset="-120"/>
                <a:ea typeface="標楷體" pitchFamily="65" charset="-120"/>
              </a:rPr>
              <a:t>  </a:t>
            </a:r>
            <a:r>
              <a:rPr lang="zh-TW" altLang="zh-TW" sz="3200" dirty="0" smtClean="0">
                <a:latin typeface="標楷體" pitchFamily="65" charset="-120"/>
                <a:ea typeface="標楷體" pitchFamily="65" charset="-120"/>
              </a:rPr>
              <a:t>目前係屬試辦性質，故試辦期間政風機構除以</a:t>
            </a:r>
            <a:r>
              <a:rPr lang="zh-TW" altLang="zh-TW" sz="3200" b="1" dirty="0" smtClean="0">
                <a:solidFill>
                  <a:srgbClr val="0000FF"/>
                </a:solidFill>
                <a:latin typeface="標楷體" pitchFamily="65" charset="-120"/>
                <a:ea typeface="標楷體" pitchFamily="65" charset="-120"/>
              </a:rPr>
              <a:t>查核平臺辦理</a:t>
            </a:r>
            <a:r>
              <a:rPr lang="zh-TW" altLang="en-US" sz="3200" b="1" dirty="0" smtClean="0">
                <a:solidFill>
                  <a:srgbClr val="0000FF"/>
                </a:solidFill>
                <a:latin typeface="標楷體" pitchFamily="65" charset="-120"/>
                <a:ea typeface="標楷體" pitchFamily="65" charset="-120"/>
              </a:rPr>
              <a:t>實質審查及服務申報人</a:t>
            </a:r>
            <a:r>
              <a:rPr lang="zh-TW" altLang="zh-TW" sz="3200" b="1" dirty="0" smtClean="0">
                <a:solidFill>
                  <a:srgbClr val="0000FF"/>
                </a:solidFill>
                <a:latin typeface="標楷體" pitchFamily="65" charset="-120"/>
                <a:ea typeface="標楷體" pitchFamily="65" charset="-120"/>
              </a:rPr>
              <a:t>作業</a:t>
            </a:r>
            <a:r>
              <a:rPr lang="zh-TW" altLang="zh-TW" sz="3200" dirty="0" smtClean="0">
                <a:latin typeface="標楷體" pitchFamily="65" charset="-120"/>
                <a:ea typeface="標楷體" pitchFamily="65" charset="-120"/>
              </a:rPr>
              <a:t>外，亦將</a:t>
            </a:r>
            <a:r>
              <a:rPr lang="zh-TW" altLang="zh-TW" sz="3200" b="1" dirty="0" smtClean="0">
                <a:solidFill>
                  <a:srgbClr val="0000FF"/>
                </a:solidFill>
                <a:latin typeface="標楷體" pitchFamily="65" charset="-120"/>
                <a:ea typeface="標楷體" pitchFamily="65" charset="-120"/>
              </a:rPr>
              <a:t>併採紙本方式</a:t>
            </a:r>
            <a:r>
              <a:rPr lang="zh-TW" altLang="zh-TW" sz="3200" dirty="0" smtClean="0">
                <a:latin typeface="標楷體" pitchFamily="65" charset="-120"/>
                <a:ea typeface="標楷體" pitchFamily="65" charset="-120"/>
              </a:rPr>
              <a:t>向</a:t>
            </a:r>
            <a:r>
              <a:rPr lang="zh-TW" altLang="en-US" sz="3200" dirty="0" smtClean="0">
                <a:latin typeface="標楷體" pitchFamily="65" charset="-120"/>
                <a:ea typeface="標楷體" pitchFamily="65" charset="-120"/>
              </a:rPr>
              <a:t>政府機關及金融機構</a:t>
            </a:r>
            <a:r>
              <a:rPr lang="zh-TW" altLang="zh-TW" sz="3200" dirty="0" smtClean="0">
                <a:latin typeface="標楷體" pitchFamily="65" charset="-120"/>
                <a:ea typeface="標楷體" pitchFamily="65" charset="-120"/>
              </a:rPr>
              <a:t>查調申報人及其配偶與未成年子女之財產資料，俟檢討成效，再決定是否免除紙本，全部以查核平臺辦理</a:t>
            </a:r>
            <a:r>
              <a:rPr lang="zh-TW" altLang="en-US" sz="3200" dirty="0" smtClean="0">
                <a:latin typeface="標楷體" pitchFamily="65" charset="-120"/>
                <a:ea typeface="標楷體" pitchFamily="65" charset="-120"/>
              </a:rPr>
              <a:t>實質審查及服務申報人</a:t>
            </a:r>
            <a:r>
              <a:rPr lang="zh-TW" altLang="zh-TW" sz="3200" dirty="0" smtClean="0">
                <a:latin typeface="標楷體" pitchFamily="65" charset="-120"/>
                <a:ea typeface="標楷體" pitchFamily="65" charset="-120"/>
              </a:rPr>
              <a:t>作業。</a:t>
            </a:r>
            <a:endParaRPr lang="zh-TW" altLang="en-US" sz="3200" dirty="0">
              <a:latin typeface="標楷體" pitchFamily="65" charset="-120"/>
              <a:ea typeface="標楷體" pitchFamily="65" charset="-120"/>
            </a:endParaRPr>
          </a:p>
        </p:txBody>
      </p:sp>
      <p:sp>
        <p:nvSpPr>
          <p:cNvPr id="4" name="投影片編號版面配置區 3"/>
          <p:cNvSpPr>
            <a:spLocks noGrp="1"/>
          </p:cNvSpPr>
          <p:nvPr>
            <p:ph type="sldNum" sz="quarter" idx="12"/>
          </p:nvPr>
        </p:nvSpPr>
        <p:spPr/>
        <p:txBody>
          <a:bodyPr/>
          <a:lstStyle/>
          <a:p>
            <a:fld id="{CFD80C3C-E9FF-4241-A9CE-77FC01300D9B}" type="slidenum">
              <a:rPr lang="zh-TW" altLang="en-US" smtClean="0"/>
              <a:pPr/>
              <a:t>24</a:t>
            </a:fld>
            <a:endParaRPr lang="zh-TW" alt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pPr lvl="0"/>
            <a:r>
              <a:rPr lang="zh-TW" altLang="en-US" sz="4400" dirty="0" smtClean="0">
                <a:latin typeface="標楷體" pitchFamily="65" charset="-120"/>
                <a:ea typeface="標楷體" pitchFamily="65" charset="-120"/>
              </a:rPr>
              <a:t>參、使用查核平臺辦理財產申報</a:t>
            </a:r>
            <a:r>
              <a:rPr lang="en-US" altLang="zh-TW" sz="4400" dirty="0" smtClean="0">
                <a:latin typeface="標楷體" pitchFamily="65" charset="-120"/>
                <a:ea typeface="標楷體" pitchFamily="65" charset="-120"/>
              </a:rPr>
              <a:t/>
            </a:r>
            <a:br>
              <a:rPr lang="en-US" altLang="zh-TW" sz="4400" dirty="0" smtClean="0">
                <a:latin typeface="標楷體" pitchFamily="65" charset="-120"/>
                <a:ea typeface="標楷體" pitchFamily="65" charset="-120"/>
              </a:rPr>
            </a:br>
            <a:r>
              <a:rPr lang="zh-TW" altLang="en-US" sz="4400" dirty="0" smtClean="0">
                <a:latin typeface="標楷體" pitchFamily="65" charset="-120"/>
                <a:ea typeface="標楷體" pitchFamily="65" charset="-120"/>
              </a:rPr>
              <a:t>    應行注意事項</a:t>
            </a:r>
            <a:endParaRPr lang="zh-TW" altLang="en-US" dirty="0">
              <a:latin typeface="標楷體" pitchFamily="65" charset="-120"/>
              <a:ea typeface="標楷體" pitchFamily="65" charset="-120"/>
            </a:endParaRPr>
          </a:p>
        </p:txBody>
      </p:sp>
      <p:sp>
        <p:nvSpPr>
          <p:cNvPr id="3" name="內容版面配置區 2"/>
          <p:cNvSpPr>
            <a:spLocks noGrp="1"/>
          </p:cNvSpPr>
          <p:nvPr>
            <p:ph idx="1"/>
          </p:nvPr>
        </p:nvSpPr>
        <p:spPr/>
        <p:txBody>
          <a:bodyPr>
            <a:normAutofit fontScale="92500" lnSpcReduction="10000"/>
          </a:bodyPr>
          <a:lstStyle/>
          <a:p>
            <a:pPr marL="596646" lvl="2" indent="-514350">
              <a:spcBef>
                <a:spcPts val="600"/>
              </a:spcBef>
              <a:buClr>
                <a:schemeClr val="accent1"/>
              </a:buClr>
              <a:buSzPct val="80000"/>
              <a:buNone/>
            </a:pPr>
            <a:r>
              <a:rPr lang="zh-TW" altLang="en-US" sz="3200" dirty="0" smtClean="0">
                <a:latin typeface="標楷體" pitchFamily="65" charset="-120"/>
                <a:ea typeface="標楷體" pitchFamily="65" charset="-120"/>
              </a:rPr>
              <a:t>二、</a:t>
            </a:r>
            <a:r>
              <a:rPr lang="zh-TW" altLang="zh-TW" sz="3200" b="1" dirty="0" smtClean="0">
                <a:solidFill>
                  <a:srgbClr val="FF0000"/>
                </a:solidFill>
                <a:latin typeface="標楷體" pitchFamily="65" charset="-120"/>
                <a:ea typeface="標楷體" pitchFamily="65" charset="-120"/>
              </a:rPr>
              <a:t>查核平臺正式實施後，原則上一年</a:t>
            </a:r>
            <a:endParaRPr lang="en-US" altLang="zh-TW" sz="3200" b="1" dirty="0" smtClean="0">
              <a:solidFill>
                <a:srgbClr val="FF0000"/>
              </a:solidFill>
              <a:latin typeface="標楷體" pitchFamily="65" charset="-120"/>
              <a:ea typeface="標楷體" pitchFamily="65" charset="-120"/>
            </a:endParaRPr>
          </a:p>
          <a:p>
            <a:pPr marL="596646" lvl="2" indent="-514350">
              <a:spcBef>
                <a:spcPts val="600"/>
              </a:spcBef>
              <a:buClr>
                <a:schemeClr val="accent1"/>
              </a:buClr>
              <a:buSzPct val="80000"/>
              <a:buNone/>
            </a:pPr>
            <a:r>
              <a:rPr lang="zh-TW" altLang="en-US" sz="3200" b="1" dirty="0" smtClean="0">
                <a:solidFill>
                  <a:srgbClr val="FF0000"/>
                </a:solidFill>
                <a:latin typeface="標楷體" pitchFamily="65" charset="-120"/>
                <a:ea typeface="標楷體" pitchFamily="65" charset="-120"/>
              </a:rPr>
              <a:t>    </a:t>
            </a:r>
            <a:r>
              <a:rPr lang="zh-TW" altLang="zh-TW" sz="3200" b="1" dirty="0" smtClean="0">
                <a:solidFill>
                  <a:srgbClr val="FF0000"/>
                </a:solidFill>
                <a:latin typeface="標楷體" pitchFamily="65" charset="-120"/>
                <a:ea typeface="標楷體" pitchFamily="65" charset="-120"/>
              </a:rPr>
              <a:t>僅向</a:t>
            </a:r>
            <a:r>
              <a:rPr lang="zh-TW" altLang="en-US" sz="3200" b="1" dirty="0" smtClean="0">
                <a:solidFill>
                  <a:srgbClr val="FF0000"/>
                </a:solidFill>
                <a:latin typeface="標楷體" pitchFamily="65" charset="-120"/>
                <a:ea typeface="標楷體" pitchFamily="65" charset="-120"/>
              </a:rPr>
              <a:t>政府機關及金融機構</a:t>
            </a:r>
            <a:r>
              <a:rPr lang="zh-TW" altLang="zh-TW" sz="3200" b="1" dirty="0" smtClean="0">
                <a:solidFill>
                  <a:srgbClr val="FF0000"/>
                </a:solidFill>
                <a:latin typeface="標楷體" pitchFamily="65" charset="-120"/>
                <a:ea typeface="標楷體" pitchFamily="65" charset="-120"/>
              </a:rPr>
              <a:t>查調</a:t>
            </a:r>
            <a:r>
              <a:rPr lang="en-US" altLang="zh-TW" sz="3200" b="1" dirty="0" smtClean="0">
                <a:solidFill>
                  <a:srgbClr val="FF0000"/>
                </a:solidFill>
                <a:latin typeface="標楷體" pitchFamily="65" charset="-120"/>
                <a:ea typeface="標楷體" pitchFamily="65" charset="-120"/>
              </a:rPr>
              <a:t>2</a:t>
            </a:r>
            <a:r>
              <a:rPr lang="zh-TW" altLang="zh-TW" sz="3200" b="1" dirty="0" smtClean="0">
                <a:solidFill>
                  <a:srgbClr val="FF0000"/>
                </a:solidFill>
                <a:latin typeface="標楷體" pitchFamily="65" charset="-120"/>
                <a:ea typeface="標楷體" pitchFamily="65" charset="-120"/>
              </a:rPr>
              <a:t>次資</a:t>
            </a:r>
            <a:endParaRPr lang="en-US" altLang="zh-TW" sz="3200" b="1" dirty="0" smtClean="0">
              <a:solidFill>
                <a:srgbClr val="FF0000"/>
              </a:solidFill>
              <a:latin typeface="標楷體" pitchFamily="65" charset="-120"/>
              <a:ea typeface="標楷體" pitchFamily="65" charset="-120"/>
            </a:endParaRPr>
          </a:p>
          <a:p>
            <a:pPr marL="596646" lvl="2" indent="-514350">
              <a:spcBef>
                <a:spcPts val="600"/>
              </a:spcBef>
              <a:buClr>
                <a:schemeClr val="accent1"/>
              </a:buClr>
              <a:buSzPct val="80000"/>
              <a:buNone/>
            </a:pPr>
            <a:r>
              <a:rPr lang="zh-TW" altLang="en-US" sz="3200" b="1" dirty="0" smtClean="0">
                <a:solidFill>
                  <a:srgbClr val="FF0000"/>
                </a:solidFill>
                <a:latin typeface="標楷體" pitchFamily="65" charset="-120"/>
                <a:ea typeface="標楷體" pitchFamily="65" charset="-120"/>
              </a:rPr>
              <a:t>    </a:t>
            </a:r>
            <a:r>
              <a:rPr lang="zh-TW" altLang="zh-TW" sz="3200" b="1" dirty="0" smtClean="0">
                <a:solidFill>
                  <a:srgbClr val="FF0000"/>
                </a:solidFill>
                <a:latin typeface="標楷體" pitchFamily="65" charset="-120"/>
                <a:ea typeface="標楷體" pitchFamily="65" charset="-120"/>
              </a:rPr>
              <a:t>料</a:t>
            </a:r>
            <a:r>
              <a:rPr lang="zh-TW" altLang="zh-TW" sz="3200" dirty="0" smtClean="0">
                <a:latin typeface="標楷體" pitchFamily="65" charset="-120"/>
                <a:ea typeface="標楷體" pitchFamily="65" charset="-120"/>
              </a:rPr>
              <a:t>：</a:t>
            </a:r>
            <a:endParaRPr lang="en-US" altLang="zh-TW" sz="3200" dirty="0" smtClean="0">
              <a:latin typeface="標楷體" pitchFamily="65" charset="-120"/>
              <a:ea typeface="標楷體" pitchFamily="65" charset="-120"/>
            </a:endParaRPr>
          </a:p>
          <a:p>
            <a:pPr marL="596646" lvl="2" indent="-514350">
              <a:spcBef>
                <a:spcPts val="600"/>
              </a:spcBef>
              <a:buClr>
                <a:schemeClr val="accent1"/>
              </a:buClr>
              <a:buSzPct val="80000"/>
              <a:buNone/>
            </a:pPr>
            <a:r>
              <a:rPr lang="zh-TW" altLang="en-US" sz="3200" dirty="0" smtClean="0">
                <a:latin typeface="標楷體" pitchFamily="65" charset="-120"/>
                <a:ea typeface="標楷體" pitchFamily="65" charset="-120"/>
              </a:rPr>
              <a:t>    </a:t>
            </a:r>
            <a:r>
              <a:rPr lang="zh-TW" altLang="zh-TW" sz="3200" b="1" dirty="0" smtClean="0">
                <a:solidFill>
                  <a:srgbClr val="0000FF"/>
                </a:solidFill>
                <a:effectLst>
                  <a:outerShdw blurRad="38100" dist="38100" dir="2700000" algn="tl">
                    <a:srgbClr val="000000">
                      <a:alpha val="43137"/>
                    </a:srgbClr>
                  </a:outerShdw>
                </a:effectLst>
                <a:latin typeface="標楷體" pitchFamily="65" charset="-120"/>
                <a:ea typeface="標楷體" pitchFamily="65" charset="-120"/>
              </a:rPr>
              <a:t>第</a:t>
            </a:r>
            <a:r>
              <a:rPr lang="en-US" altLang="zh-TW" sz="3200" b="1" dirty="0" smtClean="0">
                <a:solidFill>
                  <a:srgbClr val="0000FF"/>
                </a:solidFill>
                <a:effectLst>
                  <a:outerShdw blurRad="38100" dist="38100" dir="2700000" algn="tl">
                    <a:srgbClr val="000000">
                      <a:alpha val="43137"/>
                    </a:srgbClr>
                  </a:outerShdw>
                </a:effectLst>
                <a:latin typeface="標楷體" pitchFamily="65" charset="-120"/>
                <a:ea typeface="標楷體" pitchFamily="65" charset="-120"/>
              </a:rPr>
              <a:t>1</a:t>
            </a:r>
            <a:r>
              <a:rPr lang="zh-TW" altLang="zh-TW" sz="3200" b="1" dirty="0" smtClean="0">
                <a:solidFill>
                  <a:srgbClr val="0000FF"/>
                </a:solidFill>
                <a:effectLst>
                  <a:outerShdw blurRad="38100" dist="38100" dir="2700000" algn="tl">
                    <a:srgbClr val="000000">
                      <a:alpha val="43137"/>
                    </a:srgbClr>
                  </a:outerShdw>
                </a:effectLst>
                <a:latin typeface="標楷體" pitchFamily="65" charset="-120"/>
                <a:ea typeface="標楷體" pitchFamily="65" charset="-120"/>
              </a:rPr>
              <a:t>次查調資料</a:t>
            </a:r>
            <a:r>
              <a:rPr lang="zh-TW" altLang="zh-TW" sz="3200" b="1" dirty="0" smtClean="0">
                <a:solidFill>
                  <a:srgbClr val="0000FF"/>
                </a:solidFill>
                <a:latin typeface="標楷體" pitchFamily="65" charset="-120"/>
                <a:ea typeface="標楷體" pitchFamily="65" charset="-120"/>
              </a:rPr>
              <a:t>：</a:t>
            </a:r>
            <a:endParaRPr lang="en-US" altLang="zh-TW" sz="3200" b="1" dirty="0" smtClean="0">
              <a:solidFill>
                <a:srgbClr val="0000FF"/>
              </a:solidFill>
              <a:latin typeface="標楷體" pitchFamily="65" charset="-120"/>
              <a:ea typeface="標楷體" pitchFamily="65" charset="-120"/>
            </a:endParaRPr>
          </a:p>
          <a:p>
            <a:pPr marL="596646" lvl="2" indent="-514350">
              <a:spcBef>
                <a:spcPts val="600"/>
              </a:spcBef>
              <a:buClr>
                <a:schemeClr val="accent1"/>
              </a:buClr>
              <a:buSzPct val="80000"/>
              <a:buNone/>
            </a:pPr>
            <a:r>
              <a:rPr lang="zh-TW" altLang="en-US" sz="3200" dirty="0" smtClean="0">
                <a:latin typeface="標楷體" pitchFamily="65" charset="-120"/>
                <a:ea typeface="標楷體" pitchFamily="65" charset="-120"/>
              </a:rPr>
              <a:t>    </a:t>
            </a:r>
            <a:r>
              <a:rPr lang="zh-TW" altLang="zh-TW" sz="3200" dirty="0" smtClean="0">
                <a:latin typeface="標楷體" pitchFamily="65" charset="-120"/>
                <a:ea typeface="標楷體" pitchFamily="65" charset="-120"/>
              </a:rPr>
              <a:t>本次用途為提供申報人申報財產使</a:t>
            </a:r>
            <a:endParaRPr lang="en-US" altLang="zh-TW" sz="3200" dirty="0" smtClean="0">
              <a:latin typeface="標楷體" pitchFamily="65" charset="-120"/>
              <a:ea typeface="標楷體" pitchFamily="65" charset="-120"/>
            </a:endParaRPr>
          </a:p>
          <a:p>
            <a:pPr marL="596646" lvl="2" indent="-514350">
              <a:spcBef>
                <a:spcPts val="600"/>
              </a:spcBef>
              <a:buClr>
                <a:schemeClr val="accent1"/>
              </a:buClr>
              <a:buSzPct val="80000"/>
              <a:buNone/>
            </a:pPr>
            <a:r>
              <a:rPr lang="zh-TW" altLang="en-US" sz="3200" dirty="0" smtClean="0">
                <a:latin typeface="標楷體" pitchFamily="65" charset="-120"/>
                <a:ea typeface="標楷體" pitchFamily="65" charset="-120"/>
              </a:rPr>
              <a:t>    </a:t>
            </a:r>
            <a:r>
              <a:rPr lang="zh-TW" altLang="zh-TW" sz="3200" dirty="0" smtClean="0">
                <a:latin typeface="標楷體" pitchFamily="65" charset="-120"/>
                <a:ea typeface="標楷體" pitchFamily="65" charset="-120"/>
              </a:rPr>
              <a:t>用，但僅提供</a:t>
            </a:r>
            <a:r>
              <a:rPr lang="en-US" altLang="zh-TW" sz="3200" dirty="0" smtClean="0">
                <a:latin typeface="標楷體" pitchFamily="65" charset="-120"/>
                <a:ea typeface="標楷體" pitchFamily="65" charset="-120"/>
              </a:rPr>
              <a:t>11</a:t>
            </a:r>
            <a:r>
              <a:rPr lang="zh-TW" altLang="zh-TW" sz="3200" dirty="0" smtClean="0">
                <a:latin typeface="標楷體" pitchFamily="65" charset="-120"/>
                <a:ea typeface="標楷體" pitchFamily="65" charset="-120"/>
              </a:rPr>
              <a:t>月</a:t>
            </a:r>
            <a:r>
              <a:rPr lang="en-US" altLang="zh-TW" sz="3200" dirty="0" smtClean="0">
                <a:latin typeface="標楷體" pitchFamily="65" charset="-120"/>
                <a:ea typeface="標楷體" pitchFamily="65" charset="-120"/>
              </a:rPr>
              <a:t>1</a:t>
            </a:r>
            <a:r>
              <a:rPr lang="zh-TW" altLang="zh-TW" sz="3200" dirty="0" smtClean="0">
                <a:latin typeface="標楷體" pitchFamily="65" charset="-120"/>
                <a:ea typeface="標楷體" pitchFamily="65" charset="-120"/>
              </a:rPr>
              <a:t>日當日資料供其</a:t>
            </a:r>
            <a:endParaRPr lang="en-US" altLang="zh-TW" sz="3200" dirty="0" smtClean="0">
              <a:latin typeface="標楷體" pitchFamily="65" charset="-120"/>
              <a:ea typeface="標楷體" pitchFamily="65" charset="-120"/>
            </a:endParaRPr>
          </a:p>
          <a:p>
            <a:pPr marL="596646" lvl="2" indent="-514350">
              <a:spcBef>
                <a:spcPts val="600"/>
              </a:spcBef>
              <a:buClr>
                <a:schemeClr val="accent1"/>
              </a:buClr>
              <a:buSzPct val="80000"/>
              <a:buNone/>
            </a:pPr>
            <a:r>
              <a:rPr lang="zh-TW" altLang="en-US" sz="3200" dirty="0" smtClean="0">
                <a:latin typeface="標楷體" pitchFamily="65" charset="-120"/>
                <a:ea typeface="標楷體" pitchFamily="65" charset="-120"/>
              </a:rPr>
              <a:t>    </a:t>
            </a:r>
            <a:r>
              <a:rPr lang="zh-TW" altLang="zh-TW" sz="3200" dirty="0" smtClean="0">
                <a:latin typeface="標楷體" pitchFamily="65" charset="-120"/>
                <a:ea typeface="標楷體" pitchFamily="65" charset="-120"/>
              </a:rPr>
              <a:t>申報財產，故</a:t>
            </a:r>
            <a:r>
              <a:rPr lang="zh-TW" altLang="en-US" sz="3200" dirty="0" smtClean="0">
                <a:latin typeface="標楷體" pitchFamily="65" charset="-120"/>
                <a:ea typeface="標楷體" pitchFamily="65" charset="-120"/>
              </a:rPr>
              <a:t>政府機關及金融機構</a:t>
            </a:r>
            <a:endParaRPr lang="en-US" altLang="zh-TW" sz="3200" dirty="0" smtClean="0">
              <a:latin typeface="標楷體" pitchFamily="65" charset="-120"/>
              <a:ea typeface="標楷體" pitchFamily="65" charset="-120"/>
            </a:endParaRPr>
          </a:p>
          <a:p>
            <a:pPr marL="596646" lvl="2" indent="-514350">
              <a:spcBef>
                <a:spcPts val="600"/>
              </a:spcBef>
              <a:buClr>
                <a:schemeClr val="accent1"/>
              </a:buClr>
              <a:buSzPct val="80000"/>
              <a:buNone/>
            </a:pPr>
            <a:r>
              <a:rPr lang="zh-TW" altLang="en-US" sz="3200" dirty="0" smtClean="0">
                <a:latin typeface="標楷體" pitchFamily="65" charset="-120"/>
                <a:ea typeface="標楷體" pitchFamily="65" charset="-120"/>
              </a:rPr>
              <a:t>    </a:t>
            </a:r>
            <a:r>
              <a:rPr lang="zh-TW" altLang="zh-TW" sz="3200" dirty="0" smtClean="0">
                <a:latin typeface="標楷體" pitchFamily="65" charset="-120"/>
                <a:ea typeface="標楷體" pitchFamily="65" charset="-120"/>
              </a:rPr>
              <a:t>亦僅須提供是日資料即可，但須於</a:t>
            </a:r>
            <a:endParaRPr lang="en-US" altLang="zh-TW" sz="3200" dirty="0" smtClean="0">
              <a:latin typeface="標楷體" pitchFamily="65" charset="-120"/>
              <a:ea typeface="標楷體" pitchFamily="65" charset="-120"/>
            </a:endParaRPr>
          </a:p>
          <a:p>
            <a:pPr marL="596646" lvl="2" indent="-514350">
              <a:spcBef>
                <a:spcPts val="600"/>
              </a:spcBef>
              <a:buClr>
                <a:schemeClr val="accent1"/>
              </a:buClr>
              <a:buSzPct val="80000"/>
              <a:buNone/>
            </a:pPr>
            <a:r>
              <a:rPr lang="zh-TW" altLang="en-US" sz="3200" dirty="0" smtClean="0">
                <a:latin typeface="標楷體" pitchFamily="65" charset="-120"/>
                <a:ea typeface="標楷體" pitchFamily="65" charset="-120"/>
              </a:rPr>
              <a:t>    </a:t>
            </a:r>
            <a:r>
              <a:rPr lang="en-US" altLang="zh-TW" sz="3200" dirty="0" smtClean="0">
                <a:latin typeface="標楷體" pitchFamily="65" charset="-120"/>
                <a:ea typeface="標楷體" pitchFamily="65" charset="-120"/>
              </a:rPr>
              <a:t>11</a:t>
            </a:r>
            <a:r>
              <a:rPr lang="zh-TW" altLang="zh-TW" sz="3200" dirty="0" smtClean="0">
                <a:latin typeface="標楷體" pitchFamily="65" charset="-120"/>
                <a:ea typeface="標楷體" pitchFamily="65" charset="-120"/>
              </a:rPr>
              <a:t>月</a:t>
            </a:r>
            <a:r>
              <a:rPr lang="en-US" altLang="zh-TW" sz="3200" dirty="0" smtClean="0">
                <a:latin typeface="標楷體" pitchFamily="65" charset="-120"/>
                <a:ea typeface="標楷體" pitchFamily="65" charset="-120"/>
              </a:rPr>
              <a:t>15</a:t>
            </a:r>
            <a:r>
              <a:rPr lang="zh-TW" altLang="zh-TW" sz="3200" dirty="0" smtClean="0">
                <a:latin typeface="標楷體" pitchFamily="65" charset="-120"/>
                <a:ea typeface="標楷體" pitchFamily="65" charset="-120"/>
              </a:rPr>
              <a:t>日前回復。</a:t>
            </a:r>
            <a:endParaRPr lang="zh-TW" altLang="en-US" sz="3200" dirty="0">
              <a:latin typeface="標楷體" pitchFamily="65" charset="-120"/>
              <a:ea typeface="標楷體" pitchFamily="65" charset="-120"/>
            </a:endParaRPr>
          </a:p>
        </p:txBody>
      </p:sp>
      <p:sp>
        <p:nvSpPr>
          <p:cNvPr id="4" name="投影片編號版面配置區 3"/>
          <p:cNvSpPr>
            <a:spLocks noGrp="1"/>
          </p:cNvSpPr>
          <p:nvPr>
            <p:ph type="sldNum" sz="quarter" idx="12"/>
          </p:nvPr>
        </p:nvSpPr>
        <p:spPr/>
        <p:txBody>
          <a:bodyPr/>
          <a:lstStyle/>
          <a:p>
            <a:fld id="{CFD80C3C-E9FF-4241-A9CE-77FC01300D9B}" type="slidenum">
              <a:rPr lang="zh-TW" altLang="en-US" smtClean="0"/>
              <a:pPr/>
              <a:t>25</a:t>
            </a:fld>
            <a:endParaRPr lang="zh-TW" alt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pPr lvl="0"/>
            <a:r>
              <a:rPr lang="zh-TW" altLang="en-US" sz="4000" dirty="0" smtClean="0">
                <a:latin typeface="標楷體" pitchFamily="65" charset="-120"/>
                <a:ea typeface="標楷體" pitchFamily="65" charset="-120"/>
              </a:rPr>
              <a:t>參、使用查核平臺辦理財產申報</a:t>
            </a:r>
            <a:r>
              <a:rPr lang="en-US" altLang="zh-TW" sz="4000" dirty="0" smtClean="0">
                <a:latin typeface="標楷體" pitchFamily="65" charset="-120"/>
                <a:ea typeface="標楷體" pitchFamily="65" charset="-120"/>
              </a:rPr>
              <a:t/>
            </a:r>
            <a:br>
              <a:rPr lang="en-US" altLang="zh-TW" sz="4000" dirty="0" smtClean="0">
                <a:latin typeface="標楷體" pitchFamily="65" charset="-120"/>
                <a:ea typeface="標楷體" pitchFamily="65" charset="-120"/>
              </a:rPr>
            </a:br>
            <a:r>
              <a:rPr lang="zh-TW" altLang="en-US" sz="4000" dirty="0" smtClean="0">
                <a:latin typeface="標楷體" pitchFamily="65" charset="-120"/>
                <a:ea typeface="標楷體" pitchFamily="65" charset="-120"/>
              </a:rPr>
              <a:t>    應行注意事項</a:t>
            </a:r>
            <a:endParaRPr lang="zh-TW" altLang="en-US" dirty="0">
              <a:latin typeface="標楷體" pitchFamily="65" charset="-120"/>
              <a:ea typeface="標楷體" pitchFamily="65" charset="-120"/>
            </a:endParaRPr>
          </a:p>
        </p:txBody>
      </p:sp>
      <p:sp>
        <p:nvSpPr>
          <p:cNvPr id="3" name="內容版面配置區 2"/>
          <p:cNvSpPr>
            <a:spLocks noGrp="1"/>
          </p:cNvSpPr>
          <p:nvPr>
            <p:ph idx="1"/>
          </p:nvPr>
        </p:nvSpPr>
        <p:spPr/>
        <p:txBody>
          <a:bodyPr>
            <a:normAutofit lnSpcReduction="10000"/>
          </a:bodyPr>
          <a:lstStyle/>
          <a:p>
            <a:pPr marL="596646" lvl="2" indent="-514350">
              <a:spcBef>
                <a:spcPts val="600"/>
              </a:spcBef>
              <a:buClr>
                <a:schemeClr val="accent1"/>
              </a:buClr>
              <a:buSzPct val="80000"/>
              <a:buNone/>
            </a:pPr>
            <a:r>
              <a:rPr lang="zh-TW" altLang="en-US" sz="3200" dirty="0" smtClean="0"/>
              <a:t>     </a:t>
            </a:r>
            <a:r>
              <a:rPr lang="zh-TW" altLang="zh-TW" sz="3200" b="1" dirty="0" smtClean="0">
                <a:solidFill>
                  <a:srgbClr val="0000FF"/>
                </a:solidFill>
                <a:latin typeface="標楷體" pitchFamily="65" charset="-120"/>
                <a:ea typeface="標楷體" pitchFamily="65" charset="-120"/>
              </a:rPr>
              <a:t>第</a:t>
            </a:r>
            <a:r>
              <a:rPr lang="en-US" altLang="zh-TW" sz="3200" b="1" dirty="0" smtClean="0">
                <a:solidFill>
                  <a:srgbClr val="0000FF"/>
                </a:solidFill>
                <a:latin typeface="標楷體" pitchFamily="65" charset="-120"/>
                <a:ea typeface="標楷體" pitchFamily="65" charset="-120"/>
              </a:rPr>
              <a:t>2</a:t>
            </a:r>
            <a:r>
              <a:rPr lang="zh-TW" altLang="zh-TW" sz="3200" b="1" dirty="0" smtClean="0">
                <a:solidFill>
                  <a:srgbClr val="0000FF"/>
                </a:solidFill>
                <a:latin typeface="標楷體" pitchFamily="65" charset="-120"/>
                <a:ea typeface="標楷體" pitchFamily="65" charset="-120"/>
              </a:rPr>
              <a:t>次查調資料</a:t>
            </a:r>
            <a:r>
              <a:rPr lang="zh-TW" altLang="zh-TW" sz="3200" dirty="0" smtClean="0">
                <a:solidFill>
                  <a:srgbClr val="0000FF"/>
                </a:solidFill>
                <a:latin typeface="標楷體" pitchFamily="65" charset="-120"/>
                <a:ea typeface="標楷體" pitchFamily="65" charset="-120"/>
              </a:rPr>
              <a:t>：</a:t>
            </a:r>
            <a:endParaRPr lang="en-US" altLang="zh-TW" sz="3200" dirty="0" smtClean="0">
              <a:solidFill>
                <a:srgbClr val="0000FF"/>
              </a:solidFill>
              <a:latin typeface="標楷體" pitchFamily="65" charset="-120"/>
              <a:ea typeface="標楷體" pitchFamily="65" charset="-120"/>
            </a:endParaRPr>
          </a:p>
          <a:p>
            <a:pPr marL="596646" lvl="2" indent="-514350">
              <a:spcBef>
                <a:spcPts val="600"/>
              </a:spcBef>
              <a:buClr>
                <a:schemeClr val="accent1"/>
              </a:buClr>
              <a:buSzPct val="80000"/>
              <a:buNone/>
            </a:pPr>
            <a:r>
              <a:rPr lang="zh-TW" altLang="en-US" sz="3200" dirty="0" smtClean="0">
                <a:latin typeface="標楷體" pitchFamily="65" charset="-120"/>
                <a:ea typeface="標楷體" pitchFamily="65" charset="-120"/>
              </a:rPr>
              <a:t>   </a:t>
            </a:r>
            <a:r>
              <a:rPr lang="zh-TW" altLang="zh-TW" sz="3200" dirty="0" smtClean="0">
                <a:latin typeface="標楷體" pitchFamily="65" charset="-120"/>
                <a:ea typeface="標楷體" pitchFamily="65" charset="-120"/>
              </a:rPr>
              <a:t>本次用途為辦理</a:t>
            </a:r>
            <a:r>
              <a:rPr lang="zh-TW" altLang="en-US" sz="3200" dirty="0" smtClean="0">
                <a:latin typeface="標楷體" pitchFamily="65" charset="-120"/>
                <a:ea typeface="標楷體" pitchFamily="65" charset="-120"/>
              </a:rPr>
              <a:t>實質審查</a:t>
            </a:r>
            <a:r>
              <a:rPr lang="zh-TW" altLang="zh-TW" sz="3200" dirty="0" smtClean="0">
                <a:latin typeface="標楷體" pitchFamily="65" charset="-120"/>
                <a:ea typeface="標楷體" pitchFamily="65" charset="-120"/>
              </a:rPr>
              <a:t>作業使用，查調日期為每年</a:t>
            </a:r>
            <a:r>
              <a:rPr lang="en-US" altLang="zh-TW" sz="3200" dirty="0" smtClean="0">
                <a:latin typeface="標楷體" pitchFamily="65" charset="-120"/>
                <a:ea typeface="標楷體" pitchFamily="65" charset="-120"/>
              </a:rPr>
              <a:t>4</a:t>
            </a:r>
            <a:r>
              <a:rPr lang="zh-TW" altLang="zh-TW" sz="3200" dirty="0" smtClean="0">
                <a:latin typeface="標楷體" pitchFamily="65" charset="-120"/>
                <a:ea typeface="標楷體" pitchFamily="65" charset="-120"/>
              </a:rPr>
              <a:t>月至</a:t>
            </a:r>
            <a:r>
              <a:rPr lang="en-US" altLang="zh-TW" sz="3200" dirty="0" smtClean="0">
                <a:latin typeface="標楷體" pitchFamily="65" charset="-120"/>
                <a:ea typeface="標楷體" pitchFamily="65" charset="-120"/>
              </a:rPr>
              <a:t>5</a:t>
            </a:r>
            <a:r>
              <a:rPr lang="zh-TW" altLang="zh-TW" sz="3200" dirty="0" smtClean="0">
                <a:latin typeface="標楷體" pitchFamily="65" charset="-120"/>
                <a:ea typeface="標楷體" pitchFamily="65" charset="-120"/>
              </a:rPr>
              <a:t>月間，各</a:t>
            </a:r>
            <a:r>
              <a:rPr lang="zh-TW" altLang="en-US" sz="3200" dirty="0" smtClean="0">
                <a:latin typeface="標楷體" pitchFamily="65" charset="-120"/>
                <a:ea typeface="標楷體" pitchFamily="65" charset="-120"/>
              </a:rPr>
              <a:t>政府機關及金融機構</a:t>
            </a:r>
            <a:r>
              <a:rPr lang="zh-TW" altLang="zh-TW" sz="3200" dirty="0" smtClean="0">
                <a:latin typeface="標楷體" pitchFamily="65" charset="-120"/>
                <a:ea typeface="標楷體" pitchFamily="65" charset="-120"/>
              </a:rPr>
              <a:t>接獲公文通知後，應於</a:t>
            </a:r>
            <a:r>
              <a:rPr lang="en-US" altLang="zh-TW" sz="3200" dirty="0" smtClean="0">
                <a:latin typeface="標楷體" pitchFamily="65" charset="-120"/>
                <a:ea typeface="標楷體" pitchFamily="65" charset="-120"/>
              </a:rPr>
              <a:t>15</a:t>
            </a:r>
            <a:r>
              <a:rPr lang="zh-TW" altLang="zh-TW" sz="3200" dirty="0" smtClean="0">
                <a:latin typeface="標楷體" pitchFamily="65" charset="-120"/>
                <a:ea typeface="標楷體" pitchFamily="65" charset="-120"/>
              </a:rPr>
              <a:t>日內回復。</a:t>
            </a:r>
            <a:endParaRPr lang="en-US" altLang="zh-TW" sz="3200" dirty="0" smtClean="0">
              <a:latin typeface="標楷體" pitchFamily="65" charset="-120"/>
              <a:ea typeface="標楷體" pitchFamily="65" charset="-120"/>
            </a:endParaRPr>
          </a:p>
          <a:p>
            <a:pPr marL="596646" lvl="2" indent="-514350">
              <a:spcBef>
                <a:spcPts val="600"/>
              </a:spcBef>
              <a:buClr>
                <a:schemeClr val="accent1"/>
              </a:buClr>
              <a:buSzPct val="80000"/>
              <a:buNone/>
            </a:pPr>
            <a:r>
              <a:rPr lang="zh-TW" altLang="en-US" sz="3200" dirty="0" smtClean="0">
                <a:latin typeface="標楷體" pitchFamily="65" charset="-120"/>
                <a:ea typeface="標楷體" pitchFamily="65" charset="-120"/>
              </a:rPr>
              <a:t>   </a:t>
            </a:r>
            <a:r>
              <a:rPr lang="zh-TW" altLang="zh-TW" sz="3200" dirty="0" smtClean="0">
                <a:latin typeface="標楷體" pitchFamily="65" charset="-120"/>
                <a:ea typeface="標楷體" pitchFamily="65" charset="-120"/>
              </a:rPr>
              <a:t>所需查調資料如屬第</a:t>
            </a:r>
            <a:r>
              <a:rPr lang="en-US" altLang="zh-TW" sz="3200" dirty="0" smtClean="0">
                <a:latin typeface="標楷體" pitchFamily="65" charset="-120"/>
                <a:ea typeface="標楷體" pitchFamily="65" charset="-120"/>
              </a:rPr>
              <a:t>1</a:t>
            </a:r>
            <a:r>
              <a:rPr lang="zh-TW" altLang="zh-TW" sz="3200" dirty="0" smtClean="0">
                <a:latin typeface="標楷體" pitchFamily="65" charset="-120"/>
                <a:ea typeface="標楷體" pitchFamily="65" charset="-120"/>
              </a:rPr>
              <a:t>次已查調之資料，除非資料有誤，原則各</a:t>
            </a:r>
            <a:r>
              <a:rPr lang="zh-TW" altLang="en-US" sz="3200" dirty="0" smtClean="0">
                <a:latin typeface="標楷體" pitchFamily="65" charset="-120"/>
                <a:ea typeface="標楷體" pitchFamily="65" charset="-120"/>
              </a:rPr>
              <a:t>政府機關及金融機構</a:t>
            </a:r>
            <a:r>
              <a:rPr lang="zh-TW" altLang="zh-TW" sz="3200" dirty="0" smtClean="0">
                <a:latin typeface="標楷體" pitchFamily="65" charset="-120"/>
                <a:ea typeface="標楷體" pitchFamily="65" charset="-120"/>
              </a:rPr>
              <a:t>毋庸再行提供，故第</a:t>
            </a:r>
            <a:r>
              <a:rPr lang="en-US" altLang="zh-TW" sz="3200" dirty="0" smtClean="0">
                <a:latin typeface="標楷體" pitchFamily="65" charset="-120"/>
                <a:ea typeface="標楷體" pitchFamily="65" charset="-120"/>
              </a:rPr>
              <a:t>2</a:t>
            </a:r>
            <a:r>
              <a:rPr lang="zh-TW" altLang="zh-TW" sz="3200" dirty="0" smtClean="0">
                <a:latin typeface="標楷體" pitchFamily="65" charset="-120"/>
                <a:ea typeface="標楷體" pitchFamily="65" charset="-120"/>
              </a:rPr>
              <a:t>次所需查調資料應會大幅減少，可減輕各</a:t>
            </a:r>
            <a:r>
              <a:rPr lang="zh-TW" altLang="en-US" sz="3200" dirty="0" smtClean="0">
                <a:latin typeface="標楷體" pitchFamily="65" charset="-120"/>
                <a:ea typeface="標楷體" pitchFamily="65" charset="-120"/>
              </a:rPr>
              <a:t>政府機關及金融機構</a:t>
            </a:r>
            <a:r>
              <a:rPr lang="zh-TW" altLang="zh-TW" sz="3200" dirty="0" smtClean="0">
                <a:latin typeface="標楷體" pitchFamily="65" charset="-120"/>
                <a:ea typeface="標楷體" pitchFamily="65" charset="-120"/>
              </a:rPr>
              <a:t>之負擔。</a:t>
            </a:r>
            <a:r>
              <a:rPr lang="zh-TW" altLang="en-US" sz="3200" dirty="0" smtClean="0">
                <a:latin typeface="標楷體" pitchFamily="65" charset="-120"/>
                <a:ea typeface="標楷體" pitchFamily="65" charset="-120"/>
              </a:rPr>
              <a:t>     </a:t>
            </a:r>
            <a:endParaRPr lang="zh-TW" altLang="en-US" sz="3200" dirty="0">
              <a:latin typeface="標楷體" pitchFamily="65" charset="-120"/>
              <a:ea typeface="標楷體" pitchFamily="65" charset="-120"/>
            </a:endParaRPr>
          </a:p>
        </p:txBody>
      </p:sp>
      <p:sp>
        <p:nvSpPr>
          <p:cNvPr id="4" name="投影片編號版面配置區 3"/>
          <p:cNvSpPr>
            <a:spLocks noGrp="1"/>
          </p:cNvSpPr>
          <p:nvPr>
            <p:ph type="sldNum" sz="quarter" idx="12"/>
          </p:nvPr>
        </p:nvSpPr>
        <p:spPr/>
        <p:txBody>
          <a:bodyPr/>
          <a:lstStyle/>
          <a:p>
            <a:fld id="{CFD80C3C-E9FF-4241-A9CE-77FC01300D9B}" type="slidenum">
              <a:rPr lang="zh-TW" altLang="en-US" smtClean="0"/>
              <a:pPr/>
              <a:t>26</a:t>
            </a:fld>
            <a:endParaRPr lang="zh-TW" alt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pPr lvl="0"/>
            <a:r>
              <a:rPr lang="zh-TW" altLang="en-US" sz="4000" dirty="0" smtClean="0">
                <a:latin typeface="標楷體" pitchFamily="65" charset="-120"/>
                <a:ea typeface="標楷體" pitchFamily="65" charset="-120"/>
              </a:rPr>
              <a:t>參、使用查核平臺辦理財產申報</a:t>
            </a:r>
            <a:r>
              <a:rPr lang="en-US" altLang="zh-TW" sz="4000" dirty="0" smtClean="0">
                <a:latin typeface="標楷體" pitchFamily="65" charset="-120"/>
                <a:ea typeface="標楷體" pitchFamily="65" charset="-120"/>
              </a:rPr>
              <a:t/>
            </a:r>
            <a:br>
              <a:rPr lang="en-US" altLang="zh-TW" sz="4000" dirty="0" smtClean="0">
                <a:latin typeface="標楷體" pitchFamily="65" charset="-120"/>
                <a:ea typeface="標楷體" pitchFamily="65" charset="-120"/>
              </a:rPr>
            </a:br>
            <a:r>
              <a:rPr lang="zh-TW" altLang="en-US" sz="4000" dirty="0" smtClean="0">
                <a:latin typeface="標楷體" pitchFamily="65" charset="-120"/>
                <a:ea typeface="標楷體" pitchFamily="65" charset="-120"/>
              </a:rPr>
              <a:t>    應行注意事項</a:t>
            </a:r>
            <a:endParaRPr lang="zh-TW" altLang="en-US" dirty="0">
              <a:latin typeface="標楷體" pitchFamily="65" charset="-120"/>
              <a:ea typeface="標楷體" pitchFamily="65" charset="-120"/>
            </a:endParaRPr>
          </a:p>
        </p:txBody>
      </p:sp>
      <p:sp>
        <p:nvSpPr>
          <p:cNvPr id="3" name="內容版面配置區 2"/>
          <p:cNvSpPr>
            <a:spLocks noGrp="1"/>
          </p:cNvSpPr>
          <p:nvPr>
            <p:ph idx="1"/>
          </p:nvPr>
        </p:nvSpPr>
        <p:spPr/>
        <p:txBody>
          <a:bodyPr>
            <a:normAutofit/>
          </a:bodyPr>
          <a:lstStyle/>
          <a:p>
            <a:pPr marL="304038" indent="-742950">
              <a:buNone/>
            </a:pPr>
            <a:r>
              <a:rPr lang="zh-TW" altLang="en-US" dirty="0" smtClean="0">
                <a:latin typeface="標楷體" pitchFamily="65" charset="-120"/>
                <a:ea typeface="標楷體" pitchFamily="65" charset="-120"/>
              </a:rPr>
              <a:t>三、</a:t>
            </a:r>
            <a:r>
              <a:rPr lang="zh-TW" altLang="zh-TW" dirty="0" smtClean="0">
                <a:latin typeface="標楷體" pitchFamily="65" charset="-120"/>
                <a:ea typeface="標楷體" pitchFamily="65" charset="-120"/>
              </a:rPr>
              <a:t>為</a:t>
            </a:r>
            <a:r>
              <a:rPr lang="zh-TW" altLang="en-US" dirty="0" smtClean="0">
                <a:latin typeface="標楷體" pitchFamily="65" charset="-120"/>
                <a:ea typeface="標楷體" pitchFamily="65" charset="-120"/>
              </a:rPr>
              <a:t>透過查核平臺</a:t>
            </a:r>
            <a:r>
              <a:rPr lang="zh-TW" altLang="zh-TW" b="1" dirty="0" smtClean="0">
                <a:solidFill>
                  <a:srgbClr val="FF0000"/>
                </a:solidFill>
                <a:latin typeface="標楷體" pitchFamily="65" charset="-120"/>
                <a:ea typeface="標楷體" pitchFamily="65" charset="-120"/>
              </a:rPr>
              <a:t>將財產資料提供申報</a:t>
            </a:r>
            <a:endParaRPr lang="en-US" altLang="zh-TW" b="1" dirty="0" smtClean="0">
              <a:solidFill>
                <a:srgbClr val="FF0000"/>
              </a:solidFill>
              <a:latin typeface="標楷體" pitchFamily="65" charset="-120"/>
              <a:ea typeface="標楷體" pitchFamily="65" charset="-120"/>
            </a:endParaRPr>
          </a:p>
          <a:p>
            <a:pPr marL="304038" indent="-742950">
              <a:buNone/>
            </a:pPr>
            <a:r>
              <a:rPr lang="zh-TW" altLang="en-US" b="1" dirty="0" smtClean="0">
                <a:solidFill>
                  <a:srgbClr val="FF0000"/>
                </a:solidFill>
                <a:latin typeface="標楷體" pitchFamily="65" charset="-120"/>
                <a:ea typeface="標楷體" pitchFamily="65" charset="-120"/>
              </a:rPr>
              <a:t>    </a:t>
            </a:r>
            <a:r>
              <a:rPr lang="zh-TW" altLang="zh-TW" b="1" dirty="0" smtClean="0">
                <a:solidFill>
                  <a:srgbClr val="FF0000"/>
                </a:solidFill>
                <a:latin typeface="標楷體" pitchFamily="65" charset="-120"/>
                <a:ea typeface="標楷體" pitchFamily="65" charset="-120"/>
              </a:rPr>
              <a:t>人申報財產</a:t>
            </a:r>
            <a:r>
              <a:rPr lang="zh-TW" altLang="zh-TW" dirty="0" smtClean="0">
                <a:latin typeface="標楷體" pitchFamily="65" charset="-120"/>
                <a:ea typeface="標楷體" pitchFamily="65" charset="-120"/>
              </a:rPr>
              <a:t>符合</a:t>
            </a:r>
            <a:r>
              <a:rPr lang="zh-TW" altLang="zh-TW" b="1" dirty="0" smtClean="0">
                <a:solidFill>
                  <a:srgbClr val="FF0000"/>
                </a:solidFill>
                <a:latin typeface="標楷體" pitchFamily="65" charset="-120"/>
                <a:ea typeface="標楷體" pitchFamily="65" charset="-120"/>
              </a:rPr>
              <a:t>公職人員財產申報法</a:t>
            </a:r>
            <a:endParaRPr lang="en-US" altLang="zh-TW" b="1" dirty="0" smtClean="0">
              <a:solidFill>
                <a:srgbClr val="FF0000"/>
              </a:solidFill>
              <a:latin typeface="標楷體" pitchFamily="65" charset="-120"/>
              <a:ea typeface="標楷體" pitchFamily="65" charset="-120"/>
            </a:endParaRPr>
          </a:p>
          <a:p>
            <a:pPr marL="304038" indent="-742950">
              <a:buNone/>
            </a:pPr>
            <a:r>
              <a:rPr lang="zh-TW" altLang="en-US" dirty="0" smtClean="0">
                <a:solidFill>
                  <a:srgbClr val="FF0000"/>
                </a:solidFill>
                <a:effectLst>
                  <a:outerShdw blurRad="38100" dist="38100" dir="2700000" algn="tl">
                    <a:srgbClr val="000000">
                      <a:alpha val="43137"/>
                    </a:srgbClr>
                  </a:outerShdw>
                </a:effectLst>
                <a:latin typeface="標楷體" pitchFamily="65" charset="-120"/>
                <a:ea typeface="標楷體" pitchFamily="65" charset="-120"/>
              </a:rPr>
              <a:t>    </a:t>
            </a:r>
            <a:r>
              <a:rPr lang="zh-TW" altLang="zh-TW" dirty="0" smtClean="0">
                <a:latin typeface="標楷體" pitchFamily="65" charset="-120"/>
                <a:ea typeface="標楷體" pitchFamily="65" charset="-120"/>
              </a:rPr>
              <a:t>及</a:t>
            </a:r>
            <a:r>
              <a:rPr lang="zh-TW" altLang="zh-TW" b="1" dirty="0" smtClean="0">
                <a:solidFill>
                  <a:srgbClr val="FF0000"/>
                </a:solidFill>
                <a:latin typeface="標楷體" pitchFamily="65" charset="-120"/>
                <a:ea typeface="標楷體" pitchFamily="65" charset="-120"/>
              </a:rPr>
              <a:t>個人資料保護法</a:t>
            </a:r>
            <a:r>
              <a:rPr lang="zh-TW" altLang="zh-TW" dirty="0" smtClean="0">
                <a:latin typeface="標楷體" pitchFamily="65" charset="-120"/>
                <a:ea typeface="標楷體" pitchFamily="65" charset="-120"/>
              </a:rPr>
              <a:t>相關規定，</a:t>
            </a:r>
            <a:r>
              <a:rPr lang="zh-TW" altLang="zh-TW" b="1" dirty="0" smtClean="0">
                <a:solidFill>
                  <a:srgbClr val="FF0000"/>
                </a:solidFill>
                <a:latin typeface="標楷體" pitchFamily="65" charset="-120"/>
                <a:ea typeface="標楷體" pitchFamily="65" charset="-120"/>
              </a:rPr>
              <a:t>本部</a:t>
            </a:r>
            <a:r>
              <a:rPr lang="zh-TW" altLang="en-US" b="1" dirty="0" smtClean="0">
                <a:solidFill>
                  <a:srgbClr val="FF0000"/>
                </a:solidFill>
                <a:latin typeface="標楷體" pitchFamily="65" charset="-120"/>
                <a:ea typeface="標楷體" pitchFamily="65" charset="-120"/>
              </a:rPr>
              <a:t>除</a:t>
            </a:r>
            <a:endParaRPr lang="en-US" altLang="zh-TW" b="1" dirty="0" smtClean="0">
              <a:solidFill>
                <a:srgbClr val="FF0000"/>
              </a:solidFill>
              <a:latin typeface="標楷體" pitchFamily="65" charset="-120"/>
              <a:ea typeface="標楷體" pitchFamily="65" charset="-120"/>
            </a:endParaRPr>
          </a:p>
          <a:p>
            <a:pPr marL="304038" indent="-742950">
              <a:buNone/>
            </a:pPr>
            <a:r>
              <a:rPr lang="en-US" altLang="zh-TW" b="1" dirty="0" smtClean="0">
                <a:solidFill>
                  <a:srgbClr val="FF0000"/>
                </a:solidFill>
                <a:latin typeface="標楷體" pitchFamily="65" charset="-120"/>
                <a:ea typeface="標楷體" pitchFamily="65" charset="-120"/>
              </a:rPr>
              <a:t>  </a:t>
            </a:r>
            <a:r>
              <a:rPr lang="zh-TW" altLang="en-US" b="1" dirty="0" smtClean="0">
                <a:solidFill>
                  <a:srgbClr val="FF0000"/>
                </a:solidFill>
                <a:latin typeface="標楷體" pitchFamily="65" charset="-120"/>
                <a:ea typeface="標楷體" pitchFamily="65" charset="-120"/>
              </a:rPr>
              <a:t>  將</a:t>
            </a:r>
            <a:r>
              <a:rPr lang="zh-TW" altLang="zh-TW" b="1" dirty="0" smtClean="0">
                <a:solidFill>
                  <a:srgbClr val="FF0000"/>
                </a:solidFill>
                <a:latin typeface="標楷體" pitchFamily="65" charset="-120"/>
                <a:ea typeface="標楷體" pitchFamily="65" charset="-120"/>
              </a:rPr>
              <a:t>透過修法方式，明定於公職人員財</a:t>
            </a:r>
            <a:endParaRPr lang="en-US" altLang="zh-TW" b="1" dirty="0" smtClean="0">
              <a:solidFill>
                <a:srgbClr val="FF0000"/>
              </a:solidFill>
              <a:latin typeface="標楷體" pitchFamily="65" charset="-120"/>
              <a:ea typeface="標楷體" pitchFamily="65" charset="-120"/>
            </a:endParaRPr>
          </a:p>
          <a:p>
            <a:pPr marL="304038" indent="-742950">
              <a:buNone/>
            </a:pPr>
            <a:r>
              <a:rPr lang="en-US" altLang="zh-TW" b="1" dirty="0" smtClean="0">
                <a:solidFill>
                  <a:srgbClr val="FF0000"/>
                </a:solidFill>
                <a:latin typeface="標楷體" pitchFamily="65" charset="-120"/>
                <a:ea typeface="標楷體" pitchFamily="65" charset="-120"/>
              </a:rPr>
              <a:t>    </a:t>
            </a:r>
            <a:r>
              <a:rPr lang="zh-TW" altLang="zh-TW" b="1" dirty="0" smtClean="0">
                <a:solidFill>
                  <a:srgbClr val="FF0000"/>
                </a:solidFill>
                <a:latin typeface="標楷體" pitchFamily="65" charset="-120"/>
                <a:ea typeface="標楷體" pitchFamily="65" charset="-120"/>
              </a:rPr>
              <a:t>產申報法內</a:t>
            </a:r>
            <a:r>
              <a:rPr lang="zh-TW" altLang="zh-TW" dirty="0" smtClean="0">
                <a:latin typeface="標楷體" pitchFamily="65" charset="-120"/>
                <a:ea typeface="標楷體" pitchFamily="65" charset="-120"/>
              </a:rPr>
              <a:t>，修法未完成前，則由申</a:t>
            </a:r>
            <a:endParaRPr lang="en-US" altLang="zh-TW" dirty="0" smtClean="0">
              <a:latin typeface="標楷體" pitchFamily="65" charset="-120"/>
              <a:ea typeface="標楷體" pitchFamily="65" charset="-120"/>
            </a:endParaRPr>
          </a:p>
          <a:p>
            <a:pPr marL="304038" indent="-742950">
              <a:buNone/>
            </a:pPr>
            <a:r>
              <a:rPr lang="en-US" altLang="zh-TW" dirty="0" smtClean="0">
                <a:latin typeface="標楷體" pitchFamily="65" charset="-120"/>
                <a:ea typeface="標楷體" pitchFamily="65" charset="-120"/>
              </a:rPr>
              <a:t>    </a:t>
            </a:r>
            <a:r>
              <a:rPr lang="zh-TW" altLang="zh-TW" dirty="0" smtClean="0">
                <a:latin typeface="標楷體" pitchFamily="65" charset="-120"/>
                <a:ea typeface="標楷體" pitchFamily="65" charset="-120"/>
              </a:rPr>
              <a:t>報人及其配偶提出</a:t>
            </a:r>
            <a:r>
              <a:rPr lang="zh-TW" altLang="zh-TW" b="1" dirty="0" smtClean="0">
                <a:solidFill>
                  <a:srgbClr val="0000FF"/>
                </a:solidFill>
                <a:latin typeface="標楷體" pitchFamily="65" charset="-120"/>
                <a:ea typeface="標楷體" pitchFamily="65" charset="-120"/>
              </a:rPr>
              <a:t>授權書</a:t>
            </a:r>
            <a:r>
              <a:rPr lang="en-US" altLang="zh-TW" b="1" dirty="0" smtClean="0">
                <a:solidFill>
                  <a:srgbClr val="0000FF"/>
                </a:solidFill>
                <a:latin typeface="標楷體" pitchFamily="65" charset="-120"/>
                <a:ea typeface="標楷體" pitchFamily="65" charset="-120"/>
              </a:rPr>
              <a:t>(</a:t>
            </a:r>
            <a:r>
              <a:rPr lang="zh-TW" altLang="en-US" b="1" dirty="0" smtClean="0">
                <a:solidFill>
                  <a:srgbClr val="0000FF"/>
                </a:solidFill>
                <a:latin typeface="標楷體" pitchFamily="65" charset="-120"/>
                <a:ea typeface="標楷體" pitchFamily="65" charset="-120"/>
              </a:rPr>
              <a:t>已建置於</a:t>
            </a:r>
            <a:endParaRPr lang="en-US" altLang="zh-TW" b="1" dirty="0" smtClean="0">
              <a:solidFill>
                <a:srgbClr val="0000FF"/>
              </a:solidFill>
              <a:latin typeface="標楷體" pitchFamily="65" charset="-120"/>
              <a:ea typeface="標楷體" pitchFamily="65" charset="-120"/>
            </a:endParaRPr>
          </a:p>
          <a:p>
            <a:pPr marL="304038" indent="-742950">
              <a:buNone/>
            </a:pPr>
            <a:r>
              <a:rPr lang="zh-TW" altLang="en-US" b="1" dirty="0" smtClean="0">
                <a:solidFill>
                  <a:srgbClr val="0000FF"/>
                </a:solidFill>
                <a:latin typeface="標楷體" pitchFamily="65" charset="-120"/>
                <a:ea typeface="標楷體" pitchFamily="65" charset="-120"/>
              </a:rPr>
              <a:t>    系統中</a:t>
            </a:r>
            <a:r>
              <a:rPr lang="en-US" altLang="zh-TW" b="1" dirty="0" smtClean="0">
                <a:solidFill>
                  <a:srgbClr val="0000FF"/>
                </a:solidFill>
                <a:latin typeface="標楷體" pitchFamily="65" charset="-120"/>
                <a:ea typeface="標楷體" pitchFamily="65" charset="-120"/>
              </a:rPr>
              <a:t>)</a:t>
            </a:r>
            <a:r>
              <a:rPr lang="zh-TW" altLang="zh-TW" dirty="0" smtClean="0">
                <a:latin typeface="標楷體" pitchFamily="65" charset="-120"/>
                <a:ea typeface="標楷體" pitchFamily="65" charset="-120"/>
              </a:rPr>
              <a:t>後，始提供財產資料供其辦</a:t>
            </a:r>
            <a:endParaRPr lang="en-US" altLang="zh-TW" dirty="0" smtClean="0">
              <a:latin typeface="標楷體" pitchFamily="65" charset="-120"/>
              <a:ea typeface="標楷體" pitchFamily="65" charset="-120"/>
            </a:endParaRPr>
          </a:p>
          <a:p>
            <a:pPr marL="304038" indent="-742950">
              <a:buNone/>
            </a:pPr>
            <a:r>
              <a:rPr lang="zh-TW" altLang="en-US" dirty="0" smtClean="0">
                <a:latin typeface="標楷體" pitchFamily="65" charset="-120"/>
                <a:ea typeface="標楷體" pitchFamily="65" charset="-120"/>
              </a:rPr>
              <a:t>    </a:t>
            </a:r>
            <a:r>
              <a:rPr lang="zh-TW" altLang="zh-TW" dirty="0" smtClean="0">
                <a:latin typeface="標楷體" pitchFamily="65" charset="-120"/>
                <a:ea typeface="標楷體" pitchFamily="65" charset="-120"/>
              </a:rPr>
              <a:t>理財產申報</a:t>
            </a:r>
            <a:r>
              <a:rPr lang="zh-TW" altLang="en-US" dirty="0" smtClean="0">
                <a:latin typeface="標楷體" pitchFamily="65" charset="-120"/>
                <a:ea typeface="標楷體" pitchFamily="65" charset="-120"/>
              </a:rPr>
              <a:t>。</a:t>
            </a:r>
            <a:endParaRPr lang="zh-TW" altLang="zh-TW" dirty="0" smtClean="0">
              <a:latin typeface="標楷體" pitchFamily="65" charset="-120"/>
              <a:ea typeface="標楷體" pitchFamily="65" charset="-120"/>
            </a:endParaRPr>
          </a:p>
          <a:p>
            <a:pPr marL="304038" indent="-742950">
              <a:buNone/>
            </a:pPr>
            <a:endParaRPr lang="en-US" altLang="zh-TW" sz="4000" dirty="0" smtClean="0">
              <a:latin typeface="標楷體" pitchFamily="65" charset="-120"/>
              <a:ea typeface="標楷體" pitchFamily="65" charset="-120"/>
            </a:endParaRPr>
          </a:p>
        </p:txBody>
      </p:sp>
      <p:sp>
        <p:nvSpPr>
          <p:cNvPr id="4" name="投影片編號版面配置區 3"/>
          <p:cNvSpPr>
            <a:spLocks noGrp="1"/>
          </p:cNvSpPr>
          <p:nvPr>
            <p:ph type="sldNum" sz="quarter" idx="12"/>
          </p:nvPr>
        </p:nvSpPr>
        <p:spPr/>
        <p:txBody>
          <a:bodyPr/>
          <a:lstStyle/>
          <a:p>
            <a:fld id="{CFD80C3C-E9FF-4241-A9CE-77FC01300D9B}" type="slidenum">
              <a:rPr lang="zh-TW" altLang="en-US" smtClean="0"/>
              <a:pPr/>
              <a:t>27</a:t>
            </a:fld>
            <a:endParaRPr lang="zh-TW" alt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5"/>
          <p:cNvSpPr>
            <a:spLocks noGrp="1"/>
          </p:cNvSpPr>
          <p:nvPr>
            <p:ph type="title"/>
          </p:nvPr>
        </p:nvSpPr>
        <p:spPr/>
        <p:txBody>
          <a:bodyPr>
            <a:normAutofit fontScale="90000"/>
          </a:bodyPr>
          <a:lstStyle/>
          <a:p>
            <a:r>
              <a:rPr lang="zh-TW" altLang="en-US" sz="4400" dirty="0" smtClean="0">
                <a:latin typeface="標楷體" pitchFamily="65" charset="-120"/>
                <a:ea typeface="標楷體" pitchFamily="65" charset="-120"/>
              </a:rPr>
              <a:t>參、使用查核平臺辦理財產申報</a:t>
            </a:r>
            <a:r>
              <a:rPr lang="en-US" altLang="zh-TW" sz="4400" dirty="0" smtClean="0">
                <a:latin typeface="標楷體" pitchFamily="65" charset="-120"/>
                <a:ea typeface="標楷體" pitchFamily="65" charset="-120"/>
              </a:rPr>
              <a:t/>
            </a:r>
            <a:br>
              <a:rPr lang="en-US" altLang="zh-TW" sz="4400" dirty="0" smtClean="0">
                <a:latin typeface="標楷體" pitchFamily="65" charset="-120"/>
                <a:ea typeface="標楷體" pitchFamily="65" charset="-120"/>
              </a:rPr>
            </a:br>
            <a:r>
              <a:rPr lang="zh-TW" altLang="en-US" sz="4400" dirty="0" smtClean="0">
                <a:latin typeface="標楷體" pitchFamily="65" charset="-120"/>
                <a:ea typeface="標楷體" pitchFamily="65" charset="-120"/>
              </a:rPr>
              <a:t>    應行注意事項</a:t>
            </a:r>
            <a:endParaRPr lang="zh-TW" altLang="en-US" dirty="0"/>
          </a:p>
        </p:txBody>
      </p:sp>
      <p:sp>
        <p:nvSpPr>
          <p:cNvPr id="3" name="內容版面配置區 2"/>
          <p:cNvSpPr>
            <a:spLocks noGrp="1"/>
          </p:cNvSpPr>
          <p:nvPr>
            <p:ph idx="1"/>
          </p:nvPr>
        </p:nvSpPr>
        <p:spPr/>
        <p:txBody>
          <a:bodyPr>
            <a:normAutofit/>
          </a:bodyPr>
          <a:lstStyle/>
          <a:p>
            <a:pPr marL="514350" indent="-514350">
              <a:lnSpc>
                <a:spcPct val="150000"/>
              </a:lnSpc>
              <a:buClr>
                <a:srgbClr val="CC0000"/>
              </a:buClr>
              <a:buSzTx/>
              <a:buNone/>
            </a:pPr>
            <a:r>
              <a:rPr lang="zh-TW" altLang="en-US" sz="2800" dirty="0" smtClean="0">
                <a:latin typeface="標楷體" pitchFamily="65" charset="-120"/>
                <a:ea typeface="標楷體" pitchFamily="65" charset="-120"/>
              </a:rPr>
              <a:t>   </a:t>
            </a:r>
            <a:endParaRPr lang="en-US" altLang="zh-TW" sz="2800" dirty="0" smtClean="0">
              <a:latin typeface="標楷體" pitchFamily="65" charset="-120"/>
              <a:ea typeface="標楷體" pitchFamily="65" charset="-120"/>
            </a:endParaRPr>
          </a:p>
          <a:p>
            <a:pPr marL="457200" indent="-457200">
              <a:lnSpc>
                <a:spcPct val="150000"/>
              </a:lnSpc>
              <a:buClr>
                <a:srgbClr val="CC0000"/>
              </a:buClr>
              <a:buSzTx/>
              <a:buFont typeface="+mj-lt"/>
              <a:buAutoNum type="arabicPeriod"/>
            </a:pPr>
            <a:endParaRPr lang="zh-TW" altLang="en-US" sz="2400" b="1" dirty="0" smtClean="0">
              <a:latin typeface="標楷體" pitchFamily="65" charset="-120"/>
              <a:ea typeface="標楷體" pitchFamily="65" charset="-120"/>
            </a:endParaRPr>
          </a:p>
        </p:txBody>
      </p:sp>
      <p:sp>
        <p:nvSpPr>
          <p:cNvPr id="4" name="投影片編號版面配置區 3"/>
          <p:cNvSpPr>
            <a:spLocks noGrp="1"/>
          </p:cNvSpPr>
          <p:nvPr>
            <p:ph type="sldNum" sz="quarter" idx="12"/>
          </p:nvPr>
        </p:nvSpPr>
        <p:spPr/>
        <p:txBody>
          <a:bodyPr/>
          <a:lstStyle/>
          <a:p>
            <a:fld id="{CFD80C3C-E9FF-4241-A9CE-77FC01300D9B}" type="slidenum">
              <a:rPr lang="zh-TW" altLang="en-US" smtClean="0"/>
              <a:pPr/>
              <a:t>28</a:t>
            </a:fld>
            <a:endParaRPr lang="zh-TW" altLang="en-US"/>
          </a:p>
        </p:txBody>
      </p:sp>
      <p:graphicFrame>
        <p:nvGraphicFramePr>
          <p:cNvPr id="5" name="表格 4"/>
          <p:cNvGraphicFramePr>
            <a:graphicFrameLocks noGrp="1"/>
          </p:cNvGraphicFramePr>
          <p:nvPr/>
        </p:nvGraphicFramePr>
        <p:xfrm>
          <a:off x="1115616" y="1700808"/>
          <a:ext cx="7812360" cy="4303008"/>
        </p:xfrm>
        <a:graphic>
          <a:graphicData uri="http://schemas.openxmlformats.org/drawingml/2006/table">
            <a:tbl>
              <a:tblPr firstRow="1" bandRow="1">
                <a:tableStyleId>{5C22544A-7EE6-4342-B048-85BDC9FD1C3A}</a:tableStyleId>
              </a:tblPr>
              <a:tblGrid>
                <a:gridCol w="7812360"/>
              </a:tblGrid>
              <a:tr h="118586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sz="3200" dirty="0" smtClean="0">
                          <a:latin typeface="標楷體" pitchFamily="65" charset="-120"/>
                          <a:ea typeface="標楷體" pitchFamily="65" charset="-120"/>
                        </a:rPr>
                        <a:t>公職人員財產申報法</a:t>
                      </a:r>
                      <a:endParaRPr lang="en-US" altLang="zh-TW" sz="3200" dirty="0" smtClean="0">
                        <a:latin typeface="標楷體" pitchFamily="65" charset="-120"/>
                        <a:ea typeface="標楷體" pitchFamily="65" charset="-120"/>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0" lang="zh-TW" altLang="en-US" sz="3200" u="none" kern="1200" dirty="0" smtClean="0">
                          <a:latin typeface="標楷體" pitchFamily="65" charset="-120"/>
                          <a:ea typeface="標楷體" pitchFamily="65" charset="-120"/>
                        </a:rPr>
                        <a:t>第</a:t>
                      </a:r>
                      <a:r>
                        <a:rPr kumimoji="0" lang="en-US" altLang="zh-TW" sz="3200" u="none" kern="1200" dirty="0" smtClean="0">
                          <a:latin typeface="標楷體" pitchFamily="65" charset="-120"/>
                          <a:ea typeface="標楷體" pitchFamily="65" charset="-120"/>
                        </a:rPr>
                        <a:t>5</a:t>
                      </a:r>
                      <a:r>
                        <a:rPr kumimoji="0" lang="zh-TW" altLang="en-US" sz="3200" u="none" kern="1200" dirty="0" smtClean="0">
                          <a:latin typeface="標楷體" pitchFamily="65" charset="-120"/>
                          <a:ea typeface="標楷體" pitchFamily="65" charset="-120"/>
                        </a:rPr>
                        <a:t>條第</a:t>
                      </a:r>
                      <a:r>
                        <a:rPr kumimoji="0" lang="en-US" altLang="zh-TW" sz="3200" u="none" kern="1200" dirty="0" smtClean="0">
                          <a:latin typeface="標楷體" pitchFamily="65" charset="-120"/>
                          <a:ea typeface="標楷體" pitchFamily="65" charset="-120"/>
                        </a:rPr>
                        <a:t>4</a:t>
                      </a:r>
                      <a:r>
                        <a:rPr kumimoji="0" lang="zh-TW" altLang="en-US" sz="3200" u="none" kern="1200" dirty="0" smtClean="0">
                          <a:latin typeface="標楷體" pitchFamily="65" charset="-120"/>
                          <a:ea typeface="標楷體" pitchFamily="65" charset="-120"/>
                        </a:rPr>
                        <a:t>項</a:t>
                      </a:r>
                      <a:r>
                        <a:rPr lang="zh-TW" altLang="en-US" sz="3200" dirty="0" smtClean="0">
                          <a:latin typeface="標楷體" pitchFamily="65" charset="-120"/>
                          <a:ea typeface="標楷體" pitchFamily="65" charset="-120"/>
                        </a:rPr>
                        <a:t>修正草案條文</a:t>
                      </a:r>
                      <a:endParaRPr lang="zh-TW" altLang="en-US" sz="3200" dirty="0">
                        <a:latin typeface="標楷體" pitchFamily="65" charset="-120"/>
                        <a:ea typeface="標楷體" pitchFamily="65" charset="-120"/>
                      </a:endParaRPr>
                    </a:p>
                  </a:txBody>
                  <a:tcPr/>
                </a:tc>
              </a:tr>
              <a:tr h="31171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zh-TW" altLang="zh-TW" sz="3200" u="none" kern="1200" dirty="0" smtClean="0">
                          <a:latin typeface="標楷體" pitchFamily="65" charset="-120"/>
                          <a:ea typeface="標楷體" pitchFamily="65" charset="-120"/>
                        </a:rPr>
                        <a:t>監察院及法務部</a:t>
                      </a:r>
                      <a:r>
                        <a:rPr kumimoji="0" lang="zh-TW" altLang="zh-TW" sz="3200" b="1" u="none" kern="1200" dirty="0" smtClean="0">
                          <a:solidFill>
                            <a:srgbClr val="0000FF"/>
                          </a:solidFill>
                          <a:latin typeface="標楷體" pitchFamily="65" charset="-120"/>
                          <a:ea typeface="標楷體" pitchFamily="65" charset="-120"/>
                        </a:rPr>
                        <a:t>為提供公職人員申報財產</a:t>
                      </a:r>
                      <a:r>
                        <a:rPr kumimoji="0" lang="zh-TW" altLang="zh-TW" sz="3200" u="none" kern="1200" dirty="0" smtClean="0">
                          <a:latin typeface="標楷體" pitchFamily="65" charset="-120"/>
                          <a:ea typeface="標楷體" pitchFamily="65" charset="-120"/>
                        </a:rPr>
                        <a:t>及受理申報機關（構）查核之用，</a:t>
                      </a:r>
                      <a:r>
                        <a:rPr kumimoji="0" lang="zh-TW" altLang="zh-TW" sz="3200" b="1" u="none" kern="1200" dirty="0" smtClean="0">
                          <a:solidFill>
                            <a:srgbClr val="0000FF"/>
                          </a:solidFill>
                          <a:latin typeface="標楷體" pitchFamily="65" charset="-120"/>
                          <a:ea typeface="標楷體" pitchFamily="65" charset="-120"/>
                        </a:rPr>
                        <a:t>得透過電腦網路請求有關之機關（構）、團體或個人提供</a:t>
                      </a:r>
                      <a:r>
                        <a:rPr kumimoji="0" lang="zh-TW" altLang="zh-TW" sz="3200" u="none" kern="1200" dirty="0" smtClean="0">
                          <a:latin typeface="標楷體" pitchFamily="65" charset="-120"/>
                          <a:ea typeface="標楷體" pitchFamily="65" charset="-120"/>
                        </a:rPr>
                        <a:t>第一項及第二項所列</a:t>
                      </a:r>
                      <a:r>
                        <a:rPr kumimoji="0" lang="zh-TW" altLang="zh-TW" sz="3200" b="1" u="none" kern="1200" dirty="0" smtClean="0">
                          <a:solidFill>
                            <a:srgbClr val="0000FF"/>
                          </a:solidFill>
                          <a:latin typeface="標楷體" pitchFamily="65" charset="-120"/>
                          <a:ea typeface="標楷體" pitchFamily="65" charset="-120"/>
                        </a:rPr>
                        <a:t>財產之資訊</a:t>
                      </a:r>
                      <a:r>
                        <a:rPr kumimoji="0" lang="zh-TW" altLang="zh-TW" sz="3200" u="none" kern="1200" dirty="0" smtClean="0">
                          <a:latin typeface="標楷體" pitchFamily="65" charset="-120"/>
                          <a:ea typeface="標楷體" pitchFamily="65" charset="-120"/>
                        </a:rPr>
                        <a:t>，受請求者有配合提供資訊之義務。</a:t>
                      </a:r>
                      <a:endParaRPr lang="zh-TW" altLang="en-US" sz="3200" u="none" dirty="0" smtClean="0">
                        <a:latin typeface="標楷體" pitchFamily="65" charset="-120"/>
                        <a:ea typeface="標楷體" pitchFamily="65" charset="-120"/>
                      </a:endParaRPr>
                    </a:p>
                    <a:p>
                      <a:endParaRPr lang="zh-TW" altLang="en-US" dirty="0">
                        <a:latin typeface="標楷體" pitchFamily="65" charset="-120"/>
                        <a:ea typeface="標楷體" pitchFamily="65" charset="-120"/>
                      </a:endParaRPr>
                    </a:p>
                  </a:txBody>
                  <a:tcPr/>
                </a:tc>
              </a:tr>
            </a:tbl>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pPr lvl="0"/>
            <a:r>
              <a:rPr lang="zh-TW" altLang="en-US" sz="4000" dirty="0" smtClean="0">
                <a:latin typeface="標楷體" pitchFamily="65" charset="-120"/>
                <a:ea typeface="標楷體" pitchFamily="65" charset="-120"/>
              </a:rPr>
              <a:t>參、使用查核平臺辦理財產申報</a:t>
            </a:r>
            <a:r>
              <a:rPr lang="en-US" altLang="zh-TW" sz="4000" dirty="0" smtClean="0">
                <a:latin typeface="標楷體" pitchFamily="65" charset="-120"/>
                <a:ea typeface="標楷體" pitchFamily="65" charset="-120"/>
              </a:rPr>
              <a:t/>
            </a:r>
            <a:br>
              <a:rPr lang="en-US" altLang="zh-TW" sz="4000" dirty="0" smtClean="0">
                <a:latin typeface="標楷體" pitchFamily="65" charset="-120"/>
                <a:ea typeface="標楷體" pitchFamily="65" charset="-120"/>
              </a:rPr>
            </a:br>
            <a:r>
              <a:rPr lang="zh-TW" altLang="en-US" sz="4000" dirty="0" smtClean="0">
                <a:latin typeface="標楷體" pitchFamily="65" charset="-120"/>
                <a:ea typeface="標楷體" pitchFamily="65" charset="-120"/>
              </a:rPr>
              <a:t>    應行注意事項</a:t>
            </a:r>
            <a:endParaRPr lang="zh-TW" altLang="en-US" dirty="0">
              <a:latin typeface="標楷體" pitchFamily="65" charset="-120"/>
              <a:ea typeface="標楷體" pitchFamily="65" charset="-120"/>
            </a:endParaRPr>
          </a:p>
        </p:txBody>
      </p:sp>
      <p:sp>
        <p:nvSpPr>
          <p:cNvPr id="3" name="內容版面配置區 2"/>
          <p:cNvSpPr>
            <a:spLocks noGrp="1"/>
          </p:cNvSpPr>
          <p:nvPr>
            <p:ph idx="1"/>
          </p:nvPr>
        </p:nvSpPr>
        <p:spPr>
          <a:xfrm>
            <a:off x="1435608" y="1447800"/>
            <a:ext cx="7498080" cy="5077544"/>
          </a:xfrm>
        </p:spPr>
        <p:txBody>
          <a:bodyPr>
            <a:noAutofit/>
          </a:bodyPr>
          <a:lstStyle/>
          <a:p>
            <a:pPr marL="304038" indent="-742950">
              <a:buNone/>
            </a:pPr>
            <a:r>
              <a:rPr lang="zh-TW" altLang="en-US" dirty="0" smtClean="0">
                <a:latin typeface="標楷體" pitchFamily="65" charset="-120"/>
                <a:ea typeface="標楷體" pitchFamily="65" charset="-120"/>
              </a:rPr>
              <a:t>四、</a:t>
            </a:r>
            <a:r>
              <a:rPr lang="zh-TW" altLang="en-US" b="1" dirty="0" smtClean="0">
                <a:solidFill>
                  <a:srgbClr val="FF0000"/>
                </a:solidFill>
                <a:latin typeface="標楷體" pitchFamily="65" charset="-120"/>
                <a:ea typeface="標楷體" pitchFamily="65" charset="-120"/>
              </a:rPr>
              <a:t>授權書</a:t>
            </a:r>
            <a:r>
              <a:rPr lang="zh-TW" altLang="zh-TW" b="1" dirty="0" smtClean="0">
                <a:solidFill>
                  <a:srgbClr val="FF0000"/>
                </a:solidFill>
                <a:latin typeface="標楷體" pitchFamily="65" charset="-120"/>
                <a:ea typeface="標楷體" pitchFamily="65" charset="-120"/>
              </a:rPr>
              <a:t>授權事項</a:t>
            </a:r>
            <a:r>
              <a:rPr lang="zh-TW" altLang="en-US" dirty="0" smtClean="0">
                <a:latin typeface="標楷體" pitchFamily="65" charset="-120"/>
                <a:ea typeface="標楷體" pitchFamily="65" charset="-120"/>
              </a:rPr>
              <a:t>（附件</a:t>
            </a:r>
            <a:r>
              <a:rPr lang="en-US" altLang="zh-TW" dirty="0" smtClean="0">
                <a:latin typeface="標楷體" pitchFamily="65" charset="-120"/>
                <a:ea typeface="標楷體" pitchFamily="65" charset="-120"/>
              </a:rPr>
              <a:t>2</a:t>
            </a:r>
            <a:r>
              <a:rPr lang="zh-TW" altLang="en-US" dirty="0" smtClean="0">
                <a:latin typeface="標楷體" pitchFamily="65" charset="-120"/>
                <a:ea typeface="標楷體" pitchFamily="65" charset="-120"/>
              </a:rPr>
              <a:t>）</a:t>
            </a:r>
            <a:endParaRPr lang="zh-TW" altLang="zh-TW" dirty="0" smtClean="0">
              <a:latin typeface="標楷體" pitchFamily="65" charset="-120"/>
              <a:ea typeface="標楷體" pitchFamily="65" charset="-120"/>
            </a:endParaRPr>
          </a:p>
          <a:p>
            <a:pPr marL="304038" indent="-742950">
              <a:buNone/>
            </a:pPr>
            <a:r>
              <a:rPr lang="zh-TW" altLang="en-US" dirty="0" smtClean="0">
                <a:latin typeface="標楷體" pitchFamily="65" charset="-120"/>
                <a:ea typeface="標楷體" pitchFamily="65" charset="-120"/>
              </a:rPr>
              <a:t> </a:t>
            </a:r>
            <a:r>
              <a:rPr lang="zh-TW" altLang="zh-TW" sz="2800" b="1" dirty="0" smtClean="0">
                <a:solidFill>
                  <a:srgbClr val="0000FF"/>
                </a:solidFill>
                <a:latin typeface="標楷體" pitchFamily="65" charset="-120"/>
                <a:ea typeface="標楷體" pitchFamily="65" charset="-120"/>
              </a:rPr>
              <a:t>申報人及配偶為辦理公職人員財產申報事宜</a:t>
            </a:r>
            <a:r>
              <a:rPr lang="zh-TW" altLang="en-US" sz="2800" b="1" dirty="0" smtClean="0">
                <a:solidFill>
                  <a:srgbClr val="0000FF"/>
                </a:solidFill>
                <a:latin typeface="標楷體" pitchFamily="65" charset="-120"/>
                <a:ea typeface="標楷體" pitchFamily="65" charset="-120"/>
              </a:rPr>
              <a:t>，</a:t>
            </a:r>
            <a:r>
              <a:rPr lang="zh-TW" altLang="zh-TW" sz="2800" b="1" dirty="0" smtClean="0">
                <a:solidFill>
                  <a:srgbClr val="0000FF"/>
                </a:solidFill>
                <a:latin typeface="標楷體" pitchFamily="65" charset="-120"/>
                <a:ea typeface="標楷體" pitchFamily="65" charset="-120"/>
              </a:rPr>
              <a:t>同意受理財產申報機關（構）利用查核平臺</a:t>
            </a:r>
            <a:r>
              <a:rPr lang="zh-TW" altLang="zh-TW" sz="2800" dirty="0" smtClean="0">
                <a:latin typeface="標楷體" pitchFamily="65" charset="-120"/>
                <a:ea typeface="標楷體" pitchFamily="65" charset="-120"/>
              </a:rPr>
              <a:t>向內政部地政司、臺灣集中保管結算所股份有限公司、中華郵政股份有限公司及</a:t>
            </a:r>
            <a:r>
              <a:rPr lang="zh-TW" altLang="en-US" sz="2800" dirty="0" smtClean="0">
                <a:latin typeface="標楷體" pitchFamily="65" charset="-120"/>
                <a:ea typeface="標楷體" pitchFamily="65" charset="-120"/>
              </a:rPr>
              <a:t>臺銀人壽保險股份有限公司</a:t>
            </a:r>
            <a:r>
              <a:rPr lang="zh-TW" altLang="zh-TW" sz="2800" dirty="0" smtClean="0">
                <a:latin typeface="標楷體" pitchFamily="65" charset="-120"/>
                <a:ea typeface="標楷體" pitchFamily="65" charset="-120"/>
              </a:rPr>
              <a:t>等</a:t>
            </a:r>
            <a:r>
              <a:rPr lang="en-US" altLang="zh-TW" sz="2800" dirty="0" smtClean="0">
                <a:latin typeface="標楷體" pitchFamily="65" charset="-120"/>
                <a:ea typeface="標楷體" pitchFamily="65" charset="-120"/>
              </a:rPr>
              <a:t>77</a:t>
            </a:r>
            <a:r>
              <a:rPr lang="zh-TW" altLang="zh-TW" sz="2800" dirty="0" smtClean="0">
                <a:latin typeface="標楷體" pitchFamily="65" charset="-120"/>
                <a:ea typeface="標楷體" pitchFamily="65" charset="-120"/>
              </a:rPr>
              <a:t>個介接機關</a:t>
            </a:r>
            <a:r>
              <a:rPr lang="zh-TW" altLang="zh-TW" sz="2800" b="1" dirty="0" smtClean="0">
                <a:solidFill>
                  <a:srgbClr val="0000FF"/>
                </a:solidFill>
                <a:latin typeface="標楷體" pitchFamily="65" charset="-120"/>
                <a:ea typeface="標楷體" pitchFamily="65" charset="-120"/>
              </a:rPr>
              <a:t>取得申報人及配偶、未成年子女於</a:t>
            </a:r>
            <a:r>
              <a:rPr lang="en-US" altLang="zh-TW" sz="2800" b="1" dirty="0" smtClean="0">
                <a:solidFill>
                  <a:srgbClr val="0000FF"/>
                </a:solidFill>
                <a:latin typeface="標楷體" pitchFamily="65" charset="-120"/>
                <a:ea typeface="標楷體" pitchFamily="65" charset="-120"/>
              </a:rPr>
              <a:t>103</a:t>
            </a:r>
            <a:r>
              <a:rPr lang="zh-TW" altLang="zh-TW" sz="2800" b="1" dirty="0" smtClean="0">
                <a:solidFill>
                  <a:srgbClr val="0000FF"/>
                </a:solidFill>
                <a:latin typeface="標楷體" pitchFamily="65" charset="-120"/>
                <a:ea typeface="標楷體" pitchFamily="65" charset="-120"/>
              </a:rPr>
              <a:t>年</a:t>
            </a:r>
            <a:r>
              <a:rPr lang="en-US" altLang="zh-TW" sz="2800" b="1" dirty="0" smtClean="0">
                <a:solidFill>
                  <a:srgbClr val="0000FF"/>
                </a:solidFill>
                <a:latin typeface="標楷體" pitchFamily="65" charset="-120"/>
                <a:ea typeface="標楷體" pitchFamily="65" charset="-120"/>
              </a:rPr>
              <a:t>11</a:t>
            </a:r>
            <a:r>
              <a:rPr lang="zh-TW" altLang="zh-TW" sz="2800" b="1" dirty="0" smtClean="0">
                <a:solidFill>
                  <a:srgbClr val="0000FF"/>
                </a:solidFill>
                <a:latin typeface="標楷體" pitchFamily="65" charset="-120"/>
                <a:ea typeface="標楷體" pitchFamily="65" charset="-120"/>
              </a:rPr>
              <a:t>月</a:t>
            </a:r>
            <a:r>
              <a:rPr lang="en-US" altLang="zh-TW" sz="2800" b="1" dirty="0" smtClean="0">
                <a:solidFill>
                  <a:srgbClr val="0000FF"/>
                </a:solidFill>
                <a:latin typeface="標楷體" pitchFamily="65" charset="-120"/>
                <a:ea typeface="標楷體" pitchFamily="65" charset="-120"/>
              </a:rPr>
              <a:t>1</a:t>
            </a:r>
            <a:r>
              <a:rPr lang="zh-TW" altLang="zh-TW" sz="2800" b="1" dirty="0" smtClean="0">
                <a:solidFill>
                  <a:srgbClr val="0000FF"/>
                </a:solidFill>
                <a:latin typeface="標楷體" pitchFamily="65" charset="-120"/>
                <a:ea typeface="標楷體" pitchFamily="65" charset="-120"/>
              </a:rPr>
              <a:t>日申報日當日</a:t>
            </a:r>
            <a:r>
              <a:rPr lang="zh-TW" altLang="zh-TW" sz="2800" dirty="0" smtClean="0">
                <a:latin typeface="標楷體" pitchFamily="65" charset="-120"/>
                <a:ea typeface="標楷體" pitchFamily="65" charset="-120"/>
              </a:rPr>
              <a:t>之土地、建物、所得、存款、有價證券、保險、債務及事業投資等</a:t>
            </a:r>
            <a:r>
              <a:rPr lang="zh-TW" altLang="zh-TW" sz="2800" b="1" dirty="0" smtClean="0">
                <a:solidFill>
                  <a:srgbClr val="0000FF"/>
                </a:solidFill>
                <a:latin typeface="標楷體" pitchFamily="65" charset="-120"/>
                <a:ea typeface="標楷體" pitchFamily="65" charset="-120"/>
              </a:rPr>
              <a:t>財產相關資料</a:t>
            </a:r>
            <a:r>
              <a:rPr lang="zh-TW" altLang="zh-TW" sz="2800" dirty="0" smtClean="0">
                <a:latin typeface="標楷體" pitchFamily="65" charset="-120"/>
                <a:ea typeface="標楷體" pitchFamily="65" charset="-120"/>
              </a:rPr>
              <a:t>，提供予申報人，填載於</a:t>
            </a:r>
            <a:r>
              <a:rPr lang="en-US" altLang="zh-TW" sz="2800" dirty="0" smtClean="0">
                <a:latin typeface="標楷體" pitchFamily="65" charset="-120"/>
                <a:ea typeface="標楷體" pitchFamily="65" charset="-120"/>
              </a:rPr>
              <a:t>103</a:t>
            </a:r>
            <a:r>
              <a:rPr lang="zh-TW" altLang="zh-TW" sz="2800" dirty="0" smtClean="0">
                <a:latin typeface="標楷體" pitchFamily="65" charset="-120"/>
                <a:ea typeface="標楷體" pitchFamily="65" charset="-120"/>
              </a:rPr>
              <a:t>年公職人員財產申報表上：不動產、存款、有價證券及保險等欄位後，提出申報。</a:t>
            </a:r>
            <a:endParaRPr lang="en-US" altLang="zh-TW" sz="2800" dirty="0" smtClean="0">
              <a:latin typeface="標楷體" pitchFamily="65" charset="-120"/>
              <a:ea typeface="標楷體" pitchFamily="65" charset="-120"/>
            </a:endParaRPr>
          </a:p>
          <a:p>
            <a:pPr marL="304038" indent="-742950">
              <a:buNone/>
            </a:pPr>
            <a:endParaRPr lang="en-US" altLang="zh-TW" dirty="0" smtClean="0">
              <a:latin typeface="標楷體" pitchFamily="65" charset="-120"/>
              <a:ea typeface="標楷體" pitchFamily="65" charset="-120"/>
            </a:endParaRPr>
          </a:p>
        </p:txBody>
      </p:sp>
      <p:sp>
        <p:nvSpPr>
          <p:cNvPr id="4" name="投影片編號版面配置區 3"/>
          <p:cNvSpPr>
            <a:spLocks noGrp="1"/>
          </p:cNvSpPr>
          <p:nvPr>
            <p:ph type="sldNum" sz="quarter" idx="12"/>
          </p:nvPr>
        </p:nvSpPr>
        <p:spPr/>
        <p:txBody>
          <a:bodyPr/>
          <a:lstStyle/>
          <a:p>
            <a:fld id="{CFD80C3C-E9FF-4241-A9CE-77FC01300D9B}" type="slidenum">
              <a:rPr lang="zh-TW" altLang="en-US" smtClean="0"/>
              <a:pPr/>
              <a:t>29</a:t>
            </a:fld>
            <a:endParaRPr lang="zh-TW"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3600" b="1" dirty="0" smtClean="0">
                <a:effectLst/>
                <a:latin typeface="標楷體" pitchFamily="65" charset="-120"/>
                <a:ea typeface="標楷體" pitchFamily="65" charset="-120"/>
              </a:rPr>
              <a:t>壹、前言</a:t>
            </a:r>
            <a:endParaRPr lang="zh-TW" altLang="en-US" sz="3600" b="1" dirty="0">
              <a:effectLst/>
              <a:latin typeface="標楷體" pitchFamily="65" charset="-120"/>
              <a:ea typeface="標楷體" pitchFamily="65" charset="-120"/>
            </a:endParaRPr>
          </a:p>
        </p:txBody>
      </p:sp>
      <p:sp>
        <p:nvSpPr>
          <p:cNvPr id="3" name="內容版面配置區 2"/>
          <p:cNvSpPr>
            <a:spLocks noGrp="1"/>
          </p:cNvSpPr>
          <p:nvPr>
            <p:ph idx="1"/>
          </p:nvPr>
        </p:nvSpPr>
        <p:spPr>
          <a:xfrm>
            <a:off x="1403648" y="1484784"/>
            <a:ext cx="7498080" cy="4800600"/>
          </a:xfrm>
        </p:spPr>
        <p:txBody>
          <a:bodyPr>
            <a:normAutofit/>
          </a:bodyPr>
          <a:lstStyle/>
          <a:p>
            <a:pPr marL="596646" indent="-514350">
              <a:buNone/>
            </a:pPr>
            <a:r>
              <a:rPr lang="zh-TW" altLang="en-US" sz="3600" b="1" dirty="0" smtClean="0">
                <a:latin typeface="標楷體" pitchFamily="65" charset="-120"/>
                <a:ea typeface="標楷體" pitchFamily="65" charset="-120"/>
              </a:rPr>
              <a:t>一、財產申報實質審查現況</a:t>
            </a:r>
            <a:endParaRPr lang="en-US" altLang="zh-TW" sz="3600" b="1" u="sng" dirty="0" smtClean="0"/>
          </a:p>
          <a:p>
            <a:pPr marL="596646" indent="-514350">
              <a:buNone/>
            </a:pPr>
            <a:endParaRPr lang="en-US" altLang="zh-TW" sz="3600" b="1" dirty="0" smtClean="0">
              <a:solidFill>
                <a:srgbClr val="0000FF"/>
              </a:solidFill>
              <a:latin typeface="標楷體" pitchFamily="65" charset="-120"/>
              <a:ea typeface="標楷體" pitchFamily="65" charset="-120"/>
            </a:endParaRPr>
          </a:p>
          <a:p>
            <a:pPr marL="596646" indent="-514350">
              <a:buNone/>
            </a:pPr>
            <a:r>
              <a:rPr lang="zh-TW" altLang="zh-TW" sz="3600" b="1" dirty="0" smtClean="0">
                <a:solidFill>
                  <a:srgbClr val="0000FF"/>
                </a:solidFill>
                <a:latin typeface="標楷體" pitchFamily="65" charset="-120"/>
                <a:ea typeface="標楷體" pitchFamily="65" charset="-120"/>
              </a:rPr>
              <a:t>財產申報人數眾多，查調資料龐大</a:t>
            </a:r>
          </a:p>
          <a:p>
            <a:pPr marL="596646" indent="-514350">
              <a:buNone/>
            </a:pPr>
            <a:r>
              <a:rPr lang="zh-TW" altLang="zh-TW" sz="3600" b="1" dirty="0" smtClean="0">
                <a:solidFill>
                  <a:srgbClr val="0000FF"/>
                </a:solidFill>
                <a:latin typeface="標楷體" pitchFamily="65" charset="-120"/>
                <a:ea typeface="標楷體" pitchFamily="65" charset="-120"/>
              </a:rPr>
              <a:t>耗費人力、時間，應尋求解決方式</a:t>
            </a:r>
          </a:p>
          <a:p>
            <a:pPr marL="596646" indent="-514350" algn="just">
              <a:buNone/>
            </a:pPr>
            <a:r>
              <a:rPr lang="en-US" altLang="zh-TW" dirty="0" smtClean="0">
                <a:latin typeface="標楷體" pitchFamily="65" charset="-120"/>
                <a:ea typeface="標楷體" pitchFamily="65" charset="-120"/>
              </a:rPr>
              <a:t> </a:t>
            </a:r>
            <a:endParaRPr lang="en-US" altLang="zh-TW" b="1" dirty="0" smtClean="0">
              <a:latin typeface="標楷體" pitchFamily="65" charset="-120"/>
              <a:ea typeface="標楷體" pitchFamily="65" charset="-120"/>
            </a:endParaRPr>
          </a:p>
        </p:txBody>
      </p:sp>
      <p:sp>
        <p:nvSpPr>
          <p:cNvPr id="4" name="投影片編號版面配置區 3"/>
          <p:cNvSpPr>
            <a:spLocks noGrp="1"/>
          </p:cNvSpPr>
          <p:nvPr>
            <p:ph type="sldNum" sz="quarter" idx="12"/>
          </p:nvPr>
        </p:nvSpPr>
        <p:spPr/>
        <p:txBody>
          <a:bodyPr/>
          <a:lstStyle/>
          <a:p>
            <a:fld id="{CFD80C3C-E9FF-4241-A9CE-77FC01300D9B}" type="slidenum">
              <a:rPr lang="zh-TW" altLang="en-US" smtClean="0"/>
              <a:pPr/>
              <a:t>3</a:t>
            </a:fld>
            <a:endParaRPr lang="zh-TW" alt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pPr lvl="0"/>
            <a:r>
              <a:rPr lang="zh-TW" altLang="en-US" sz="4000" dirty="0" smtClean="0">
                <a:latin typeface="標楷體" pitchFamily="65" charset="-120"/>
                <a:ea typeface="標楷體" pitchFamily="65" charset="-120"/>
              </a:rPr>
              <a:t>參、使用查核平臺辦理財產申報</a:t>
            </a:r>
            <a:r>
              <a:rPr lang="en-US" altLang="zh-TW" sz="4000" dirty="0" smtClean="0">
                <a:latin typeface="標楷體" pitchFamily="65" charset="-120"/>
                <a:ea typeface="標楷體" pitchFamily="65" charset="-120"/>
              </a:rPr>
              <a:t/>
            </a:r>
            <a:br>
              <a:rPr lang="en-US" altLang="zh-TW" sz="4000" dirty="0" smtClean="0">
                <a:latin typeface="標楷體" pitchFamily="65" charset="-120"/>
                <a:ea typeface="標楷體" pitchFamily="65" charset="-120"/>
              </a:rPr>
            </a:br>
            <a:r>
              <a:rPr lang="zh-TW" altLang="en-US" sz="4000" dirty="0" smtClean="0">
                <a:latin typeface="標楷體" pitchFamily="65" charset="-120"/>
                <a:ea typeface="標楷體" pitchFamily="65" charset="-120"/>
              </a:rPr>
              <a:t>    應行注意事項</a:t>
            </a:r>
            <a:endParaRPr lang="zh-TW" altLang="en-US" dirty="0">
              <a:latin typeface="標楷體" pitchFamily="65" charset="-120"/>
              <a:ea typeface="標楷體" pitchFamily="65" charset="-120"/>
            </a:endParaRPr>
          </a:p>
        </p:txBody>
      </p:sp>
      <p:sp>
        <p:nvSpPr>
          <p:cNvPr id="3" name="內容版面配置區 2"/>
          <p:cNvSpPr>
            <a:spLocks noGrp="1"/>
          </p:cNvSpPr>
          <p:nvPr>
            <p:ph idx="1"/>
          </p:nvPr>
        </p:nvSpPr>
        <p:spPr>
          <a:xfrm>
            <a:off x="1435608" y="1447800"/>
            <a:ext cx="7498080" cy="4789512"/>
          </a:xfrm>
        </p:spPr>
        <p:txBody>
          <a:bodyPr>
            <a:normAutofit fontScale="92500" lnSpcReduction="20000"/>
          </a:bodyPr>
          <a:lstStyle/>
          <a:p>
            <a:pPr marL="304038" indent="-742950">
              <a:buNone/>
            </a:pPr>
            <a:r>
              <a:rPr lang="en-US" altLang="zh-TW" sz="4000" dirty="0" smtClean="0">
                <a:latin typeface="標楷體" pitchFamily="65" charset="-120"/>
                <a:ea typeface="標楷體" pitchFamily="65" charset="-120"/>
              </a:rPr>
              <a:t> </a:t>
            </a:r>
          </a:p>
          <a:p>
            <a:pPr marL="304038" indent="-742950">
              <a:buNone/>
            </a:pPr>
            <a:r>
              <a:rPr lang="zh-TW" altLang="zh-TW" sz="4000" b="1" dirty="0" smtClean="0">
                <a:solidFill>
                  <a:srgbClr val="FF0000"/>
                </a:solidFill>
                <a:latin typeface="微軟正黑體" pitchFamily="34" charset="-120"/>
                <a:ea typeface="微軟正黑體" pitchFamily="34" charset="-120"/>
              </a:rPr>
              <a:t>注意：</a:t>
            </a:r>
            <a:endParaRPr lang="en-US" altLang="zh-TW" sz="4000" b="1" dirty="0" smtClean="0">
              <a:solidFill>
                <a:srgbClr val="FF0000"/>
              </a:solidFill>
              <a:latin typeface="微軟正黑體" pitchFamily="34" charset="-120"/>
              <a:ea typeface="微軟正黑體" pitchFamily="34" charset="-120"/>
            </a:endParaRPr>
          </a:p>
          <a:p>
            <a:pPr marL="304038" indent="-742950">
              <a:buNone/>
            </a:pPr>
            <a:r>
              <a:rPr lang="zh-TW" altLang="en-US" sz="4000" b="1" dirty="0" smtClean="0">
                <a:solidFill>
                  <a:srgbClr val="FF0000"/>
                </a:solidFill>
                <a:latin typeface="微軟正黑體" pitchFamily="34" charset="-120"/>
                <a:ea typeface="微軟正黑體" pitchFamily="34" charset="-120"/>
              </a:rPr>
              <a:t>   </a:t>
            </a:r>
            <a:r>
              <a:rPr lang="zh-TW" altLang="zh-TW" sz="4000" dirty="0" smtClean="0">
                <a:latin typeface="微軟正黑體" pitchFamily="34" charset="-120"/>
                <a:ea typeface="微軟正黑體" pitchFamily="34" charset="-120"/>
              </a:rPr>
              <a:t>介接機關隨時會有增減，且該等機關所能提供之財產相關資料亦將視其配合狀況及網路申報軟體限制等因素而有無法提供情事，故申報人於申報財產時仍應善盡查詢、溝通及檢查義務始能確保資料無訛</a:t>
            </a:r>
            <a:r>
              <a:rPr lang="zh-TW" altLang="en-US" sz="4000" dirty="0" smtClean="0">
                <a:latin typeface="微軟正黑體" pitchFamily="34" charset="-120"/>
                <a:ea typeface="微軟正黑體" pitchFamily="34" charset="-120"/>
              </a:rPr>
              <a:t>。    </a:t>
            </a:r>
            <a:r>
              <a:rPr lang="zh-TW" altLang="en-US" sz="4000" dirty="0" smtClean="0">
                <a:latin typeface="標楷體" pitchFamily="65" charset="-120"/>
                <a:ea typeface="標楷體" pitchFamily="65" charset="-120"/>
              </a:rPr>
              <a:t> </a:t>
            </a:r>
            <a:endParaRPr lang="zh-TW" altLang="en-US" sz="4000" dirty="0">
              <a:latin typeface="標楷體" pitchFamily="65" charset="-120"/>
              <a:ea typeface="標楷體" pitchFamily="65" charset="-120"/>
            </a:endParaRPr>
          </a:p>
        </p:txBody>
      </p:sp>
      <p:sp>
        <p:nvSpPr>
          <p:cNvPr id="4" name="投影片編號版面配置區 3"/>
          <p:cNvSpPr>
            <a:spLocks noGrp="1"/>
          </p:cNvSpPr>
          <p:nvPr>
            <p:ph type="sldNum" sz="quarter" idx="12"/>
          </p:nvPr>
        </p:nvSpPr>
        <p:spPr/>
        <p:txBody>
          <a:bodyPr/>
          <a:lstStyle/>
          <a:p>
            <a:fld id="{CFD80C3C-E9FF-4241-A9CE-77FC01300D9B}" type="slidenum">
              <a:rPr lang="zh-TW" altLang="en-US" smtClean="0"/>
              <a:pPr/>
              <a:t>30</a:t>
            </a:fld>
            <a:endParaRPr lang="zh-TW" alt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pPr lvl="0"/>
            <a:r>
              <a:rPr lang="zh-TW" altLang="en-US" sz="4000" dirty="0" smtClean="0">
                <a:latin typeface="標楷體" pitchFamily="65" charset="-120"/>
                <a:ea typeface="標楷體" pitchFamily="65" charset="-120"/>
              </a:rPr>
              <a:t>參、使用查核平臺辦理財產申報</a:t>
            </a:r>
            <a:r>
              <a:rPr lang="en-US" altLang="zh-TW" sz="4000" dirty="0" smtClean="0">
                <a:latin typeface="標楷體" pitchFamily="65" charset="-120"/>
                <a:ea typeface="標楷體" pitchFamily="65" charset="-120"/>
              </a:rPr>
              <a:t/>
            </a:r>
            <a:br>
              <a:rPr lang="en-US" altLang="zh-TW" sz="4000" dirty="0" smtClean="0">
                <a:latin typeface="標楷體" pitchFamily="65" charset="-120"/>
                <a:ea typeface="標楷體" pitchFamily="65" charset="-120"/>
              </a:rPr>
            </a:br>
            <a:r>
              <a:rPr lang="zh-TW" altLang="en-US" sz="4000" dirty="0" smtClean="0">
                <a:latin typeface="標楷體" pitchFamily="65" charset="-120"/>
                <a:ea typeface="標楷體" pitchFamily="65" charset="-120"/>
              </a:rPr>
              <a:t>    應行注意事項</a:t>
            </a:r>
            <a:endParaRPr lang="zh-TW" altLang="en-US" dirty="0">
              <a:latin typeface="標楷體" pitchFamily="65" charset="-120"/>
              <a:ea typeface="標楷體" pitchFamily="65" charset="-120"/>
            </a:endParaRPr>
          </a:p>
        </p:txBody>
      </p:sp>
      <p:sp>
        <p:nvSpPr>
          <p:cNvPr id="3" name="內容版面配置區 2"/>
          <p:cNvSpPr>
            <a:spLocks noGrp="1"/>
          </p:cNvSpPr>
          <p:nvPr>
            <p:ph idx="1"/>
          </p:nvPr>
        </p:nvSpPr>
        <p:spPr/>
        <p:txBody>
          <a:bodyPr>
            <a:noAutofit/>
          </a:bodyPr>
          <a:lstStyle/>
          <a:p>
            <a:pPr marL="304038" indent="-742950">
              <a:buNone/>
            </a:pPr>
            <a:r>
              <a:rPr lang="zh-TW" altLang="en-US" dirty="0" smtClean="0">
                <a:latin typeface="標楷體" pitchFamily="65" charset="-120"/>
                <a:ea typeface="標楷體" pitchFamily="65" charset="-120"/>
              </a:rPr>
              <a:t>五、</a:t>
            </a:r>
            <a:r>
              <a:rPr lang="zh-TW" altLang="en-US" b="1" dirty="0" smtClean="0">
                <a:solidFill>
                  <a:srgbClr val="FF0000"/>
                </a:solidFill>
                <a:latin typeface="標楷體" pitchFamily="65" charset="-120"/>
                <a:ea typeface="標楷體" pitchFamily="65" charset="-120"/>
              </a:rPr>
              <a:t>授權書</a:t>
            </a:r>
            <a:r>
              <a:rPr lang="zh-TW" altLang="zh-TW" b="1" dirty="0" smtClean="0">
                <a:solidFill>
                  <a:srgbClr val="FF0000"/>
                </a:solidFill>
                <a:latin typeface="標楷體" pitchFamily="65" charset="-120"/>
                <a:ea typeface="標楷體" pitchFamily="65" charset="-120"/>
              </a:rPr>
              <a:t>注意事項</a:t>
            </a:r>
            <a:endParaRPr lang="en-US" altLang="zh-TW" b="1" dirty="0" smtClean="0">
              <a:solidFill>
                <a:srgbClr val="FF0000"/>
              </a:solidFill>
              <a:latin typeface="標楷體" pitchFamily="65" charset="-120"/>
              <a:ea typeface="標楷體" pitchFamily="65" charset="-120"/>
            </a:endParaRPr>
          </a:p>
          <a:p>
            <a:pPr marL="596646" lvl="0" indent="-514350">
              <a:buNone/>
            </a:pPr>
            <a:r>
              <a:rPr lang="en-US" altLang="zh-TW" dirty="0" smtClean="0">
                <a:latin typeface="標楷體" pitchFamily="65" charset="-120"/>
                <a:ea typeface="標楷體" pitchFamily="65" charset="-120"/>
              </a:rPr>
              <a:t>1.</a:t>
            </a:r>
            <a:r>
              <a:rPr lang="zh-TW" altLang="zh-TW" dirty="0" smtClean="0">
                <a:latin typeface="標楷體" pitchFamily="65" charset="-120"/>
                <a:ea typeface="標楷體" pitchFamily="65" charset="-120"/>
              </a:rPr>
              <a:t>受理財產申報機關（構）辦理授權事項，僅提供</a:t>
            </a:r>
            <a:r>
              <a:rPr lang="en-US" altLang="zh-TW" b="1" dirty="0" smtClean="0">
                <a:solidFill>
                  <a:srgbClr val="0000FF"/>
                </a:solidFill>
                <a:latin typeface="標楷體" pitchFamily="65" charset="-120"/>
                <a:ea typeface="標楷體" pitchFamily="65" charset="-120"/>
              </a:rPr>
              <a:t>103</a:t>
            </a:r>
            <a:r>
              <a:rPr lang="zh-TW" altLang="zh-TW" b="1" dirty="0" smtClean="0">
                <a:solidFill>
                  <a:srgbClr val="0000FF"/>
                </a:solidFill>
                <a:latin typeface="標楷體" pitchFamily="65" charset="-120"/>
                <a:ea typeface="標楷體" pitchFamily="65" charset="-120"/>
              </a:rPr>
              <a:t>年</a:t>
            </a:r>
            <a:r>
              <a:rPr lang="en-US" altLang="zh-TW" b="1" dirty="0" smtClean="0">
                <a:solidFill>
                  <a:srgbClr val="0000FF"/>
                </a:solidFill>
                <a:latin typeface="標楷體" pitchFamily="65" charset="-120"/>
                <a:ea typeface="標楷體" pitchFamily="65" charset="-120"/>
              </a:rPr>
              <a:t>11</a:t>
            </a:r>
            <a:r>
              <a:rPr lang="zh-TW" altLang="zh-TW" b="1" dirty="0" smtClean="0">
                <a:solidFill>
                  <a:srgbClr val="0000FF"/>
                </a:solidFill>
                <a:latin typeface="標楷體" pitchFamily="65" charset="-120"/>
                <a:ea typeface="標楷體" pitchFamily="65" charset="-120"/>
              </a:rPr>
              <a:t>月</a:t>
            </a:r>
            <a:r>
              <a:rPr lang="en-US" altLang="zh-TW" b="1" dirty="0" smtClean="0">
                <a:solidFill>
                  <a:srgbClr val="0000FF"/>
                </a:solidFill>
                <a:latin typeface="標楷體" pitchFamily="65" charset="-120"/>
                <a:ea typeface="標楷體" pitchFamily="65" charset="-120"/>
              </a:rPr>
              <a:t>1</a:t>
            </a:r>
            <a:r>
              <a:rPr lang="zh-TW" altLang="zh-TW" b="1" dirty="0" smtClean="0">
                <a:solidFill>
                  <a:srgbClr val="0000FF"/>
                </a:solidFill>
                <a:latin typeface="標楷體" pitchFamily="65" charset="-120"/>
                <a:ea typeface="標楷體" pitchFamily="65" charset="-120"/>
              </a:rPr>
              <a:t>日</a:t>
            </a:r>
            <a:r>
              <a:rPr lang="zh-TW" altLang="zh-TW" dirty="0" smtClean="0">
                <a:latin typeface="標楷體" pitchFamily="65" charset="-120"/>
                <a:ea typeface="標楷體" pitchFamily="65" charset="-120"/>
              </a:rPr>
              <a:t>當日之財產相關資料，故申報人務必以此日為申報日，於</a:t>
            </a:r>
            <a:r>
              <a:rPr lang="en-US" altLang="zh-TW" dirty="0" smtClean="0">
                <a:latin typeface="標楷體" pitchFamily="65" charset="-120"/>
                <a:ea typeface="標楷體" pitchFamily="65" charset="-120"/>
              </a:rPr>
              <a:t>103</a:t>
            </a:r>
            <a:r>
              <a:rPr lang="zh-TW" altLang="zh-TW" dirty="0" smtClean="0">
                <a:latin typeface="標楷體" pitchFamily="65" charset="-120"/>
                <a:ea typeface="標楷體" pitchFamily="65" charset="-120"/>
              </a:rPr>
              <a:t>年</a:t>
            </a:r>
            <a:r>
              <a:rPr lang="en-US" altLang="zh-TW" dirty="0" smtClean="0">
                <a:latin typeface="標楷體" pitchFamily="65" charset="-120"/>
                <a:ea typeface="標楷體" pitchFamily="65" charset="-120"/>
              </a:rPr>
              <a:t>12</a:t>
            </a:r>
            <a:r>
              <a:rPr lang="zh-TW" altLang="zh-TW" dirty="0" smtClean="0">
                <a:latin typeface="標楷體" pitchFamily="65" charset="-120"/>
                <a:ea typeface="標楷體" pitchFamily="65" charset="-120"/>
              </a:rPr>
              <a:t>月</a:t>
            </a:r>
            <a:r>
              <a:rPr lang="en-US" altLang="zh-TW" dirty="0" smtClean="0">
                <a:latin typeface="標楷體" pitchFamily="65" charset="-120"/>
                <a:ea typeface="標楷體" pitchFamily="65" charset="-120"/>
              </a:rPr>
              <a:t>31</a:t>
            </a:r>
            <a:r>
              <a:rPr lang="zh-TW" altLang="zh-TW" dirty="0" smtClean="0">
                <a:latin typeface="標楷體" pitchFamily="65" charset="-120"/>
                <a:ea typeface="標楷體" pitchFamily="65" charset="-120"/>
              </a:rPr>
              <a:t>日前完成定期申報。</a:t>
            </a:r>
          </a:p>
        </p:txBody>
      </p:sp>
      <p:sp>
        <p:nvSpPr>
          <p:cNvPr id="4" name="投影片編號版面配置區 3"/>
          <p:cNvSpPr>
            <a:spLocks noGrp="1"/>
          </p:cNvSpPr>
          <p:nvPr>
            <p:ph type="sldNum" sz="quarter" idx="12"/>
          </p:nvPr>
        </p:nvSpPr>
        <p:spPr/>
        <p:txBody>
          <a:bodyPr/>
          <a:lstStyle/>
          <a:p>
            <a:fld id="{CFD80C3C-E9FF-4241-A9CE-77FC01300D9B}" type="slidenum">
              <a:rPr lang="zh-TW" altLang="en-US" smtClean="0"/>
              <a:pPr/>
              <a:t>31</a:t>
            </a:fld>
            <a:endParaRPr lang="zh-TW" alt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pPr lvl="0"/>
            <a:r>
              <a:rPr lang="zh-TW" altLang="en-US" sz="4000" dirty="0" smtClean="0">
                <a:latin typeface="標楷體" pitchFamily="65" charset="-120"/>
                <a:ea typeface="標楷體" pitchFamily="65" charset="-120"/>
              </a:rPr>
              <a:t>參、使用查核平臺辦理財產申報</a:t>
            </a:r>
            <a:r>
              <a:rPr lang="en-US" altLang="zh-TW" sz="4000" dirty="0" smtClean="0">
                <a:latin typeface="標楷體" pitchFamily="65" charset="-120"/>
                <a:ea typeface="標楷體" pitchFamily="65" charset="-120"/>
              </a:rPr>
              <a:t/>
            </a:r>
            <a:br>
              <a:rPr lang="en-US" altLang="zh-TW" sz="4000" dirty="0" smtClean="0">
                <a:latin typeface="標楷體" pitchFamily="65" charset="-120"/>
                <a:ea typeface="標楷體" pitchFamily="65" charset="-120"/>
              </a:rPr>
            </a:br>
            <a:r>
              <a:rPr lang="zh-TW" altLang="en-US" sz="4000" dirty="0" smtClean="0">
                <a:latin typeface="標楷體" pitchFamily="65" charset="-120"/>
                <a:ea typeface="標楷體" pitchFamily="65" charset="-120"/>
              </a:rPr>
              <a:t>    應行注意事項</a:t>
            </a:r>
            <a:endParaRPr lang="zh-TW" altLang="en-US" dirty="0">
              <a:latin typeface="標楷體" pitchFamily="65" charset="-120"/>
              <a:ea typeface="標楷體" pitchFamily="65" charset="-120"/>
            </a:endParaRPr>
          </a:p>
        </p:txBody>
      </p:sp>
      <p:sp>
        <p:nvSpPr>
          <p:cNvPr id="3" name="內容版面配置區 2"/>
          <p:cNvSpPr>
            <a:spLocks noGrp="1"/>
          </p:cNvSpPr>
          <p:nvPr>
            <p:ph idx="1"/>
          </p:nvPr>
        </p:nvSpPr>
        <p:spPr/>
        <p:txBody>
          <a:bodyPr>
            <a:noAutofit/>
          </a:bodyPr>
          <a:lstStyle/>
          <a:p>
            <a:pPr marL="596646" lvl="0" indent="-514350">
              <a:buNone/>
            </a:pPr>
            <a:r>
              <a:rPr lang="en-US" altLang="zh-TW" dirty="0" smtClean="0">
                <a:latin typeface="標楷體" pitchFamily="65" charset="-120"/>
                <a:ea typeface="標楷體" pitchFamily="65" charset="-120"/>
              </a:rPr>
              <a:t>2.</a:t>
            </a:r>
            <a:r>
              <a:rPr lang="zh-TW" altLang="zh-TW" b="1" dirty="0" smtClean="0">
                <a:solidFill>
                  <a:srgbClr val="0000FF"/>
                </a:solidFill>
                <a:latin typeface="標楷體" pitchFamily="65" charset="-120"/>
                <a:ea typeface="標楷體" pitchFamily="65" charset="-120"/>
              </a:rPr>
              <a:t>受理財產申報機關（構）係基於「服務」之立場辦理授權事項</a:t>
            </a:r>
            <a:r>
              <a:rPr lang="zh-TW" altLang="zh-TW" dirty="0" smtClean="0">
                <a:latin typeface="標楷體" pitchFamily="65" charset="-120"/>
                <a:ea typeface="標楷體" pitchFamily="65" charset="-120"/>
              </a:rPr>
              <a:t>，故申報人仍應善盡查詢、溝通及檢查義務，確認申報資料正確無訛後，始得填載於公職人員財產申報表上，否則仍難解免公職人員財產申報法第</a:t>
            </a:r>
            <a:r>
              <a:rPr lang="en-US" altLang="zh-TW" dirty="0" smtClean="0">
                <a:latin typeface="標楷體" pitchFamily="65" charset="-120"/>
                <a:ea typeface="標楷體" pitchFamily="65" charset="-120"/>
              </a:rPr>
              <a:t>12</a:t>
            </a:r>
            <a:r>
              <a:rPr lang="zh-TW" altLang="zh-TW" dirty="0" smtClean="0">
                <a:latin typeface="標楷體" pitchFamily="65" charset="-120"/>
                <a:ea typeface="標楷體" pitchFamily="65" charset="-120"/>
              </a:rPr>
              <a:t>條第</a:t>
            </a:r>
            <a:r>
              <a:rPr lang="en-US" altLang="zh-TW" dirty="0" smtClean="0">
                <a:latin typeface="標楷體" pitchFamily="65" charset="-120"/>
                <a:ea typeface="標楷體" pitchFamily="65" charset="-120"/>
              </a:rPr>
              <a:t>3</a:t>
            </a:r>
            <a:r>
              <a:rPr lang="zh-TW" altLang="zh-TW" dirty="0" smtClean="0">
                <a:latin typeface="標楷體" pitchFamily="65" charset="-120"/>
                <a:ea typeface="標楷體" pitchFamily="65" charset="-120"/>
              </a:rPr>
              <a:t>項故意申報不實之責任。</a:t>
            </a:r>
          </a:p>
        </p:txBody>
      </p:sp>
      <p:sp>
        <p:nvSpPr>
          <p:cNvPr id="4" name="投影片編號版面配置區 3"/>
          <p:cNvSpPr>
            <a:spLocks noGrp="1"/>
          </p:cNvSpPr>
          <p:nvPr>
            <p:ph type="sldNum" sz="quarter" idx="12"/>
          </p:nvPr>
        </p:nvSpPr>
        <p:spPr/>
        <p:txBody>
          <a:bodyPr/>
          <a:lstStyle/>
          <a:p>
            <a:fld id="{CFD80C3C-E9FF-4241-A9CE-77FC01300D9B}" type="slidenum">
              <a:rPr lang="zh-TW" altLang="en-US" smtClean="0"/>
              <a:pPr/>
              <a:t>32</a:t>
            </a:fld>
            <a:endParaRPr lang="zh-TW" alt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pPr lvl="0"/>
            <a:r>
              <a:rPr lang="zh-TW" altLang="en-US" sz="4000" dirty="0" smtClean="0">
                <a:latin typeface="標楷體" pitchFamily="65" charset="-120"/>
                <a:ea typeface="標楷體" pitchFamily="65" charset="-120"/>
              </a:rPr>
              <a:t>參、使用查核平臺辦理財產申報</a:t>
            </a:r>
            <a:r>
              <a:rPr lang="en-US" altLang="zh-TW" sz="4000" dirty="0" smtClean="0">
                <a:latin typeface="標楷體" pitchFamily="65" charset="-120"/>
                <a:ea typeface="標楷體" pitchFamily="65" charset="-120"/>
              </a:rPr>
              <a:t/>
            </a:r>
            <a:br>
              <a:rPr lang="en-US" altLang="zh-TW" sz="4000" dirty="0" smtClean="0">
                <a:latin typeface="標楷體" pitchFamily="65" charset="-120"/>
                <a:ea typeface="標楷體" pitchFamily="65" charset="-120"/>
              </a:rPr>
            </a:br>
            <a:r>
              <a:rPr lang="zh-TW" altLang="en-US" sz="4000" dirty="0" smtClean="0">
                <a:latin typeface="標楷體" pitchFamily="65" charset="-120"/>
                <a:ea typeface="標楷體" pitchFamily="65" charset="-120"/>
              </a:rPr>
              <a:t>    應行注意事項</a:t>
            </a:r>
            <a:endParaRPr lang="zh-TW" altLang="en-US" dirty="0">
              <a:latin typeface="標楷體" pitchFamily="65" charset="-120"/>
              <a:ea typeface="標楷體" pitchFamily="65" charset="-120"/>
            </a:endParaRPr>
          </a:p>
        </p:txBody>
      </p:sp>
      <p:sp>
        <p:nvSpPr>
          <p:cNvPr id="3" name="內容版面配置區 2"/>
          <p:cNvSpPr>
            <a:spLocks noGrp="1"/>
          </p:cNvSpPr>
          <p:nvPr>
            <p:ph idx="1"/>
          </p:nvPr>
        </p:nvSpPr>
        <p:spPr>
          <a:xfrm>
            <a:off x="1043608" y="1447800"/>
            <a:ext cx="8100392" cy="5077544"/>
          </a:xfrm>
        </p:spPr>
        <p:txBody>
          <a:bodyPr>
            <a:noAutofit/>
          </a:bodyPr>
          <a:lstStyle/>
          <a:p>
            <a:pPr marL="825246" lvl="0" indent="-742950">
              <a:buNone/>
            </a:pPr>
            <a:r>
              <a:rPr lang="en-US" altLang="zh-TW" dirty="0" smtClean="0">
                <a:latin typeface="標楷體" pitchFamily="65" charset="-120"/>
                <a:ea typeface="標楷體" pitchFamily="65" charset="-120"/>
              </a:rPr>
              <a:t>3.</a:t>
            </a:r>
            <a:r>
              <a:rPr lang="zh-TW" altLang="zh-TW" dirty="0" smtClean="0">
                <a:latin typeface="標楷體" pitchFamily="65" charset="-120"/>
                <a:ea typeface="標楷體" pitchFamily="65" charset="-120"/>
              </a:rPr>
              <a:t>申報人及配偶、未成年子女若有</a:t>
            </a:r>
            <a:r>
              <a:rPr lang="zh-TW" altLang="zh-TW" b="1" dirty="0" smtClean="0">
                <a:solidFill>
                  <a:srgbClr val="0000FF"/>
                </a:solidFill>
                <a:latin typeface="標楷體" pitchFamily="65" charset="-120"/>
                <a:ea typeface="標楷體" pitchFamily="65" charset="-120"/>
              </a:rPr>
              <a:t>無法透過</a:t>
            </a:r>
            <a:endParaRPr lang="en-US" altLang="zh-TW" b="1" dirty="0" smtClean="0">
              <a:solidFill>
                <a:srgbClr val="0000FF"/>
              </a:solidFill>
              <a:latin typeface="標楷體" pitchFamily="65" charset="-120"/>
              <a:ea typeface="標楷體" pitchFamily="65" charset="-120"/>
            </a:endParaRPr>
          </a:p>
          <a:p>
            <a:pPr marL="825246" lvl="0" indent="-742950">
              <a:buNone/>
            </a:pPr>
            <a:r>
              <a:rPr lang="en-US" altLang="zh-TW" b="1" dirty="0" smtClean="0">
                <a:solidFill>
                  <a:srgbClr val="0000FF"/>
                </a:solidFill>
                <a:latin typeface="標楷體" pitchFamily="65" charset="-120"/>
                <a:ea typeface="標楷體" pitchFamily="65" charset="-120"/>
              </a:rPr>
              <a:t>  </a:t>
            </a:r>
            <a:r>
              <a:rPr lang="zh-TW" altLang="zh-TW" b="1" dirty="0" smtClean="0">
                <a:solidFill>
                  <a:srgbClr val="0000FF"/>
                </a:solidFill>
                <a:latin typeface="標楷體" pitchFamily="65" charset="-120"/>
                <a:ea typeface="標楷體" pitchFamily="65" charset="-120"/>
              </a:rPr>
              <a:t>查核平臺取得之財產相關資料</a:t>
            </a:r>
            <a:r>
              <a:rPr lang="zh-TW" altLang="zh-TW" dirty="0" smtClean="0">
                <a:latin typeface="標楷體" pitchFamily="65" charset="-120"/>
                <a:ea typeface="標楷體" pitchFamily="65" charset="-120"/>
              </a:rPr>
              <a:t>，如：介接</a:t>
            </a:r>
            <a:endParaRPr lang="en-US" altLang="zh-TW" dirty="0" smtClean="0">
              <a:latin typeface="標楷體" pitchFamily="65" charset="-120"/>
              <a:ea typeface="標楷體" pitchFamily="65" charset="-120"/>
            </a:endParaRPr>
          </a:p>
          <a:p>
            <a:pPr marL="825246" lvl="0" indent="-742950">
              <a:buNone/>
            </a:pPr>
            <a:r>
              <a:rPr lang="zh-TW" altLang="en-US" dirty="0" smtClean="0">
                <a:latin typeface="標楷體" pitchFamily="65" charset="-120"/>
                <a:ea typeface="標楷體" pitchFamily="65" charset="-120"/>
              </a:rPr>
              <a:t>  </a:t>
            </a:r>
            <a:r>
              <a:rPr lang="zh-TW" altLang="zh-TW" dirty="0" smtClean="0">
                <a:latin typeface="標楷體" pitchFamily="65" charset="-120"/>
                <a:ea typeface="標楷體" pitchFamily="65" charset="-120"/>
              </a:rPr>
              <a:t>機關因故無法提供財產相關資料、尚未與</a:t>
            </a:r>
            <a:endParaRPr lang="en-US" altLang="zh-TW" dirty="0" smtClean="0">
              <a:latin typeface="標楷體" pitchFamily="65" charset="-120"/>
              <a:ea typeface="標楷體" pitchFamily="65" charset="-120"/>
            </a:endParaRPr>
          </a:p>
          <a:p>
            <a:pPr marL="825246" lvl="0" indent="-742950">
              <a:buNone/>
            </a:pPr>
            <a:r>
              <a:rPr lang="zh-TW" altLang="en-US" dirty="0" smtClean="0">
                <a:latin typeface="標楷體" pitchFamily="65" charset="-120"/>
                <a:ea typeface="標楷體" pitchFamily="65" charset="-120"/>
              </a:rPr>
              <a:t>  </a:t>
            </a:r>
            <a:r>
              <a:rPr lang="zh-TW" altLang="zh-TW" dirty="0" smtClean="0">
                <a:latin typeface="標楷體" pitchFamily="65" charset="-120"/>
                <a:ea typeface="標楷體" pitchFamily="65" charset="-120"/>
              </a:rPr>
              <a:t>平臺完成介接之機關所持有之財產相關資</a:t>
            </a:r>
            <a:endParaRPr lang="en-US" altLang="zh-TW" dirty="0" smtClean="0">
              <a:latin typeface="標楷體" pitchFamily="65" charset="-120"/>
              <a:ea typeface="標楷體" pitchFamily="65" charset="-120"/>
            </a:endParaRPr>
          </a:p>
          <a:p>
            <a:pPr marL="825246" lvl="0" indent="-742950">
              <a:buNone/>
            </a:pPr>
            <a:r>
              <a:rPr lang="zh-TW" altLang="en-US" dirty="0" smtClean="0">
                <a:latin typeface="標楷體" pitchFamily="65" charset="-120"/>
                <a:ea typeface="標楷體" pitchFamily="65" charset="-120"/>
              </a:rPr>
              <a:t>  </a:t>
            </a:r>
            <a:r>
              <a:rPr lang="zh-TW" altLang="zh-TW" dirty="0" smtClean="0">
                <a:latin typeface="標楷體" pitchFamily="65" charset="-120"/>
                <a:ea typeface="標楷體" pitchFamily="65" charset="-120"/>
              </a:rPr>
              <a:t>料，及現金、珠寶、古董、字畫等其他具</a:t>
            </a:r>
            <a:endParaRPr lang="en-US" altLang="zh-TW" dirty="0" smtClean="0">
              <a:latin typeface="標楷體" pitchFamily="65" charset="-120"/>
              <a:ea typeface="標楷體" pitchFamily="65" charset="-120"/>
            </a:endParaRPr>
          </a:p>
          <a:p>
            <a:pPr marL="825246" lvl="0" indent="-742950">
              <a:buNone/>
            </a:pPr>
            <a:r>
              <a:rPr lang="zh-TW" altLang="en-US" dirty="0" smtClean="0">
                <a:latin typeface="標楷體" pitchFamily="65" charset="-120"/>
                <a:ea typeface="標楷體" pitchFamily="65" charset="-120"/>
              </a:rPr>
              <a:t>  </a:t>
            </a:r>
            <a:r>
              <a:rPr lang="zh-TW" altLang="zh-TW" dirty="0" smtClean="0">
                <a:latin typeface="標楷體" pitchFamily="65" charset="-120"/>
                <a:ea typeface="標楷體" pitchFamily="65" charset="-120"/>
              </a:rPr>
              <a:t>有相當價值之財產，</a:t>
            </a:r>
            <a:r>
              <a:rPr lang="zh-TW" altLang="zh-TW" b="1" dirty="0" smtClean="0">
                <a:solidFill>
                  <a:srgbClr val="0000FF"/>
                </a:solidFill>
                <a:latin typeface="標楷體" pitchFamily="65" charset="-120"/>
                <a:ea typeface="標楷體" pitchFamily="65" charset="-120"/>
              </a:rPr>
              <a:t>申報人仍應據實申報</a:t>
            </a:r>
            <a:endParaRPr lang="en-US" altLang="zh-TW" b="1" dirty="0" smtClean="0">
              <a:solidFill>
                <a:srgbClr val="0000FF"/>
              </a:solidFill>
              <a:latin typeface="標楷體" pitchFamily="65" charset="-120"/>
              <a:ea typeface="標楷體" pitchFamily="65" charset="-120"/>
            </a:endParaRPr>
          </a:p>
          <a:p>
            <a:pPr marL="825246" lvl="0" indent="-742950">
              <a:buNone/>
            </a:pPr>
            <a:r>
              <a:rPr lang="zh-TW" altLang="en-US" dirty="0" smtClean="0">
                <a:latin typeface="標楷體" pitchFamily="65" charset="-120"/>
                <a:ea typeface="標楷體" pitchFamily="65" charset="-120"/>
              </a:rPr>
              <a:t>  </a:t>
            </a:r>
            <a:r>
              <a:rPr lang="zh-TW" altLang="zh-TW" dirty="0" smtClean="0">
                <a:latin typeface="標楷體" pitchFamily="65" charset="-120"/>
                <a:ea typeface="標楷體" pitchFamily="65" charset="-120"/>
              </a:rPr>
              <a:t>，避免違反公職人員財產申報法第</a:t>
            </a:r>
            <a:r>
              <a:rPr lang="en-US" altLang="zh-TW" dirty="0" smtClean="0">
                <a:latin typeface="標楷體" pitchFamily="65" charset="-120"/>
                <a:ea typeface="標楷體" pitchFamily="65" charset="-120"/>
              </a:rPr>
              <a:t>12</a:t>
            </a:r>
            <a:r>
              <a:rPr lang="zh-TW" altLang="zh-TW" dirty="0" smtClean="0">
                <a:latin typeface="標楷體" pitchFamily="65" charset="-120"/>
                <a:ea typeface="標楷體" pitchFamily="65" charset="-120"/>
              </a:rPr>
              <a:t>條第</a:t>
            </a:r>
            <a:endParaRPr lang="en-US" altLang="zh-TW" dirty="0" smtClean="0">
              <a:latin typeface="標楷體" pitchFamily="65" charset="-120"/>
              <a:ea typeface="標楷體" pitchFamily="65" charset="-120"/>
            </a:endParaRPr>
          </a:p>
          <a:p>
            <a:pPr marL="825246" lvl="0" indent="-742950">
              <a:buNone/>
            </a:pPr>
            <a:r>
              <a:rPr lang="zh-TW" altLang="en-US" dirty="0" smtClean="0">
                <a:latin typeface="標楷體" pitchFamily="65" charset="-120"/>
                <a:ea typeface="標楷體" pitchFamily="65" charset="-120"/>
              </a:rPr>
              <a:t>  </a:t>
            </a:r>
            <a:r>
              <a:rPr lang="en-US" altLang="zh-TW" dirty="0" smtClean="0">
                <a:latin typeface="標楷體" pitchFamily="65" charset="-120"/>
                <a:ea typeface="標楷體" pitchFamily="65" charset="-120"/>
              </a:rPr>
              <a:t>1</a:t>
            </a:r>
            <a:r>
              <a:rPr lang="zh-TW" altLang="zh-TW" dirty="0" smtClean="0">
                <a:latin typeface="標楷體" pitchFamily="65" charset="-120"/>
                <a:ea typeface="標楷體" pitchFamily="65" charset="-120"/>
              </a:rPr>
              <a:t>項、第</a:t>
            </a:r>
            <a:r>
              <a:rPr lang="en-US" altLang="zh-TW" dirty="0" smtClean="0">
                <a:latin typeface="標楷體" pitchFamily="65" charset="-120"/>
                <a:ea typeface="標楷體" pitchFamily="65" charset="-120"/>
              </a:rPr>
              <a:t>3</a:t>
            </a:r>
            <a:r>
              <a:rPr lang="zh-TW" altLang="zh-TW" dirty="0" smtClean="0">
                <a:latin typeface="標楷體" pitchFamily="65" charset="-120"/>
                <a:ea typeface="標楷體" pitchFamily="65" charset="-120"/>
              </a:rPr>
              <a:t>項故意隱匿財產為不實之申報或</a:t>
            </a:r>
            <a:endParaRPr lang="en-US" altLang="zh-TW" dirty="0" smtClean="0">
              <a:latin typeface="標楷體" pitchFamily="65" charset="-120"/>
              <a:ea typeface="標楷體" pitchFamily="65" charset="-120"/>
            </a:endParaRPr>
          </a:p>
          <a:p>
            <a:pPr marL="825246" lvl="0" indent="-742950">
              <a:buNone/>
            </a:pPr>
            <a:r>
              <a:rPr lang="zh-TW" altLang="en-US" dirty="0" smtClean="0">
                <a:latin typeface="標楷體" pitchFamily="65" charset="-120"/>
                <a:ea typeface="標楷體" pitchFamily="65" charset="-120"/>
              </a:rPr>
              <a:t>  </a:t>
            </a:r>
            <a:r>
              <a:rPr lang="zh-TW" altLang="zh-TW" dirty="0" smtClean="0">
                <a:latin typeface="標楷體" pitchFamily="65" charset="-120"/>
                <a:ea typeface="標楷體" pitchFamily="65" charset="-120"/>
              </a:rPr>
              <a:t>故意申報不實之規定。</a:t>
            </a:r>
          </a:p>
        </p:txBody>
      </p:sp>
      <p:sp>
        <p:nvSpPr>
          <p:cNvPr id="4" name="投影片編號版面配置區 3"/>
          <p:cNvSpPr>
            <a:spLocks noGrp="1"/>
          </p:cNvSpPr>
          <p:nvPr>
            <p:ph type="sldNum" sz="quarter" idx="12"/>
          </p:nvPr>
        </p:nvSpPr>
        <p:spPr/>
        <p:txBody>
          <a:bodyPr/>
          <a:lstStyle/>
          <a:p>
            <a:fld id="{CFD80C3C-E9FF-4241-A9CE-77FC01300D9B}" type="slidenum">
              <a:rPr lang="zh-TW" altLang="en-US" smtClean="0"/>
              <a:pPr/>
              <a:t>33</a:t>
            </a:fld>
            <a:endParaRPr lang="zh-TW" alt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pPr lvl="0"/>
            <a:r>
              <a:rPr lang="zh-TW" altLang="en-US" sz="4000" dirty="0" smtClean="0">
                <a:latin typeface="標楷體" pitchFamily="65" charset="-120"/>
                <a:ea typeface="標楷體" pitchFamily="65" charset="-120"/>
              </a:rPr>
              <a:t>參、使用查核平臺辦理財產申報</a:t>
            </a:r>
            <a:r>
              <a:rPr lang="en-US" altLang="zh-TW" sz="4000" dirty="0" smtClean="0">
                <a:latin typeface="標楷體" pitchFamily="65" charset="-120"/>
                <a:ea typeface="標楷體" pitchFamily="65" charset="-120"/>
              </a:rPr>
              <a:t/>
            </a:r>
            <a:br>
              <a:rPr lang="en-US" altLang="zh-TW" sz="4000" dirty="0" smtClean="0">
                <a:latin typeface="標楷體" pitchFamily="65" charset="-120"/>
                <a:ea typeface="標楷體" pitchFamily="65" charset="-120"/>
              </a:rPr>
            </a:br>
            <a:r>
              <a:rPr lang="zh-TW" altLang="en-US" sz="4000" dirty="0" smtClean="0">
                <a:latin typeface="標楷體" pitchFamily="65" charset="-120"/>
                <a:ea typeface="標楷體" pitchFamily="65" charset="-120"/>
              </a:rPr>
              <a:t>    應行注意事項</a:t>
            </a:r>
            <a:endParaRPr lang="zh-TW" altLang="en-US" dirty="0">
              <a:latin typeface="標楷體" pitchFamily="65" charset="-120"/>
              <a:ea typeface="標楷體" pitchFamily="65" charset="-120"/>
            </a:endParaRPr>
          </a:p>
        </p:txBody>
      </p:sp>
      <p:sp>
        <p:nvSpPr>
          <p:cNvPr id="3" name="內容版面配置區 2"/>
          <p:cNvSpPr>
            <a:spLocks noGrp="1"/>
          </p:cNvSpPr>
          <p:nvPr>
            <p:ph idx="1"/>
          </p:nvPr>
        </p:nvSpPr>
        <p:spPr>
          <a:xfrm>
            <a:off x="1043608" y="1447800"/>
            <a:ext cx="7920880" cy="4800600"/>
          </a:xfrm>
        </p:spPr>
        <p:txBody>
          <a:bodyPr>
            <a:noAutofit/>
          </a:bodyPr>
          <a:lstStyle/>
          <a:p>
            <a:pPr marL="825246" indent="-742950">
              <a:buNone/>
            </a:pPr>
            <a:r>
              <a:rPr lang="en-US" altLang="zh-TW" dirty="0" smtClean="0">
                <a:latin typeface="標楷體" pitchFamily="65" charset="-120"/>
                <a:ea typeface="標楷體" pitchFamily="65" charset="-120"/>
              </a:rPr>
              <a:t>4.</a:t>
            </a:r>
            <a:r>
              <a:rPr lang="zh-TW" altLang="zh-TW" dirty="0" smtClean="0">
                <a:latin typeface="標楷體" pitchFamily="65" charset="-120"/>
                <a:ea typeface="標楷體" pitchFamily="65" charset="-120"/>
              </a:rPr>
              <a:t>申報人同意受理財產申報機關（構）依</a:t>
            </a:r>
            <a:endParaRPr lang="en-US" altLang="zh-TW" dirty="0" smtClean="0">
              <a:latin typeface="標楷體" pitchFamily="65" charset="-120"/>
              <a:ea typeface="標楷體" pitchFamily="65" charset="-120"/>
            </a:endParaRPr>
          </a:p>
          <a:p>
            <a:pPr marL="825246" indent="-742950">
              <a:buNone/>
            </a:pPr>
            <a:r>
              <a:rPr lang="en-US" altLang="zh-TW" dirty="0" smtClean="0">
                <a:latin typeface="標楷體" pitchFamily="65" charset="-120"/>
                <a:ea typeface="標楷體" pitchFamily="65" charset="-120"/>
              </a:rPr>
              <a:t>  </a:t>
            </a:r>
            <a:r>
              <a:rPr lang="zh-TW" altLang="zh-TW" dirty="0" smtClean="0">
                <a:latin typeface="標楷體" pitchFamily="65" charset="-120"/>
                <a:ea typeface="標楷體" pitchFamily="65" charset="-120"/>
              </a:rPr>
              <a:t>授權事項辦理，惟</a:t>
            </a:r>
            <a:r>
              <a:rPr lang="zh-TW" altLang="zh-TW" b="1" dirty="0" smtClean="0">
                <a:solidFill>
                  <a:srgbClr val="0000FF"/>
                </a:solidFill>
                <a:latin typeface="標楷體" pitchFamily="65" charset="-120"/>
                <a:ea typeface="標楷體" pitchFamily="65" charset="-120"/>
              </a:rPr>
              <a:t>配偶不同意者</a:t>
            </a:r>
            <a:r>
              <a:rPr lang="zh-TW" altLang="zh-TW" dirty="0" smtClean="0">
                <a:latin typeface="標楷體" pitchFamily="65" charset="-120"/>
                <a:ea typeface="標楷體" pitchFamily="65" charset="-120"/>
              </a:rPr>
              <a:t>，受理</a:t>
            </a:r>
            <a:endParaRPr lang="en-US" altLang="zh-TW" dirty="0" smtClean="0">
              <a:latin typeface="標楷體" pitchFamily="65" charset="-120"/>
              <a:ea typeface="標楷體" pitchFamily="65" charset="-120"/>
            </a:endParaRPr>
          </a:p>
          <a:p>
            <a:pPr marL="825246" indent="-742950">
              <a:buNone/>
            </a:pPr>
            <a:r>
              <a:rPr lang="en-US" altLang="zh-TW" dirty="0" smtClean="0">
                <a:latin typeface="標楷體" pitchFamily="65" charset="-120"/>
                <a:ea typeface="標楷體" pitchFamily="65" charset="-120"/>
              </a:rPr>
              <a:t>  </a:t>
            </a:r>
            <a:r>
              <a:rPr lang="zh-TW" altLang="zh-TW" dirty="0" smtClean="0">
                <a:latin typeface="標楷體" pitchFamily="65" charset="-120"/>
                <a:ea typeface="標楷體" pitchFamily="65" charset="-120"/>
              </a:rPr>
              <a:t>財產申報機關（構）僅提供申報人之財</a:t>
            </a:r>
            <a:endParaRPr lang="en-US" altLang="zh-TW" dirty="0" smtClean="0">
              <a:latin typeface="標楷體" pitchFamily="65" charset="-120"/>
              <a:ea typeface="標楷體" pitchFamily="65" charset="-120"/>
            </a:endParaRPr>
          </a:p>
          <a:p>
            <a:pPr marL="825246" indent="-742950">
              <a:buNone/>
            </a:pPr>
            <a:r>
              <a:rPr lang="en-US" altLang="zh-TW" dirty="0" smtClean="0">
                <a:latin typeface="標楷體" pitchFamily="65" charset="-120"/>
                <a:ea typeface="標楷體" pitchFamily="65" charset="-120"/>
              </a:rPr>
              <a:t>  </a:t>
            </a:r>
            <a:r>
              <a:rPr lang="zh-TW" altLang="zh-TW" dirty="0" smtClean="0">
                <a:latin typeface="標楷體" pitchFamily="65" charset="-120"/>
                <a:ea typeface="標楷體" pitchFamily="65" charset="-120"/>
              </a:rPr>
              <a:t>產相關資料供申報人申報，申報人之</a:t>
            </a:r>
            <a:r>
              <a:rPr lang="zh-TW" altLang="zh-TW" b="1" dirty="0" smtClean="0">
                <a:solidFill>
                  <a:srgbClr val="0000FF"/>
                </a:solidFill>
                <a:latin typeface="標楷體" pitchFamily="65" charset="-120"/>
                <a:ea typeface="標楷體" pitchFamily="65" charset="-120"/>
              </a:rPr>
              <a:t>配</a:t>
            </a:r>
            <a:endParaRPr lang="en-US" altLang="zh-TW" b="1" dirty="0" smtClean="0">
              <a:solidFill>
                <a:srgbClr val="0000FF"/>
              </a:solidFill>
              <a:latin typeface="標楷體" pitchFamily="65" charset="-120"/>
              <a:ea typeface="標楷體" pitchFamily="65" charset="-120"/>
            </a:endParaRPr>
          </a:p>
          <a:p>
            <a:pPr marL="825246" indent="-742950">
              <a:buNone/>
            </a:pPr>
            <a:r>
              <a:rPr lang="en-US" altLang="zh-TW" b="1" dirty="0" smtClean="0">
                <a:solidFill>
                  <a:srgbClr val="0000FF"/>
                </a:solidFill>
                <a:latin typeface="標楷體" pitchFamily="65" charset="-120"/>
                <a:ea typeface="標楷體" pitchFamily="65" charset="-120"/>
              </a:rPr>
              <a:t>  </a:t>
            </a:r>
            <a:r>
              <a:rPr lang="zh-TW" altLang="zh-TW" b="1" dirty="0" smtClean="0">
                <a:solidFill>
                  <a:srgbClr val="0000FF"/>
                </a:solidFill>
                <a:latin typeface="標楷體" pitchFamily="65" charset="-120"/>
                <a:ea typeface="標楷體" pitchFamily="65" charset="-120"/>
              </a:rPr>
              <a:t>偶與未成年子女之財產相關資料不予提</a:t>
            </a:r>
            <a:endParaRPr lang="en-US" altLang="zh-TW" b="1" dirty="0" smtClean="0">
              <a:solidFill>
                <a:srgbClr val="0000FF"/>
              </a:solidFill>
              <a:latin typeface="標楷體" pitchFamily="65" charset="-120"/>
              <a:ea typeface="標楷體" pitchFamily="65" charset="-120"/>
            </a:endParaRPr>
          </a:p>
          <a:p>
            <a:pPr marL="825246" indent="-742950">
              <a:buNone/>
            </a:pPr>
            <a:r>
              <a:rPr lang="en-US" altLang="zh-TW" b="1" dirty="0" smtClean="0">
                <a:solidFill>
                  <a:srgbClr val="0000FF"/>
                </a:solidFill>
                <a:latin typeface="標楷體" pitchFamily="65" charset="-120"/>
                <a:ea typeface="標楷體" pitchFamily="65" charset="-120"/>
              </a:rPr>
              <a:t>  </a:t>
            </a:r>
            <a:r>
              <a:rPr lang="zh-TW" altLang="zh-TW" b="1" dirty="0" smtClean="0">
                <a:solidFill>
                  <a:srgbClr val="0000FF"/>
                </a:solidFill>
                <a:latin typeface="標楷體" pitchFamily="65" charset="-120"/>
                <a:ea typeface="標楷體" pitchFamily="65" charset="-120"/>
              </a:rPr>
              <a:t>供</a:t>
            </a:r>
            <a:r>
              <a:rPr lang="zh-TW" altLang="zh-TW" b="1" dirty="0" smtClean="0">
                <a:latin typeface="標楷體" pitchFamily="65" charset="-120"/>
                <a:ea typeface="標楷體" pitchFamily="65" charset="-120"/>
              </a:rPr>
              <a:t>，</a:t>
            </a:r>
            <a:r>
              <a:rPr lang="zh-TW" altLang="zh-TW" dirty="0" smtClean="0">
                <a:latin typeface="標楷體" pitchFamily="65" charset="-120"/>
                <a:ea typeface="標楷體" pitchFamily="65" charset="-120"/>
              </a:rPr>
              <a:t>申報人仍應自行善盡查詢及溝通義</a:t>
            </a:r>
            <a:endParaRPr lang="en-US" altLang="zh-TW" dirty="0" smtClean="0">
              <a:latin typeface="標楷體" pitchFamily="65" charset="-120"/>
              <a:ea typeface="標楷體" pitchFamily="65" charset="-120"/>
            </a:endParaRPr>
          </a:p>
          <a:p>
            <a:pPr marL="825246" indent="-742950">
              <a:buNone/>
            </a:pPr>
            <a:r>
              <a:rPr lang="en-US" altLang="zh-TW" dirty="0" smtClean="0">
                <a:latin typeface="標楷體" pitchFamily="65" charset="-120"/>
                <a:ea typeface="標楷體" pitchFamily="65" charset="-120"/>
              </a:rPr>
              <a:t>  </a:t>
            </a:r>
            <a:r>
              <a:rPr lang="zh-TW" altLang="zh-TW" dirty="0" smtClean="0">
                <a:latin typeface="標楷體" pitchFamily="65" charset="-120"/>
                <a:ea typeface="標楷體" pitchFamily="65" charset="-120"/>
              </a:rPr>
              <a:t>務，取得配偶與未成年子女之財產相關</a:t>
            </a:r>
            <a:endParaRPr lang="en-US" altLang="zh-TW" dirty="0" smtClean="0">
              <a:latin typeface="標楷體" pitchFamily="65" charset="-120"/>
              <a:ea typeface="標楷體" pitchFamily="65" charset="-120"/>
            </a:endParaRPr>
          </a:p>
          <a:p>
            <a:pPr marL="825246" indent="-742950">
              <a:buNone/>
            </a:pPr>
            <a:r>
              <a:rPr lang="en-US" altLang="zh-TW" dirty="0" smtClean="0">
                <a:latin typeface="標楷體" pitchFamily="65" charset="-120"/>
                <a:ea typeface="標楷體" pitchFamily="65" charset="-120"/>
              </a:rPr>
              <a:t>  </a:t>
            </a:r>
            <a:r>
              <a:rPr lang="zh-TW" altLang="zh-TW" dirty="0" smtClean="0">
                <a:latin typeface="標楷體" pitchFamily="65" charset="-120"/>
                <a:ea typeface="標楷體" pitchFamily="65" charset="-120"/>
              </a:rPr>
              <a:t>資料，據以申報，</a:t>
            </a:r>
            <a:r>
              <a:rPr lang="zh-TW" altLang="zh-TW" b="1" dirty="0" smtClean="0">
                <a:solidFill>
                  <a:srgbClr val="0000FF"/>
                </a:solidFill>
                <a:latin typeface="標楷體" pitchFamily="65" charset="-120"/>
                <a:ea typeface="標楷體" pitchFamily="65" charset="-120"/>
              </a:rPr>
              <a:t>不得以配偶不同意依</a:t>
            </a:r>
            <a:endParaRPr lang="en-US" altLang="zh-TW" b="1" dirty="0" smtClean="0">
              <a:solidFill>
                <a:srgbClr val="0000FF"/>
              </a:solidFill>
              <a:latin typeface="標楷體" pitchFamily="65" charset="-120"/>
              <a:ea typeface="標楷體" pitchFamily="65" charset="-120"/>
            </a:endParaRPr>
          </a:p>
          <a:p>
            <a:pPr marL="825246" indent="-742950">
              <a:buNone/>
            </a:pPr>
            <a:r>
              <a:rPr lang="en-US" altLang="zh-TW" b="1" dirty="0" smtClean="0">
                <a:solidFill>
                  <a:srgbClr val="0000FF"/>
                </a:solidFill>
                <a:latin typeface="標楷體" pitchFamily="65" charset="-120"/>
                <a:ea typeface="標楷體" pitchFamily="65" charset="-120"/>
              </a:rPr>
              <a:t>  </a:t>
            </a:r>
            <a:r>
              <a:rPr lang="zh-TW" altLang="zh-TW" b="1" dirty="0" smtClean="0">
                <a:solidFill>
                  <a:srgbClr val="0000FF"/>
                </a:solidFill>
                <a:latin typeface="標楷體" pitchFamily="65" charset="-120"/>
                <a:ea typeface="標楷體" pitchFamily="65" charset="-120"/>
              </a:rPr>
              <a:t>授權事項辦理為由，執為免責之論據</a:t>
            </a:r>
            <a:r>
              <a:rPr lang="zh-TW" altLang="zh-TW" dirty="0" smtClean="0">
                <a:solidFill>
                  <a:srgbClr val="0000FF"/>
                </a:solidFill>
                <a:latin typeface="標楷體" pitchFamily="65" charset="-120"/>
                <a:ea typeface="標楷體" pitchFamily="65" charset="-120"/>
              </a:rPr>
              <a:t>。</a:t>
            </a:r>
            <a:endParaRPr lang="zh-TW" altLang="en-US" dirty="0">
              <a:solidFill>
                <a:srgbClr val="0000FF"/>
              </a:solidFill>
              <a:latin typeface="標楷體" pitchFamily="65" charset="-120"/>
              <a:ea typeface="標楷體" pitchFamily="65" charset="-120"/>
            </a:endParaRPr>
          </a:p>
        </p:txBody>
      </p:sp>
      <p:sp>
        <p:nvSpPr>
          <p:cNvPr id="4" name="投影片編號版面配置區 3"/>
          <p:cNvSpPr>
            <a:spLocks noGrp="1"/>
          </p:cNvSpPr>
          <p:nvPr>
            <p:ph type="sldNum" sz="quarter" idx="12"/>
          </p:nvPr>
        </p:nvSpPr>
        <p:spPr/>
        <p:txBody>
          <a:bodyPr/>
          <a:lstStyle/>
          <a:p>
            <a:fld id="{CFD80C3C-E9FF-4241-A9CE-77FC01300D9B}" type="slidenum">
              <a:rPr lang="zh-TW" altLang="en-US" smtClean="0"/>
              <a:pPr/>
              <a:t>34</a:t>
            </a:fld>
            <a:endParaRPr lang="zh-TW" alt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pPr lvl="0"/>
            <a:r>
              <a:rPr lang="zh-TW" altLang="en-US" sz="4000" dirty="0" smtClean="0">
                <a:latin typeface="標楷體" pitchFamily="65" charset="-120"/>
                <a:ea typeface="標楷體" pitchFamily="65" charset="-120"/>
              </a:rPr>
              <a:t>參、使用查核平臺辦理財產申報</a:t>
            </a:r>
            <a:r>
              <a:rPr lang="en-US" altLang="zh-TW" sz="4000" dirty="0" smtClean="0">
                <a:latin typeface="標楷體" pitchFamily="65" charset="-120"/>
                <a:ea typeface="標楷體" pitchFamily="65" charset="-120"/>
              </a:rPr>
              <a:t/>
            </a:r>
            <a:br>
              <a:rPr lang="en-US" altLang="zh-TW" sz="4000" dirty="0" smtClean="0">
                <a:latin typeface="標楷體" pitchFamily="65" charset="-120"/>
                <a:ea typeface="標楷體" pitchFamily="65" charset="-120"/>
              </a:rPr>
            </a:br>
            <a:r>
              <a:rPr lang="zh-TW" altLang="en-US" sz="4000" dirty="0" smtClean="0">
                <a:latin typeface="標楷體" pitchFamily="65" charset="-120"/>
                <a:ea typeface="標楷體" pitchFamily="65" charset="-120"/>
              </a:rPr>
              <a:t>    應行注意事項</a:t>
            </a:r>
            <a:endParaRPr lang="zh-TW" altLang="en-US" dirty="0">
              <a:latin typeface="標楷體" pitchFamily="65" charset="-120"/>
              <a:ea typeface="標楷體" pitchFamily="65" charset="-120"/>
            </a:endParaRPr>
          </a:p>
        </p:txBody>
      </p:sp>
      <p:sp>
        <p:nvSpPr>
          <p:cNvPr id="3" name="內容版面配置區 2"/>
          <p:cNvSpPr>
            <a:spLocks noGrp="1"/>
          </p:cNvSpPr>
          <p:nvPr>
            <p:ph idx="1"/>
          </p:nvPr>
        </p:nvSpPr>
        <p:spPr>
          <a:xfrm>
            <a:off x="1043608" y="1447800"/>
            <a:ext cx="8100392" cy="4800600"/>
          </a:xfrm>
        </p:spPr>
        <p:txBody>
          <a:bodyPr>
            <a:noAutofit/>
          </a:bodyPr>
          <a:lstStyle/>
          <a:p>
            <a:pPr marL="825246" indent="-742950">
              <a:buNone/>
            </a:pPr>
            <a:r>
              <a:rPr lang="zh-TW" altLang="en-US" dirty="0" smtClean="0">
                <a:latin typeface="標楷體" pitchFamily="65" charset="-120"/>
                <a:ea typeface="標楷體" pitchFamily="65" charset="-120"/>
              </a:rPr>
              <a:t>六、</a:t>
            </a:r>
            <a:r>
              <a:rPr lang="zh-TW" altLang="zh-TW" dirty="0" smtClean="0">
                <a:latin typeface="標楷體" pitchFamily="65" charset="-120"/>
                <a:ea typeface="標楷體" pitchFamily="65" charset="-120"/>
              </a:rPr>
              <a:t>財產資料下載注意事項</a:t>
            </a:r>
            <a:endParaRPr lang="en-US" altLang="zh-TW" dirty="0" smtClean="0">
              <a:latin typeface="標楷體" pitchFamily="65" charset="-120"/>
              <a:ea typeface="標楷體" pitchFamily="65" charset="-120"/>
            </a:endParaRPr>
          </a:p>
          <a:p>
            <a:pPr marL="596646" lvl="0" indent="-514350">
              <a:buNone/>
            </a:pPr>
            <a:r>
              <a:rPr lang="en-US" altLang="zh-TW" dirty="0" smtClean="0">
                <a:latin typeface="標楷體" pitchFamily="65" charset="-120"/>
                <a:ea typeface="標楷體" pitchFamily="65" charset="-120"/>
              </a:rPr>
              <a:t>1. </a:t>
            </a:r>
            <a:r>
              <a:rPr lang="zh-TW" altLang="zh-TW" b="1" dirty="0" smtClean="0">
                <a:solidFill>
                  <a:srgbClr val="0000FF"/>
                </a:solidFill>
                <a:latin typeface="標楷體" pitchFamily="65" charset="-120"/>
                <a:ea typeface="標楷體" pitchFamily="65" charset="-120"/>
              </a:rPr>
              <a:t>受理財產申報機關（構）業依據申報人及配偶之同意授權，利用查核平臺</a:t>
            </a:r>
            <a:r>
              <a:rPr lang="zh-TW" altLang="zh-TW" dirty="0" smtClean="0">
                <a:latin typeface="標楷體" pitchFamily="65" charset="-120"/>
                <a:ea typeface="標楷體" pitchFamily="65" charset="-120"/>
              </a:rPr>
              <a:t>向○○○○等○個介接機關（詳如附表）</a:t>
            </a:r>
            <a:r>
              <a:rPr lang="zh-TW" altLang="zh-TW" b="1" dirty="0" smtClean="0">
                <a:solidFill>
                  <a:srgbClr val="0000FF"/>
                </a:solidFill>
                <a:latin typeface="標楷體" pitchFamily="65" charset="-120"/>
                <a:ea typeface="標楷體" pitchFamily="65" charset="-120"/>
              </a:rPr>
              <a:t>取得申報人及配偶、未成年子女於</a:t>
            </a:r>
            <a:r>
              <a:rPr lang="en-US" altLang="zh-TW" b="1" dirty="0" smtClean="0">
                <a:solidFill>
                  <a:srgbClr val="0000FF"/>
                </a:solidFill>
                <a:latin typeface="標楷體" pitchFamily="65" charset="-120"/>
                <a:ea typeface="標楷體" pitchFamily="65" charset="-120"/>
              </a:rPr>
              <a:t>103</a:t>
            </a:r>
            <a:r>
              <a:rPr lang="zh-TW" altLang="zh-TW" b="1" dirty="0" smtClean="0">
                <a:solidFill>
                  <a:srgbClr val="0000FF"/>
                </a:solidFill>
                <a:latin typeface="標楷體" pitchFamily="65" charset="-120"/>
                <a:ea typeface="標楷體" pitchFamily="65" charset="-120"/>
              </a:rPr>
              <a:t>年</a:t>
            </a:r>
            <a:r>
              <a:rPr lang="en-US" altLang="zh-TW" b="1" dirty="0" smtClean="0">
                <a:solidFill>
                  <a:srgbClr val="0000FF"/>
                </a:solidFill>
                <a:latin typeface="標楷體" pitchFamily="65" charset="-120"/>
                <a:ea typeface="標楷體" pitchFamily="65" charset="-120"/>
              </a:rPr>
              <a:t>11</a:t>
            </a:r>
            <a:r>
              <a:rPr lang="zh-TW" altLang="zh-TW" b="1" dirty="0" smtClean="0">
                <a:solidFill>
                  <a:srgbClr val="0000FF"/>
                </a:solidFill>
                <a:latin typeface="標楷體" pitchFamily="65" charset="-120"/>
                <a:ea typeface="標楷體" pitchFamily="65" charset="-120"/>
              </a:rPr>
              <a:t>月</a:t>
            </a:r>
            <a:r>
              <a:rPr lang="en-US" altLang="zh-TW" b="1" dirty="0" smtClean="0">
                <a:solidFill>
                  <a:srgbClr val="0000FF"/>
                </a:solidFill>
                <a:latin typeface="標楷體" pitchFamily="65" charset="-120"/>
                <a:ea typeface="標楷體" pitchFamily="65" charset="-120"/>
              </a:rPr>
              <a:t>1</a:t>
            </a:r>
            <a:r>
              <a:rPr lang="zh-TW" altLang="zh-TW" b="1" dirty="0" smtClean="0">
                <a:solidFill>
                  <a:srgbClr val="0000FF"/>
                </a:solidFill>
                <a:latin typeface="標楷體" pitchFamily="65" charset="-120"/>
                <a:ea typeface="標楷體" pitchFamily="65" charset="-120"/>
              </a:rPr>
              <a:t>日申報日當日之○○○○等財產相關資料</a:t>
            </a:r>
            <a:r>
              <a:rPr lang="zh-TW" altLang="zh-TW" sz="2400" dirty="0" smtClean="0">
                <a:latin typeface="標楷體" pitchFamily="65" charset="-120"/>
                <a:ea typeface="標楷體" pitchFamily="65" charset="-120"/>
              </a:rPr>
              <a:t>（註：</a:t>
            </a:r>
            <a:r>
              <a:rPr lang="zh-TW" altLang="zh-TW" sz="2400" u="sng" dirty="0" smtClean="0">
                <a:latin typeface="標楷體" pitchFamily="65" charset="-120"/>
                <a:ea typeface="標楷體" pitchFamily="65" charset="-120"/>
              </a:rPr>
              <a:t>僅申報人同意授權，配偶不同意者，則僅提供申報人本人財產相關資料，不提供配偶及未成年子女財產相關資料，申報人仍應自行善盡查詢及溝通義務，取得配偶與未成年子女之財產相關資料，據以申報，不得以配偶不同意授權為由，執為免責之論據</a:t>
            </a:r>
            <a:r>
              <a:rPr lang="zh-TW" altLang="zh-TW" sz="2400" dirty="0" smtClean="0">
                <a:latin typeface="標楷體" pitchFamily="65" charset="-120"/>
                <a:ea typeface="標楷體" pitchFamily="65" charset="-120"/>
              </a:rPr>
              <a:t>）</a:t>
            </a:r>
            <a:endParaRPr lang="zh-TW" altLang="en-US" sz="2400" dirty="0">
              <a:latin typeface="標楷體" pitchFamily="65" charset="-120"/>
              <a:ea typeface="標楷體" pitchFamily="65" charset="-120"/>
            </a:endParaRPr>
          </a:p>
        </p:txBody>
      </p:sp>
      <p:sp>
        <p:nvSpPr>
          <p:cNvPr id="4" name="投影片編號版面配置區 3"/>
          <p:cNvSpPr>
            <a:spLocks noGrp="1"/>
          </p:cNvSpPr>
          <p:nvPr>
            <p:ph type="sldNum" sz="quarter" idx="12"/>
          </p:nvPr>
        </p:nvSpPr>
        <p:spPr/>
        <p:txBody>
          <a:bodyPr/>
          <a:lstStyle/>
          <a:p>
            <a:fld id="{CFD80C3C-E9FF-4241-A9CE-77FC01300D9B}" type="slidenum">
              <a:rPr lang="zh-TW" altLang="en-US" smtClean="0"/>
              <a:pPr/>
              <a:t>35</a:t>
            </a:fld>
            <a:endParaRPr lang="zh-TW" alt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pPr lvl="0"/>
            <a:r>
              <a:rPr lang="zh-TW" altLang="en-US" sz="4000" dirty="0" smtClean="0">
                <a:latin typeface="標楷體" pitchFamily="65" charset="-120"/>
                <a:ea typeface="標楷體" pitchFamily="65" charset="-120"/>
              </a:rPr>
              <a:t>參、使用查核平臺辦理財產申報</a:t>
            </a:r>
            <a:r>
              <a:rPr lang="en-US" altLang="zh-TW" sz="4000" dirty="0" smtClean="0">
                <a:latin typeface="標楷體" pitchFamily="65" charset="-120"/>
                <a:ea typeface="標楷體" pitchFamily="65" charset="-120"/>
              </a:rPr>
              <a:t/>
            </a:r>
            <a:br>
              <a:rPr lang="en-US" altLang="zh-TW" sz="4000" dirty="0" smtClean="0">
                <a:latin typeface="標楷體" pitchFamily="65" charset="-120"/>
                <a:ea typeface="標楷體" pitchFamily="65" charset="-120"/>
              </a:rPr>
            </a:br>
            <a:r>
              <a:rPr lang="zh-TW" altLang="en-US" sz="4000" dirty="0" smtClean="0">
                <a:latin typeface="標楷體" pitchFamily="65" charset="-120"/>
                <a:ea typeface="標楷體" pitchFamily="65" charset="-120"/>
              </a:rPr>
              <a:t>    應行注意事項</a:t>
            </a:r>
            <a:endParaRPr lang="zh-TW" altLang="en-US" dirty="0">
              <a:latin typeface="標楷體" pitchFamily="65" charset="-120"/>
              <a:ea typeface="標楷體" pitchFamily="65" charset="-120"/>
            </a:endParaRPr>
          </a:p>
        </p:txBody>
      </p:sp>
      <p:sp>
        <p:nvSpPr>
          <p:cNvPr id="3" name="內容版面配置區 2"/>
          <p:cNvSpPr>
            <a:spLocks noGrp="1"/>
          </p:cNvSpPr>
          <p:nvPr>
            <p:ph idx="1"/>
          </p:nvPr>
        </p:nvSpPr>
        <p:spPr>
          <a:xfrm>
            <a:off x="1043608" y="1447800"/>
            <a:ext cx="7920880" cy="4800600"/>
          </a:xfrm>
        </p:spPr>
        <p:txBody>
          <a:bodyPr>
            <a:noAutofit/>
          </a:bodyPr>
          <a:lstStyle/>
          <a:p>
            <a:pPr marL="825246" indent="-742950">
              <a:buNone/>
            </a:pPr>
            <a:r>
              <a:rPr lang="zh-TW" altLang="zh-TW" dirty="0" smtClean="0">
                <a:latin typeface="標楷體" pitchFamily="65" charset="-120"/>
                <a:ea typeface="標楷體" pitchFamily="65" charset="-120"/>
              </a:rPr>
              <a:t>，並</a:t>
            </a:r>
            <a:r>
              <a:rPr lang="zh-TW" altLang="zh-TW" b="1" dirty="0" smtClean="0">
                <a:solidFill>
                  <a:srgbClr val="0000FF"/>
                </a:solidFill>
                <a:latin typeface="標楷體" pitchFamily="65" charset="-120"/>
                <a:ea typeface="標楷體" pitchFamily="65" charset="-120"/>
              </a:rPr>
              <a:t>已自動載入申報人</a:t>
            </a:r>
            <a:r>
              <a:rPr lang="en-US" altLang="zh-TW" b="1" dirty="0" smtClean="0">
                <a:solidFill>
                  <a:srgbClr val="0000FF"/>
                </a:solidFill>
                <a:latin typeface="標楷體" pitchFamily="65" charset="-120"/>
                <a:ea typeface="標楷體" pitchFamily="65" charset="-120"/>
              </a:rPr>
              <a:t>103</a:t>
            </a:r>
            <a:r>
              <a:rPr lang="zh-TW" altLang="zh-TW" b="1" dirty="0" smtClean="0">
                <a:solidFill>
                  <a:srgbClr val="0000FF"/>
                </a:solidFill>
                <a:latin typeface="標楷體" pitchFamily="65" charset="-120"/>
                <a:ea typeface="標楷體" pitchFamily="65" charset="-120"/>
              </a:rPr>
              <a:t>年公職人員財產</a:t>
            </a:r>
            <a:endParaRPr lang="en-US" altLang="zh-TW" b="1" dirty="0" smtClean="0">
              <a:solidFill>
                <a:srgbClr val="0000FF"/>
              </a:solidFill>
              <a:latin typeface="標楷體" pitchFamily="65" charset="-120"/>
              <a:ea typeface="標楷體" pitchFamily="65" charset="-120"/>
            </a:endParaRPr>
          </a:p>
          <a:p>
            <a:pPr marL="825246" indent="-742950">
              <a:buNone/>
            </a:pPr>
            <a:r>
              <a:rPr lang="zh-TW" altLang="zh-TW" b="1" dirty="0" smtClean="0">
                <a:solidFill>
                  <a:srgbClr val="0000FF"/>
                </a:solidFill>
                <a:latin typeface="標楷體" pitchFamily="65" charset="-120"/>
                <a:ea typeface="標楷體" pitchFamily="65" charset="-120"/>
              </a:rPr>
              <a:t>申報表</a:t>
            </a:r>
            <a:r>
              <a:rPr lang="zh-TW" altLang="zh-TW" dirty="0" smtClean="0">
                <a:latin typeface="標楷體" pitchFamily="65" charset="-120"/>
                <a:ea typeface="標楷體" pitchFamily="65" charset="-120"/>
              </a:rPr>
              <a:t>，爰請申報人透過法務部公職人員</a:t>
            </a:r>
            <a:endParaRPr lang="en-US" altLang="zh-TW" dirty="0" smtClean="0">
              <a:latin typeface="標楷體" pitchFamily="65" charset="-120"/>
              <a:ea typeface="標楷體" pitchFamily="65" charset="-120"/>
            </a:endParaRPr>
          </a:p>
          <a:p>
            <a:pPr marL="825246" indent="-742950">
              <a:buNone/>
            </a:pPr>
            <a:r>
              <a:rPr lang="zh-TW" altLang="zh-TW" dirty="0" smtClean="0">
                <a:latin typeface="標楷體" pitchFamily="65" charset="-120"/>
                <a:ea typeface="標楷體" pitchFamily="65" charset="-120"/>
              </a:rPr>
              <a:t>財產申報網路系統，使用自然人憑證下載</a:t>
            </a:r>
            <a:endParaRPr lang="en-US" altLang="zh-TW" dirty="0" smtClean="0">
              <a:latin typeface="標楷體" pitchFamily="65" charset="-120"/>
              <a:ea typeface="標楷體" pitchFamily="65" charset="-120"/>
            </a:endParaRPr>
          </a:p>
          <a:p>
            <a:pPr marL="825246" indent="-742950">
              <a:buNone/>
            </a:pPr>
            <a:r>
              <a:rPr lang="en-US" altLang="zh-TW" dirty="0" smtClean="0">
                <a:latin typeface="標楷體" pitchFamily="65" charset="-120"/>
                <a:ea typeface="標楷體" pitchFamily="65" charset="-120"/>
              </a:rPr>
              <a:t>103</a:t>
            </a:r>
            <a:r>
              <a:rPr lang="zh-TW" altLang="zh-TW" dirty="0" smtClean="0">
                <a:latin typeface="標楷體" pitchFamily="65" charset="-120"/>
                <a:ea typeface="標楷體" pitchFamily="65" charset="-120"/>
              </a:rPr>
              <a:t>年公職人員財產申報表，並請自行檢查</a:t>
            </a:r>
            <a:endParaRPr lang="en-US" altLang="zh-TW" dirty="0" smtClean="0">
              <a:latin typeface="標楷體" pitchFamily="65" charset="-120"/>
              <a:ea typeface="標楷體" pitchFamily="65" charset="-120"/>
            </a:endParaRPr>
          </a:p>
          <a:p>
            <a:pPr marL="825246" indent="-742950">
              <a:buNone/>
            </a:pPr>
            <a:r>
              <a:rPr lang="zh-TW" altLang="zh-TW" dirty="0" smtClean="0">
                <a:latin typeface="標楷體" pitchFamily="65" charset="-120"/>
                <a:ea typeface="標楷體" pitchFamily="65" charset="-120"/>
              </a:rPr>
              <a:t>、更正及登載查核平臺未（無法）提供之</a:t>
            </a:r>
            <a:endParaRPr lang="en-US" altLang="zh-TW" dirty="0" smtClean="0">
              <a:latin typeface="標楷體" pitchFamily="65" charset="-120"/>
              <a:ea typeface="標楷體" pitchFamily="65" charset="-120"/>
            </a:endParaRPr>
          </a:p>
          <a:p>
            <a:pPr marL="825246" indent="-742950">
              <a:buNone/>
            </a:pPr>
            <a:r>
              <a:rPr lang="zh-TW" altLang="zh-TW" dirty="0" smtClean="0">
                <a:latin typeface="標楷體" pitchFamily="65" charset="-120"/>
                <a:ea typeface="標楷體" pitchFamily="65" charset="-120"/>
              </a:rPr>
              <a:t>財產資料後，再次使用法務部公職人員財</a:t>
            </a:r>
            <a:endParaRPr lang="en-US" altLang="zh-TW" dirty="0" smtClean="0">
              <a:latin typeface="標楷體" pitchFamily="65" charset="-120"/>
              <a:ea typeface="標楷體" pitchFamily="65" charset="-120"/>
            </a:endParaRPr>
          </a:p>
          <a:p>
            <a:pPr marL="825246" indent="-742950">
              <a:buNone/>
            </a:pPr>
            <a:r>
              <a:rPr lang="zh-TW" altLang="zh-TW" dirty="0" smtClean="0">
                <a:latin typeface="標楷體" pitchFamily="65" charset="-120"/>
                <a:ea typeface="標楷體" pitchFamily="65" charset="-120"/>
              </a:rPr>
              <a:t>產申報網路系統，上傳</a:t>
            </a:r>
            <a:r>
              <a:rPr lang="en-US" altLang="zh-TW" dirty="0" smtClean="0">
                <a:latin typeface="標楷體" pitchFamily="65" charset="-120"/>
                <a:ea typeface="標楷體" pitchFamily="65" charset="-120"/>
              </a:rPr>
              <a:t>103</a:t>
            </a:r>
            <a:r>
              <a:rPr lang="zh-TW" altLang="zh-TW" dirty="0" smtClean="0">
                <a:latin typeface="標楷體" pitchFamily="65" charset="-120"/>
                <a:ea typeface="標楷體" pitchFamily="65" charset="-120"/>
              </a:rPr>
              <a:t>年公職人員財產</a:t>
            </a:r>
            <a:endParaRPr lang="en-US" altLang="zh-TW" dirty="0" smtClean="0">
              <a:latin typeface="標楷體" pitchFamily="65" charset="-120"/>
              <a:ea typeface="標楷體" pitchFamily="65" charset="-120"/>
            </a:endParaRPr>
          </a:p>
          <a:p>
            <a:pPr marL="825246" indent="-742950">
              <a:buNone/>
            </a:pPr>
            <a:r>
              <a:rPr lang="zh-TW" altLang="zh-TW" dirty="0" smtClean="0">
                <a:latin typeface="標楷體" pitchFamily="65" charset="-120"/>
                <a:ea typeface="標楷體" pitchFamily="65" charset="-120"/>
              </a:rPr>
              <a:t>申報表，完成申報。</a:t>
            </a:r>
          </a:p>
        </p:txBody>
      </p:sp>
      <p:sp>
        <p:nvSpPr>
          <p:cNvPr id="4" name="投影片編號版面配置區 3"/>
          <p:cNvSpPr>
            <a:spLocks noGrp="1"/>
          </p:cNvSpPr>
          <p:nvPr>
            <p:ph type="sldNum" sz="quarter" idx="12"/>
          </p:nvPr>
        </p:nvSpPr>
        <p:spPr/>
        <p:txBody>
          <a:bodyPr/>
          <a:lstStyle/>
          <a:p>
            <a:fld id="{CFD80C3C-E9FF-4241-A9CE-77FC01300D9B}" type="slidenum">
              <a:rPr lang="zh-TW" altLang="en-US" smtClean="0"/>
              <a:pPr/>
              <a:t>36</a:t>
            </a:fld>
            <a:endParaRPr lang="zh-TW" alt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pPr lvl="0"/>
            <a:r>
              <a:rPr lang="zh-TW" altLang="en-US" sz="4000" dirty="0" smtClean="0">
                <a:latin typeface="標楷體" pitchFamily="65" charset="-120"/>
                <a:ea typeface="標楷體" pitchFamily="65" charset="-120"/>
              </a:rPr>
              <a:t>參、使用查核平臺辦理財產申報</a:t>
            </a:r>
            <a:r>
              <a:rPr lang="en-US" altLang="zh-TW" sz="4000" dirty="0" smtClean="0">
                <a:latin typeface="標楷體" pitchFamily="65" charset="-120"/>
                <a:ea typeface="標楷體" pitchFamily="65" charset="-120"/>
              </a:rPr>
              <a:t/>
            </a:r>
            <a:br>
              <a:rPr lang="en-US" altLang="zh-TW" sz="4000" dirty="0" smtClean="0">
                <a:latin typeface="標楷體" pitchFamily="65" charset="-120"/>
                <a:ea typeface="標楷體" pitchFamily="65" charset="-120"/>
              </a:rPr>
            </a:br>
            <a:r>
              <a:rPr lang="zh-TW" altLang="en-US" sz="4000" dirty="0" smtClean="0">
                <a:latin typeface="標楷體" pitchFamily="65" charset="-120"/>
                <a:ea typeface="標楷體" pitchFamily="65" charset="-120"/>
              </a:rPr>
              <a:t>    應行注意事項</a:t>
            </a:r>
            <a:endParaRPr lang="zh-TW" altLang="en-US" dirty="0">
              <a:latin typeface="標楷體" pitchFamily="65" charset="-120"/>
              <a:ea typeface="標楷體" pitchFamily="65" charset="-120"/>
            </a:endParaRPr>
          </a:p>
        </p:txBody>
      </p:sp>
      <p:sp>
        <p:nvSpPr>
          <p:cNvPr id="3" name="內容版面配置區 2"/>
          <p:cNvSpPr>
            <a:spLocks noGrp="1"/>
          </p:cNvSpPr>
          <p:nvPr>
            <p:ph idx="1"/>
          </p:nvPr>
        </p:nvSpPr>
        <p:spPr>
          <a:xfrm>
            <a:off x="1043608" y="1447800"/>
            <a:ext cx="7920880" cy="4800600"/>
          </a:xfrm>
        </p:spPr>
        <p:txBody>
          <a:bodyPr>
            <a:noAutofit/>
          </a:bodyPr>
          <a:lstStyle/>
          <a:p>
            <a:pPr marL="596646" lvl="0" indent="-514350">
              <a:buNone/>
            </a:pPr>
            <a:r>
              <a:rPr lang="en-US" altLang="zh-TW" dirty="0" smtClean="0">
                <a:latin typeface="標楷體" pitchFamily="65" charset="-120"/>
                <a:ea typeface="標楷體" pitchFamily="65" charset="-120"/>
              </a:rPr>
              <a:t>2.</a:t>
            </a:r>
            <a:r>
              <a:rPr lang="zh-TW" altLang="zh-TW" dirty="0" smtClean="0">
                <a:latin typeface="標楷體" pitchFamily="65" charset="-120"/>
                <a:ea typeface="標楷體" pitchFamily="65" charset="-120"/>
              </a:rPr>
              <a:t>受理財產申報機關（構）係提供</a:t>
            </a:r>
            <a:r>
              <a:rPr lang="en-US" altLang="zh-TW" dirty="0" smtClean="0">
                <a:latin typeface="標楷體" pitchFamily="65" charset="-120"/>
                <a:ea typeface="標楷體" pitchFamily="65" charset="-120"/>
              </a:rPr>
              <a:t>103</a:t>
            </a:r>
            <a:r>
              <a:rPr lang="zh-TW" altLang="zh-TW" dirty="0" smtClean="0">
                <a:latin typeface="標楷體" pitchFamily="65" charset="-120"/>
                <a:ea typeface="標楷體" pitchFamily="65" charset="-120"/>
              </a:rPr>
              <a:t>年</a:t>
            </a:r>
            <a:r>
              <a:rPr lang="en-US" altLang="zh-TW" dirty="0" smtClean="0">
                <a:latin typeface="標楷體" pitchFamily="65" charset="-120"/>
                <a:ea typeface="標楷體" pitchFamily="65" charset="-120"/>
              </a:rPr>
              <a:t>11</a:t>
            </a:r>
            <a:r>
              <a:rPr lang="zh-TW" altLang="zh-TW" dirty="0" smtClean="0">
                <a:latin typeface="標楷體" pitchFamily="65" charset="-120"/>
                <a:ea typeface="標楷體" pitchFamily="65" charset="-120"/>
              </a:rPr>
              <a:t>月</a:t>
            </a:r>
            <a:r>
              <a:rPr lang="en-US" altLang="zh-TW" dirty="0" smtClean="0">
                <a:latin typeface="標楷體" pitchFamily="65" charset="-120"/>
                <a:ea typeface="標楷體" pitchFamily="65" charset="-120"/>
              </a:rPr>
              <a:t>1</a:t>
            </a:r>
            <a:r>
              <a:rPr lang="zh-TW" altLang="zh-TW" dirty="0" smtClean="0">
                <a:latin typeface="標楷體" pitchFamily="65" charset="-120"/>
                <a:ea typeface="標楷體" pitchFamily="65" charset="-120"/>
              </a:rPr>
              <a:t>日當日之財產相關資料，請申報人務必以</a:t>
            </a:r>
            <a:r>
              <a:rPr lang="en-US" altLang="zh-TW" b="1" dirty="0" smtClean="0">
                <a:solidFill>
                  <a:srgbClr val="0000FF"/>
                </a:solidFill>
                <a:latin typeface="標楷體" pitchFamily="65" charset="-120"/>
                <a:ea typeface="標楷體" pitchFamily="65" charset="-120"/>
              </a:rPr>
              <a:t>103</a:t>
            </a:r>
            <a:r>
              <a:rPr lang="zh-TW" altLang="zh-TW" b="1" dirty="0" smtClean="0">
                <a:solidFill>
                  <a:srgbClr val="0000FF"/>
                </a:solidFill>
                <a:latin typeface="標楷體" pitchFamily="65" charset="-120"/>
                <a:ea typeface="標楷體" pitchFamily="65" charset="-120"/>
              </a:rPr>
              <a:t>年</a:t>
            </a:r>
            <a:r>
              <a:rPr lang="en-US" altLang="zh-TW" b="1" dirty="0" smtClean="0">
                <a:solidFill>
                  <a:srgbClr val="0000FF"/>
                </a:solidFill>
                <a:latin typeface="標楷體" pitchFamily="65" charset="-120"/>
                <a:ea typeface="標楷體" pitchFamily="65" charset="-120"/>
              </a:rPr>
              <a:t>11</a:t>
            </a:r>
            <a:r>
              <a:rPr lang="zh-TW" altLang="zh-TW" b="1" dirty="0" smtClean="0">
                <a:solidFill>
                  <a:srgbClr val="0000FF"/>
                </a:solidFill>
                <a:latin typeface="標楷體" pitchFamily="65" charset="-120"/>
                <a:ea typeface="標楷體" pitchFamily="65" charset="-120"/>
              </a:rPr>
              <a:t>月</a:t>
            </a:r>
            <a:r>
              <a:rPr lang="en-US" altLang="zh-TW" b="1" dirty="0" smtClean="0">
                <a:solidFill>
                  <a:srgbClr val="0000FF"/>
                </a:solidFill>
                <a:latin typeface="標楷體" pitchFamily="65" charset="-120"/>
                <a:ea typeface="標楷體" pitchFamily="65" charset="-120"/>
              </a:rPr>
              <a:t>1</a:t>
            </a:r>
            <a:r>
              <a:rPr lang="zh-TW" altLang="zh-TW" b="1" dirty="0" smtClean="0">
                <a:solidFill>
                  <a:srgbClr val="0000FF"/>
                </a:solidFill>
                <a:latin typeface="標楷體" pitchFamily="65" charset="-120"/>
                <a:ea typeface="標楷體" pitchFamily="65" charset="-120"/>
              </a:rPr>
              <a:t>日</a:t>
            </a:r>
            <a:r>
              <a:rPr lang="zh-TW" altLang="zh-TW" dirty="0" smtClean="0">
                <a:latin typeface="標楷體" pitchFamily="65" charset="-120"/>
                <a:ea typeface="標楷體" pitchFamily="65" charset="-120"/>
              </a:rPr>
              <a:t>為申報日，於</a:t>
            </a:r>
            <a:r>
              <a:rPr lang="en-US" altLang="zh-TW" dirty="0" smtClean="0">
                <a:latin typeface="標楷體" pitchFamily="65" charset="-120"/>
                <a:ea typeface="標楷體" pitchFamily="65" charset="-120"/>
              </a:rPr>
              <a:t>103</a:t>
            </a:r>
            <a:r>
              <a:rPr lang="zh-TW" altLang="zh-TW" dirty="0" smtClean="0">
                <a:latin typeface="標楷體" pitchFamily="65" charset="-120"/>
                <a:ea typeface="標楷體" pitchFamily="65" charset="-120"/>
              </a:rPr>
              <a:t>年</a:t>
            </a:r>
            <a:r>
              <a:rPr lang="en-US" altLang="zh-TW" dirty="0" smtClean="0">
                <a:latin typeface="標楷體" pitchFamily="65" charset="-120"/>
                <a:ea typeface="標楷體" pitchFamily="65" charset="-120"/>
              </a:rPr>
              <a:t>12</a:t>
            </a:r>
            <a:r>
              <a:rPr lang="zh-TW" altLang="zh-TW" dirty="0" smtClean="0">
                <a:latin typeface="標楷體" pitchFamily="65" charset="-120"/>
                <a:ea typeface="標楷體" pitchFamily="65" charset="-120"/>
              </a:rPr>
              <a:t>月</a:t>
            </a:r>
            <a:r>
              <a:rPr lang="en-US" altLang="zh-TW" dirty="0" smtClean="0">
                <a:latin typeface="標楷體" pitchFamily="65" charset="-120"/>
                <a:ea typeface="標楷體" pitchFamily="65" charset="-120"/>
              </a:rPr>
              <a:t>31</a:t>
            </a:r>
            <a:r>
              <a:rPr lang="zh-TW" altLang="zh-TW" dirty="0" smtClean="0">
                <a:latin typeface="標楷體" pitchFamily="65" charset="-120"/>
                <a:ea typeface="標楷體" pitchFamily="65" charset="-120"/>
              </a:rPr>
              <a:t>日前完成定期申報。</a:t>
            </a:r>
          </a:p>
          <a:p>
            <a:pPr marL="825246" indent="-742950">
              <a:buNone/>
            </a:pPr>
            <a:endParaRPr lang="zh-TW" altLang="en-US" dirty="0">
              <a:latin typeface="標楷體" pitchFamily="65" charset="-120"/>
              <a:ea typeface="標楷體" pitchFamily="65" charset="-120"/>
            </a:endParaRPr>
          </a:p>
        </p:txBody>
      </p:sp>
      <p:sp>
        <p:nvSpPr>
          <p:cNvPr id="4" name="投影片編號版面配置區 3"/>
          <p:cNvSpPr>
            <a:spLocks noGrp="1"/>
          </p:cNvSpPr>
          <p:nvPr>
            <p:ph type="sldNum" sz="quarter" idx="12"/>
          </p:nvPr>
        </p:nvSpPr>
        <p:spPr/>
        <p:txBody>
          <a:bodyPr/>
          <a:lstStyle/>
          <a:p>
            <a:fld id="{CFD80C3C-E9FF-4241-A9CE-77FC01300D9B}" type="slidenum">
              <a:rPr lang="zh-TW" altLang="en-US" smtClean="0"/>
              <a:pPr/>
              <a:t>37</a:t>
            </a:fld>
            <a:endParaRPr lang="zh-TW" alt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pPr lvl="0"/>
            <a:r>
              <a:rPr lang="zh-TW" altLang="en-US" sz="4000" dirty="0" smtClean="0">
                <a:latin typeface="標楷體" pitchFamily="65" charset="-120"/>
                <a:ea typeface="標楷體" pitchFamily="65" charset="-120"/>
              </a:rPr>
              <a:t>參、使用查核平臺辦理財產申報</a:t>
            </a:r>
            <a:r>
              <a:rPr lang="en-US" altLang="zh-TW" sz="4000" dirty="0" smtClean="0">
                <a:latin typeface="標楷體" pitchFamily="65" charset="-120"/>
                <a:ea typeface="標楷體" pitchFamily="65" charset="-120"/>
              </a:rPr>
              <a:t/>
            </a:r>
            <a:br>
              <a:rPr lang="en-US" altLang="zh-TW" sz="4000" dirty="0" smtClean="0">
                <a:latin typeface="標楷體" pitchFamily="65" charset="-120"/>
                <a:ea typeface="標楷體" pitchFamily="65" charset="-120"/>
              </a:rPr>
            </a:br>
            <a:r>
              <a:rPr lang="zh-TW" altLang="en-US" sz="4000" dirty="0" smtClean="0">
                <a:latin typeface="標楷體" pitchFamily="65" charset="-120"/>
                <a:ea typeface="標楷體" pitchFamily="65" charset="-120"/>
              </a:rPr>
              <a:t>    應行注意事項</a:t>
            </a:r>
            <a:endParaRPr lang="zh-TW" altLang="en-US" dirty="0">
              <a:latin typeface="標楷體" pitchFamily="65" charset="-120"/>
              <a:ea typeface="標楷體" pitchFamily="65" charset="-120"/>
            </a:endParaRPr>
          </a:p>
        </p:txBody>
      </p:sp>
      <p:sp>
        <p:nvSpPr>
          <p:cNvPr id="3" name="內容版面配置區 2"/>
          <p:cNvSpPr>
            <a:spLocks noGrp="1"/>
          </p:cNvSpPr>
          <p:nvPr>
            <p:ph idx="1"/>
          </p:nvPr>
        </p:nvSpPr>
        <p:spPr>
          <a:xfrm>
            <a:off x="1043608" y="1447800"/>
            <a:ext cx="7920880" cy="4800600"/>
          </a:xfrm>
        </p:spPr>
        <p:txBody>
          <a:bodyPr>
            <a:noAutofit/>
          </a:bodyPr>
          <a:lstStyle/>
          <a:p>
            <a:pPr marL="596646" lvl="0" indent="-514350">
              <a:buNone/>
            </a:pPr>
            <a:r>
              <a:rPr lang="en-US" altLang="zh-TW" dirty="0" smtClean="0">
                <a:latin typeface="標楷體" pitchFamily="65" charset="-120"/>
                <a:ea typeface="標楷體" pitchFamily="65" charset="-120"/>
              </a:rPr>
              <a:t>3.</a:t>
            </a:r>
            <a:r>
              <a:rPr lang="zh-TW" altLang="zh-TW" dirty="0" smtClean="0">
                <a:latin typeface="標楷體" pitchFamily="65" charset="-120"/>
                <a:ea typeface="標楷體" pitchFamily="65" charset="-120"/>
              </a:rPr>
              <a:t>受理財產申報機關（構）係</a:t>
            </a:r>
            <a:r>
              <a:rPr lang="zh-TW" altLang="zh-TW" b="1" dirty="0" smtClean="0">
                <a:solidFill>
                  <a:srgbClr val="0000FF"/>
                </a:solidFill>
                <a:latin typeface="標楷體" pitchFamily="65" charset="-120"/>
                <a:ea typeface="標楷體" pitchFamily="65" charset="-120"/>
              </a:rPr>
              <a:t>基於「服務」之立場提供</a:t>
            </a:r>
            <a:r>
              <a:rPr lang="en-US" altLang="zh-TW" b="1" dirty="0" smtClean="0">
                <a:solidFill>
                  <a:srgbClr val="0000FF"/>
                </a:solidFill>
                <a:latin typeface="標楷體" pitchFamily="65" charset="-120"/>
                <a:ea typeface="標楷體" pitchFamily="65" charset="-120"/>
              </a:rPr>
              <a:t>103</a:t>
            </a:r>
            <a:r>
              <a:rPr lang="zh-TW" altLang="zh-TW" b="1" dirty="0" smtClean="0">
                <a:solidFill>
                  <a:srgbClr val="0000FF"/>
                </a:solidFill>
                <a:latin typeface="標楷體" pitchFamily="65" charset="-120"/>
                <a:ea typeface="標楷體" pitchFamily="65" charset="-120"/>
              </a:rPr>
              <a:t>年</a:t>
            </a:r>
            <a:r>
              <a:rPr lang="en-US" altLang="zh-TW" b="1" dirty="0" smtClean="0">
                <a:solidFill>
                  <a:srgbClr val="0000FF"/>
                </a:solidFill>
                <a:latin typeface="標楷體" pitchFamily="65" charset="-120"/>
                <a:ea typeface="標楷體" pitchFamily="65" charset="-120"/>
              </a:rPr>
              <a:t>11</a:t>
            </a:r>
            <a:r>
              <a:rPr lang="zh-TW" altLang="zh-TW" b="1" dirty="0" smtClean="0">
                <a:solidFill>
                  <a:srgbClr val="0000FF"/>
                </a:solidFill>
                <a:latin typeface="標楷體" pitchFamily="65" charset="-120"/>
                <a:ea typeface="標楷體" pitchFamily="65" charset="-120"/>
              </a:rPr>
              <a:t>月</a:t>
            </a:r>
            <a:r>
              <a:rPr lang="en-US" altLang="zh-TW" b="1" dirty="0" smtClean="0">
                <a:solidFill>
                  <a:srgbClr val="0000FF"/>
                </a:solidFill>
                <a:latin typeface="標楷體" pitchFamily="65" charset="-120"/>
                <a:ea typeface="標楷體" pitchFamily="65" charset="-120"/>
              </a:rPr>
              <a:t>1</a:t>
            </a:r>
            <a:r>
              <a:rPr lang="zh-TW" altLang="zh-TW" b="1" dirty="0" smtClean="0">
                <a:solidFill>
                  <a:srgbClr val="0000FF"/>
                </a:solidFill>
                <a:latin typeface="標楷體" pitchFamily="65" charset="-120"/>
                <a:ea typeface="標楷體" pitchFamily="65" charset="-120"/>
              </a:rPr>
              <a:t>日當日之財產相關資料予申報人辦理財產申報</a:t>
            </a:r>
            <a:r>
              <a:rPr lang="zh-TW" altLang="zh-TW" dirty="0" smtClean="0">
                <a:latin typeface="標楷體" pitchFamily="65" charset="-120"/>
                <a:ea typeface="標楷體" pitchFamily="65" charset="-120"/>
              </a:rPr>
              <a:t>，申報人仍應善盡查詢、溝通及檢查義務，確認申報資料正確無訛後，始得使用法務部公職人員財產申報網路系統，上傳</a:t>
            </a:r>
            <a:r>
              <a:rPr lang="en-US" altLang="zh-TW" dirty="0" smtClean="0">
                <a:latin typeface="標楷體" pitchFamily="65" charset="-120"/>
                <a:ea typeface="標楷體" pitchFamily="65" charset="-120"/>
              </a:rPr>
              <a:t>103</a:t>
            </a:r>
            <a:r>
              <a:rPr lang="zh-TW" altLang="zh-TW" dirty="0" smtClean="0">
                <a:latin typeface="標楷體" pitchFamily="65" charset="-120"/>
                <a:ea typeface="標楷體" pitchFamily="65" charset="-120"/>
              </a:rPr>
              <a:t>年公職人員財產申報表，完成申報，否則仍難解免公職人員財產申報法第</a:t>
            </a:r>
            <a:r>
              <a:rPr lang="en-US" altLang="zh-TW" dirty="0" smtClean="0">
                <a:latin typeface="標楷體" pitchFamily="65" charset="-120"/>
                <a:ea typeface="標楷體" pitchFamily="65" charset="-120"/>
              </a:rPr>
              <a:t>12</a:t>
            </a:r>
            <a:r>
              <a:rPr lang="zh-TW" altLang="zh-TW" dirty="0" smtClean="0">
                <a:latin typeface="標楷體" pitchFamily="65" charset="-120"/>
                <a:ea typeface="標楷體" pitchFamily="65" charset="-120"/>
              </a:rPr>
              <a:t>條第</a:t>
            </a:r>
            <a:r>
              <a:rPr lang="en-US" altLang="zh-TW" dirty="0" smtClean="0">
                <a:latin typeface="標楷體" pitchFamily="65" charset="-120"/>
                <a:ea typeface="標楷體" pitchFamily="65" charset="-120"/>
              </a:rPr>
              <a:t>3</a:t>
            </a:r>
            <a:r>
              <a:rPr lang="zh-TW" altLang="zh-TW" dirty="0" smtClean="0">
                <a:latin typeface="標楷體" pitchFamily="65" charset="-120"/>
                <a:ea typeface="標楷體" pitchFamily="65" charset="-120"/>
              </a:rPr>
              <a:t>項故意申報不實之責任。</a:t>
            </a:r>
          </a:p>
          <a:p>
            <a:pPr marL="825246" indent="-742950">
              <a:buNone/>
            </a:pPr>
            <a:endParaRPr lang="zh-TW" altLang="en-US" dirty="0">
              <a:latin typeface="標楷體" pitchFamily="65" charset="-120"/>
              <a:ea typeface="標楷體" pitchFamily="65" charset="-120"/>
            </a:endParaRPr>
          </a:p>
        </p:txBody>
      </p:sp>
      <p:sp>
        <p:nvSpPr>
          <p:cNvPr id="4" name="投影片編號版面配置區 3"/>
          <p:cNvSpPr>
            <a:spLocks noGrp="1"/>
          </p:cNvSpPr>
          <p:nvPr>
            <p:ph type="sldNum" sz="quarter" idx="12"/>
          </p:nvPr>
        </p:nvSpPr>
        <p:spPr/>
        <p:txBody>
          <a:bodyPr/>
          <a:lstStyle/>
          <a:p>
            <a:fld id="{CFD80C3C-E9FF-4241-A9CE-77FC01300D9B}" type="slidenum">
              <a:rPr lang="zh-TW" altLang="en-US" smtClean="0"/>
              <a:pPr/>
              <a:t>38</a:t>
            </a:fld>
            <a:endParaRPr lang="zh-TW" alt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pPr lvl="0"/>
            <a:r>
              <a:rPr lang="zh-TW" altLang="en-US" sz="4000" dirty="0" smtClean="0">
                <a:latin typeface="標楷體" pitchFamily="65" charset="-120"/>
                <a:ea typeface="標楷體" pitchFamily="65" charset="-120"/>
              </a:rPr>
              <a:t>參、使用查核平臺辦理財產申報</a:t>
            </a:r>
            <a:r>
              <a:rPr lang="en-US" altLang="zh-TW" sz="4000" dirty="0" smtClean="0">
                <a:latin typeface="標楷體" pitchFamily="65" charset="-120"/>
                <a:ea typeface="標楷體" pitchFamily="65" charset="-120"/>
              </a:rPr>
              <a:t/>
            </a:r>
            <a:br>
              <a:rPr lang="en-US" altLang="zh-TW" sz="4000" dirty="0" smtClean="0">
                <a:latin typeface="標楷體" pitchFamily="65" charset="-120"/>
                <a:ea typeface="標楷體" pitchFamily="65" charset="-120"/>
              </a:rPr>
            </a:br>
            <a:r>
              <a:rPr lang="zh-TW" altLang="en-US" sz="4000" dirty="0" smtClean="0">
                <a:latin typeface="標楷體" pitchFamily="65" charset="-120"/>
                <a:ea typeface="標楷體" pitchFamily="65" charset="-120"/>
              </a:rPr>
              <a:t>    應行注意事項</a:t>
            </a:r>
            <a:endParaRPr lang="zh-TW" altLang="en-US" dirty="0">
              <a:latin typeface="標楷體" pitchFamily="65" charset="-120"/>
              <a:ea typeface="標楷體" pitchFamily="65" charset="-120"/>
            </a:endParaRPr>
          </a:p>
        </p:txBody>
      </p:sp>
      <p:sp>
        <p:nvSpPr>
          <p:cNvPr id="3" name="內容版面配置區 2"/>
          <p:cNvSpPr>
            <a:spLocks noGrp="1"/>
          </p:cNvSpPr>
          <p:nvPr>
            <p:ph idx="1"/>
          </p:nvPr>
        </p:nvSpPr>
        <p:spPr>
          <a:xfrm>
            <a:off x="1043608" y="1447800"/>
            <a:ext cx="7920880" cy="4800600"/>
          </a:xfrm>
        </p:spPr>
        <p:txBody>
          <a:bodyPr>
            <a:noAutofit/>
          </a:bodyPr>
          <a:lstStyle/>
          <a:p>
            <a:pPr marL="596646" lvl="0" indent="-514350">
              <a:buNone/>
            </a:pPr>
            <a:r>
              <a:rPr lang="en-US" altLang="zh-TW" dirty="0" smtClean="0">
                <a:latin typeface="標楷體" pitchFamily="65" charset="-120"/>
                <a:ea typeface="標楷體" pitchFamily="65" charset="-120"/>
              </a:rPr>
              <a:t>4. </a:t>
            </a:r>
            <a:r>
              <a:rPr lang="zh-TW" altLang="zh-TW" b="1" dirty="0" smtClean="0">
                <a:solidFill>
                  <a:srgbClr val="0000FF"/>
                </a:solidFill>
                <a:latin typeface="標楷體" pitchFamily="65" charset="-120"/>
                <a:ea typeface="標楷體" pitchFamily="65" charset="-120"/>
              </a:rPr>
              <a:t>查核平臺未（無法）提供之財產相關資料，申報人仍應據實申報</a:t>
            </a:r>
            <a:r>
              <a:rPr lang="zh-TW" altLang="zh-TW" dirty="0" smtClean="0">
                <a:latin typeface="標楷體" pitchFamily="65" charset="-120"/>
                <a:ea typeface="標楷體" pitchFamily="65" charset="-120"/>
              </a:rPr>
              <a:t>，避免違反公職人員財產申報法第</a:t>
            </a:r>
            <a:r>
              <a:rPr lang="en-US" altLang="zh-TW" dirty="0" smtClean="0">
                <a:latin typeface="標楷體" pitchFamily="65" charset="-120"/>
                <a:ea typeface="標楷體" pitchFamily="65" charset="-120"/>
              </a:rPr>
              <a:t>12</a:t>
            </a:r>
            <a:r>
              <a:rPr lang="zh-TW" altLang="zh-TW" dirty="0" smtClean="0">
                <a:latin typeface="標楷體" pitchFamily="65" charset="-120"/>
                <a:ea typeface="標楷體" pitchFamily="65" charset="-120"/>
              </a:rPr>
              <a:t>條第</a:t>
            </a:r>
            <a:r>
              <a:rPr lang="en-US" altLang="zh-TW" dirty="0" smtClean="0">
                <a:latin typeface="標楷體" pitchFamily="65" charset="-120"/>
                <a:ea typeface="標楷體" pitchFamily="65" charset="-120"/>
              </a:rPr>
              <a:t>1</a:t>
            </a:r>
            <a:r>
              <a:rPr lang="zh-TW" altLang="zh-TW" dirty="0" smtClean="0">
                <a:latin typeface="標楷體" pitchFamily="65" charset="-120"/>
                <a:ea typeface="標楷體" pitchFamily="65" charset="-120"/>
              </a:rPr>
              <a:t>項、第</a:t>
            </a:r>
            <a:r>
              <a:rPr lang="en-US" altLang="zh-TW" dirty="0" smtClean="0">
                <a:latin typeface="標楷體" pitchFamily="65" charset="-120"/>
                <a:ea typeface="標楷體" pitchFamily="65" charset="-120"/>
              </a:rPr>
              <a:t>3</a:t>
            </a:r>
            <a:r>
              <a:rPr lang="zh-TW" altLang="zh-TW" dirty="0" smtClean="0">
                <a:latin typeface="標楷體" pitchFamily="65" charset="-120"/>
                <a:ea typeface="標楷體" pitchFamily="65" charset="-120"/>
              </a:rPr>
              <a:t>項故意隱匿財產為不實之申報或故意申報不實之規定。</a:t>
            </a:r>
          </a:p>
          <a:p>
            <a:pPr marL="825246" indent="-742950">
              <a:buNone/>
            </a:pPr>
            <a:endParaRPr lang="zh-TW" altLang="en-US" dirty="0">
              <a:latin typeface="標楷體" pitchFamily="65" charset="-120"/>
              <a:ea typeface="標楷體" pitchFamily="65" charset="-120"/>
            </a:endParaRPr>
          </a:p>
        </p:txBody>
      </p:sp>
      <p:sp>
        <p:nvSpPr>
          <p:cNvPr id="4" name="投影片編號版面配置區 3"/>
          <p:cNvSpPr>
            <a:spLocks noGrp="1"/>
          </p:cNvSpPr>
          <p:nvPr>
            <p:ph type="sldNum" sz="quarter" idx="12"/>
          </p:nvPr>
        </p:nvSpPr>
        <p:spPr/>
        <p:txBody>
          <a:bodyPr/>
          <a:lstStyle/>
          <a:p>
            <a:fld id="{CFD80C3C-E9FF-4241-A9CE-77FC01300D9B}" type="slidenum">
              <a:rPr lang="zh-TW" altLang="en-US" smtClean="0"/>
              <a:pPr/>
              <a:t>39</a:t>
            </a:fld>
            <a:endParaRPr lang="zh-TW" alt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3600" b="1" dirty="0" smtClean="0">
                <a:effectLst/>
                <a:latin typeface="標楷體" pitchFamily="65" charset="-120"/>
                <a:ea typeface="標楷體" pitchFamily="65" charset="-120"/>
              </a:rPr>
              <a:t>壹、前言</a:t>
            </a:r>
            <a:endParaRPr lang="zh-TW" altLang="en-US" sz="3600" b="1" dirty="0">
              <a:effectLst/>
              <a:latin typeface="標楷體" pitchFamily="65" charset="-120"/>
              <a:ea typeface="標楷體" pitchFamily="65" charset="-120"/>
            </a:endParaRPr>
          </a:p>
        </p:txBody>
      </p:sp>
      <p:sp>
        <p:nvSpPr>
          <p:cNvPr id="3" name="內容版面配置區 2"/>
          <p:cNvSpPr>
            <a:spLocks noGrp="1"/>
          </p:cNvSpPr>
          <p:nvPr>
            <p:ph idx="1"/>
          </p:nvPr>
        </p:nvSpPr>
        <p:spPr>
          <a:xfrm>
            <a:off x="1403648" y="1484784"/>
            <a:ext cx="7498080" cy="4800600"/>
          </a:xfrm>
        </p:spPr>
        <p:txBody>
          <a:bodyPr>
            <a:normAutofit lnSpcReduction="10000"/>
          </a:bodyPr>
          <a:lstStyle/>
          <a:p>
            <a:pPr marL="596646" indent="-514350" algn="just">
              <a:buNone/>
            </a:pPr>
            <a:r>
              <a:rPr lang="en-US" altLang="zh-TW" dirty="0" smtClean="0">
                <a:latin typeface="標楷體" pitchFamily="65" charset="-120"/>
                <a:ea typeface="標楷體" pitchFamily="65" charset="-120"/>
              </a:rPr>
              <a:t>1. </a:t>
            </a:r>
            <a:r>
              <a:rPr lang="zh-TW" altLang="zh-TW" dirty="0" smtClean="0">
                <a:latin typeface="標楷體" pitchFamily="65" charset="-120"/>
                <a:ea typeface="標楷體" pitchFamily="65" charset="-120"/>
              </a:rPr>
              <a:t>依公職人員財產申報法規定，目前應向政風機構</a:t>
            </a:r>
            <a:r>
              <a:rPr lang="zh-TW" altLang="zh-TW" b="1" dirty="0" smtClean="0">
                <a:solidFill>
                  <a:srgbClr val="0000FF"/>
                </a:solidFill>
                <a:latin typeface="標楷體" pitchFamily="65" charset="-120"/>
                <a:ea typeface="標楷體" pitchFamily="65" charset="-120"/>
              </a:rPr>
              <a:t>申報財產之人數達</a:t>
            </a:r>
            <a:r>
              <a:rPr lang="en-US" altLang="zh-TW" b="1" dirty="0" smtClean="0">
                <a:solidFill>
                  <a:srgbClr val="0000FF"/>
                </a:solidFill>
                <a:latin typeface="標楷體" pitchFamily="65" charset="-120"/>
                <a:ea typeface="標楷體" pitchFamily="65" charset="-120"/>
              </a:rPr>
              <a:t>5</a:t>
            </a:r>
            <a:r>
              <a:rPr lang="zh-TW" altLang="zh-TW" b="1" dirty="0" smtClean="0">
                <a:solidFill>
                  <a:srgbClr val="0000FF"/>
                </a:solidFill>
                <a:latin typeface="標楷體" pitchFamily="65" charset="-120"/>
                <a:ea typeface="標楷體" pitchFamily="65" charset="-120"/>
              </a:rPr>
              <a:t>萬</a:t>
            </a:r>
            <a:r>
              <a:rPr lang="en-US" altLang="zh-TW" b="1" dirty="0" smtClean="0">
                <a:solidFill>
                  <a:srgbClr val="0000FF"/>
                </a:solidFill>
                <a:latin typeface="標楷體" pitchFamily="65" charset="-120"/>
                <a:ea typeface="標楷體" pitchFamily="65" charset="-120"/>
              </a:rPr>
              <a:t>4</a:t>
            </a:r>
            <a:r>
              <a:rPr lang="zh-TW" altLang="zh-TW" b="1" dirty="0" smtClean="0">
                <a:solidFill>
                  <a:srgbClr val="0000FF"/>
                </a:solidFill>
                <a:latin typeface="標楷體" pitchFamily="65" charset="-120"/>
                <a:ea typeface="標楷體" pitchFamily="65" charset="-120"/>
              </a:rPr>
              <a:t>千餘人</a:t>
            </a:r>
            <a:r>
              <a:rPr lang="zh-TW" altLang="zh-TW" dirty="0" smtClean="0">
                <a:latin typeface="標楷體" pitchFamily="65" charset="-120"/>
                <a:ea typeface="標楷體" pitchFamily="65" charset="-120"/>
              </a:rPr>
              <a:t>，為辦理該等人員財產查核作業，近年來政風機構均以</a:t>
            </a:r>
            <a:r>
              <a:rPr lang="en-US" altLang="zh-TW" dirty="0" smtClean="0">
                <a:latin typeface="標楷體" pitchFamily="65" charset="-120"/>
                <a:ea typeface="標楷體" pitchFamily="65" charset="-120"/>
              </a:rPr>
              <a:t>14</a:t>
            </a:r>
            <a:r>
              <a:rPr lang="zh-TW" altLang="zh-TW" dirty="0" smtClean="0">
                <a:latin typeface="標楷體" pitchFamily="65" charset="-120"/>
                <a:ea typeface="標楷體" pitchFamily="65" charset="-120"/>
              </a:rPr>
              <a:t>％（法定比例為</a:t>
            </a:r>
            <a:r>
              <a:rPr lang="en-US" altLang="zh-TW" dirty="0" smtClean="0">
                <a:latin typeface="標楷體" pitchFamily="65" charset="-120"/>
                <a:ea typeface="標楷體" pitchFamily="65" charset="-120"/>
              </a:rPr>
              <a:t>5</a:t>
            </a:r>
            <a:r>
              <a:rPr lang="zh-TW"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以上</a:t>
            </a:r>
            <a:r>
              <a:rPr lang="zh-TW" altLang="zh-TW" dirty="0" smtClean="0">
                <a:latin typeface="標楷體" pitchFamily="65" charset="-120"/>
                <a:ea typeface="標楷體" pitchFamily="65" charset="-120"/>
              </a:rPr>
              <a:t>之比例辦理查核作業，亦即</a:t>
            </a:r>
            <a:r>
              <a:rPr lang="zh-TW" altLang="zh-TW" b="1" dirty="0" smtClean="0">
                <a:solidFill>
                  <a:srgbClr val="0000FF"/>
                </a:solidFill>
                <a:latin typeface="標楷體" pitchFamily="65" charset="-120"/>
                <a:ea typeface="標楷體" pitchFamily="65" charset="-120"/>
              </a:rPr>
              <a:t>每年應辦理查核件數多達</a:t>
            </a:r>
            <a:r>
              <a:rPr lang="en-US" altLang="zh-TW" b="1" dirty="0" smtClean="0">
                <a:solidFill>
                  <a:srgbClr val="0000FF"/>
                </a:solidFill>
                <a:latin typeface="標楷體" pitchFamily="65" charset="-120"/>
                <a:ea typeface="標楷體" pitchFamily="65" charset="-120"/>
              </a:rPr>
              <a:t>8</a:t>
            </a:r>
            <a:r>
              <a:rPr lang="zh-TW" altLang="zh-TW" b="1" dirty="0" smtClean="0">
                <a:solidFill>
                  <a:srgbClr val="0000FF"/>
                </a:solidFill>
                <a:latin typeface="標楷體" pitchFamily="65" charset="-120"/>
                <a:ea typeface="標楷體" pitchFamily="65" charset="-120"/>
              </a:rPr>
              <a:t>千餘件，若再加計前後年度財產比對件數，則高達</a:t>
            </a:r>
            <a:r>
              <a:rPr lang="en-US" altLang="zh-TW" b="1" dirty="0" smtClean="0">
                <a:solidFill>
                  <a:srgbClr val="0000FF"/>
                </a:solidFill>
                <a:latin typeface="標楷體" pitchFamily="65" charset="-120"/>
                <a:ea typeface="標楷體" pitchFamily="65" charset="-120"/>
              </a:rPr>
              <a:t>1</a:t>
            </a:r>
            <a:r>
              <a:rPr lang="zh-TW" altLang="zh-TW" b="1" dirty="0" smtClean="0">
                <a:solidFill>
                  <a:srgbClr val="0000FF"/>
                </a:solidFill>
                <a:latin typeface="標楷體" pitchFamily="65" charset="-120"/>
                <a:ea typeface="標楷體" pitchFamily="65" charset="-120"/>
              </a:rPr>
              <a:t>萬餘件</a:t>
            </a:r>
            <a:r>
              <a:rPr lang="zh-TW" altLang="zh-TW" dirty="0" smtClean="0">
                <a:latin typeface="標楷體" pitchFamily="65" charset="-120"/>
                <a:ea typeface="標楷體" pitchFamily="65" charset="-120"/>
              </a:rPr>
              <a:t>，</a:t>
            </a:r>
            <a:r>
              <a:rPr lang="zh-TW" altLang="zh-TW" b="1" dirty="0" smtClean="0">
                <a:solidFill>
                  <a:srgbClr val="FF0000"/>
                </a:solidFill>
                <a:latin typeface="標楷體" pitchFamily="65" charset="-120"/>
                <a:ea typeface="標楷體" pitchFamily="65" charset="-120"/>
              </a:rPr>
              <a:t>每件以</a:t>
            </a:r>
            <a:r>
              <a:rPr lang="en-US" altLang="zh-TW" b="1" dirty="0" smtClean="0">
                <a:solidFill>
                  <a:srgbClr val="FF0000"/>
                </a:solidFill>
                <a:latin typeface="標楷體" pitchFamily="65" charset="-120"/>
                <a:ea typeface="標楷體" pitchFamily="65" charset="-120"/>
              </a:rPr>
              <a:t>3</a:t>
            </a:r>
            <a:r>
              <a:rPr lang="zh-TW" altLang="zh-TW" b="1" dirty="0" smtClean="0">
                <a:solidFill>
                  <a:srgbClr val="FF0000"/>
                </a:solidFill>
                <a:latin typeface="標楷體" pitchFamily="65" charset="-120"/>
                <a:ea typeface="標楷體" pitchFamily="65" charset="-120"/>
              </a:rPr>
              <a:t>人計算</a:t>
            </a:r>
            <a:r>
              <a:rPr lang="zh-TW" altLang="zh-TW" dirty="0" smtClean="0">
                <a:latin typeface="標楷體" pitchFamily="65" charset="-120"/>
                <a:ea typeface="標楷體" pitchFamily="65" charset="-120"/>
              </a:rPr>
              <a:t>（含申報人、配偶及其未成年子女），</a:t>
            </a:r>
            <a:r>
              <a:rPr lang="zh-TW" altLang="zh-TW" b="1" dirty="0" smtClean="0">
                <a:solidFill>
                  <a:srgbClr val="FF0000"/>
                </a:solidFill>
                <a:latin typeface="標楷體" pitchFamily="65" charset="-120"/>
                <a:ea typeface="標楷體" pitchFamily="65" charset="-120"/>
              </a:rPr>
              <a:t>則有</a:t>
            </a:r>
            <a:r>
              <a:rPr lang="en-US" altLang="zh-TW" b="1" dirty="0" smtClean="0">
                <a:solidFill>
                  <a:srgbClr val="FF0000"/>
                </a:solidFill>
                <a:latin typeface="標楷體" pitchFamily="65" charset="-120"/>
                <a:ea typeface="標楷體" pitchFamily="65" charset="-120"/>
              </a:rPr>
              <a:t>3</a:t>
            </a:r>
            <a:r>
              <a:rPr lang="zh-TW" altLang="zh-TW" b="1" dirty="0" smtClean="0">
                <a:solidFill>
                  <a:srgbClr val="FF0000"/>
                </a:solidFill>
                <a:latin typeface="標楷體" pitchFamily="65" charset="-120"/>
                <a:ea typeface="標楷體" pitchFamily="65" charset="-120"/>
              </a:rPr>
              <a:t>萬人的財產狀況會受到查</a:t>
            </a:r>
            <a:r>
              <a:rPr lang="zh-TW" altLang="en-US" b="1" dirty="0" smtClean="0">
                <a:solidFill>
                  <a:srgbClr val="FF0000"/>
                </a:solidFill>
                <a:latin typeface="標楷體" pitchFamily="65" charset="-120"/>
                <a:ea typeface="標楷體" pitchFamily="65" charset="-120"/>
              </a:rPr>
              <a:t>核</a:t>
            </a:r>
            <a:r>
              <a:rPr lang="zh-TW" altLang="zh-TW" dirty="0" smtClean="0">
                <a:latin typeface="標楷體" pitchFamily="65" charset="-120"/>
                <a:ea typeface="標楷體" pitchFamily="65" charset="-120"/>
              </a:rPr>
              <a:t>。</a:t>
            </a:r>
          </a:p>
          <a:p>
            <a:pPr marL="596646" indent="-514350">
              <a:buNone/>
            </a:pPr>
            <a:endParaRPr lang="en-US" altLang="zh-TW" b="1" dirty="0" smtClean="0">
              <a:latin typeface="標楷體" pitchFamily="65" charset="-120"/>
              <a:ea typeface="標楷體" pitchFamily="65" charset="-120"/>
            </a:endParaRPr>
          </a:p>
        </p:txBody>
      </p:sp>
      <p:sp>
        <p:nvSpPr>
          <p:cNvPr id="4" name="投影片編號版面配置區 3"/>
          <p:cNvSpPr>
            <a:spLocks noGrp="1"/>
          </p:cNvSpPr>
          <p:nvPr>
            <p:ph type="sldNum" sz="quarter" idx="12"/>
          </p:nvPr>
        </p:nvSpPr>
        <p:spPr/>
        <p:txBody>
          <a:bodyPr/>
          <a:lstStyle/>
          <a:p>
            <a:fld id="{CFD80C3C-E9FF-4241-A9CE-77FC01300D9B}" type="slidenum">
              <a:rPr lang="zh-TW" altLang="en-US" smtClean="0"/>
              <a:pPr/>
              <a:t>4</a:t>
            </a:fld>
            <a:endParaRPr lang="zh-TW" alt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lvl="0"/>
            <a:r>
              <a:rPr lang="zh-TW" altLang="en-US" sz="4000" b="1" dirty="0" smtClean="0">
                <a:effectLst/>
                <a:latin typeface="標楷體" pitchFamily="65" charset="-120"/>
                <a:ea typeface="標楷體" pitchFamily="65" charset="-120"/>
              </a:rPr>
              <a:t>肆、結語</a:t>
            </a:r>
            <a:endParaRPr lang="zh-TW" altLang="en-US" b="1" dirty="0">
              <a:effectLst/>
              <a:latin typeface="標楷體" pitchFamily="65" charset="-120"/>
              <a:ea typeface="標楷體" pitchFamily="65" charset="-120"/>
            </a:endParaRPr>
          </a:p>
        </p:txBody>
      </p:sp>
      <p:sp>
        <p:nvSpPr>
          <p:cNvPr id="3" name="內容版面配置區 2"/>
          <p:cNvSpPr>
            <a:spLocks noGrp="1"/>
          </p:cNvSpPr>
          <p:nvPr>
            <p:ph idx="1"/>
          </p:nvPr>
        </p:nvSpPr>
        <p:spPr>
          <a:xfrm>
            <a:off x="1043608" y="1447800"/>
            <a:ext cx="7920880" cy="4800600"/>
          </a:xfrm>
        </p:spPr>
        <p:txBody>
          <a:bodyPr>
            <a:noAutofit/>
          </a:bodyPr>
          <a:lstStyle/>
          <a:p>
            <a:pPr marL="825246" indent="-742950">
              <a:buNone/>
            </a:pPr>
            <a:endParaRPr lang="en-US" altLang="zh-TW" dirty="0" smtClean="0">
              <a:latin typeface="標楷體" pitchFamily="65" charset="-120"/>
              <a:ea typeface="標楷體" pitchFamily="65" charset="-120"/>
            </a:endParaRPr>
          </a:p>
          <a:p>
            <a:pPr marL="825246" indent="-742950">
              <a:buNone/>
            </a:pPr>
            <a:r>
              <a:rPr lang="zh-TW" altLang="en-US" sz="4000" b="1" i="1" dirty="0" smtClean="0">
                <a:solidFill>
                  <a:srgbClr val="0000FF"/>
                </a:solidFill>
                <a:latin typeface="標楷體" pitchFamily="65" charset="-120"/>
                <a:ea typeface="標楷體" pitchFamily="65" charset="-120"/>
              </a:rPr>
              <a:t>新措施上路，如有服務不周之處，</a:t>
            </a:r>
            <a:endParaRPr lang="en-US" altLang="zh-TW" sz="4000" b="1" i="1" dirty="0" smtClean="0">
              <a:solidFill>
                <a:srgbClr val="0000FF"/>
              </a:solidFill>
              <a:latin typeface="標楷體" pitchFamily="65" charset="-120"/>
              <a:ea typeface="標楷體" pitchFamily="65" charset="-120"/>
            </a:endParaRPr>
          </a:p>
          <a:p>
            <a:pPr marL="825246" indent="-742950">
              <a:buNone/>
            </a:pPr>
            <a:r>
              <a:rPr lang="zh-TW" altLang="en-US" sz="4000" b="1" i="1" dirty="0" smtClean="0">
                <a:solidFill>
                  <a:srgbClr val="0000FF"/>
                </a:solidFill>
                <a:latin typeface="標楷體" pitchFamily="65" charset="-120"/>
                <a:ea typeface="標楷體" pitchFamily="65" charset="-120"/>
              </a:rPr>
              <a:t>        </a:t>
            </a:r>
            <a:r>
              <a:rPr lang="zh-TW" altLang="en-US" sz="5400" b="1" i="1" dirty="0" smtClean="0">
                <a:solidFill>
                  <a:srgbClr val="0000FF"/>
                </a:solidFill>
                <a:latin typeface="標楷體" pitchFamily="65" charset="-120"/>
                <a:ea typeface="標楷體" pitchFamily="65" charset="-120"/>
              </a:rPr>
              <a:t>謹請見諒！</a:t>
            </a:r>
            <a:endParaRPr lang="zh-TW" altLang="en-US" sz="5400" b="1" i="1" dirty="0">
              <a:solidFill>
                <a:srgbClr val="0000FF"/>
              </a:solidFill>
              <a:latin typeface="標楷體" pitchFamily="65" charset="-120"/>
              <a:ea typeface="標楷體" pitchFamily="65" charset="-120"/>
            </a:endParaRPr>
          </a:p>
        </p:txBody>
      </p:sp>
      <p:sp>
        <p:nvSpPr>
          <p:cNvPr id="4" name="投影片編號版面配置區 3"/>
          <p:cNvSpPr>
            <a:spLocks noGrp="1"/>
          </p:cNvSpPr>
          <p:nvPr>
            <p:ph type="sldNum" sz="quarter" idx="12"/>
          </p:nvPr>
        </p:nvSpPr>
        <p:spPr/>
        <p:txBody>
          <a:bodyPr/>
          <a:lstStyle/>
          <a:p>
            <a:fld id="{CFD80C3C-E9FF-4241-A9CE-77FC01300D9B}" type="slidenum">
              <a:rPr lang="zh-TW" altLang="en-US" smtClean="0"/>
              <a:pPr/>
              <a:t>40</a:t>
            </a:fld>
            <a:endParaRPr lang="zh-TW" alt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marR="0" rtl="0"/>
            <a:r>
              <a:rPr lang="zh-TW" altLang="en-US" b="1" kern="100" baseline="0" dirty="0" smtClean="0">
                <a:solidFill>
                  <a:srgbClr val="000000"/>
                </a:solidFill>
                <a:latin typeface="標楷體"/>
                <a:ea typeface="標楷體"/>
              </a:rPr>
              <a:t>	</a:t>
            </a:r>
          </a:p>
        </p:txBody>
      </p:sp>
      <p:sp>
        <p:nvSpPr>
          <p:cNvPr id="3" name="文字版面配置區 2"/>
          <p:cNvSpPr>
            <a:spLocks noGrp="1"/>
          </p:cNvSpPr>
          <p:nvPr>
            <p:ph type="body" idx="1"/>
          </p:nvPr>
        </p:nvSpPr>
        <p:spPr>
          <a:xfrm>
            <a:off x="1691680" y="1628800"/>
            <a:ext cx="6336704" cy="1728192"/>
          </a:xfrm>
        </p:spPr>
        <p:txBody>
          <a:bodyPr>
            <a:normAutofit/>
          </a:bodyPr>
          <a:lstStyle/>
          <a:p>
            <a:pPr lvl="0" algn="ctr">
              <a:buNone/>
            </a:pPr>
            <a:r>
              <a:rPr lang="zh-TW" altLang="en-US" sz="7200" dirty="0" smtClean="0">
                <a:solidFill>
                  <a:srgbClr val="663300"/>
                </a:solidFill>
                <a:latin typeface="標楷體" pitchFamily="65" charset="-120"/>
                <a:ea typeface="標楷體" pitchFamily="65" charset="-120"/>
              </a:rPr>
              <a:t>敬請指教</a:t>
            </a:r>
            <a:endParaRPr lang="zh-TW" altLang="en-US" sz="7200" kern="100" baseline="0" dirty="0" smtClean="0">
              <a:solidFill>
                <a:srgbClr val="663300"/>
              </a:solidFill>
              <a:latin typeface="標楷體"/>
              <a:ea typeface="標楷體"/>
              <a:hlinkClick r:id="rId3"/>
            </a:endParaRPr>
          </a:p>
        </p:txBody>
      </p:sp>
      <p:sp>
        <p:nvSpPr>
          <p:cNvPr id="5" name="投影片編號版面配置區 4"/>
          <p:cNvSpPr>
            <a:spLocks noGrp="1"/>
          </p:cNvSpPr>
          <p:nvPr>
            <p:ph type="sldNum" sz="quarter" idx="12"/>
          </p:nvPr>
        </p:nvSpPr>
        <p:spPr/>
        <p:txBody>
          <a:bodyPr/>
          <a:lstStyle/>
          <a:p>
            <a:fld id="{CFD80C3C-E9FF-4241-A9CE-77FC01300D9B}" type="slidenum">
              <a:rPr lang="zh-TW" altLang="en-US" smtClean="0"/>
              <a:pPr/>
              <a:t>41</a:t>
            </a:fld>
            <a:endParaRPr lang="zh-TW" altLang="en-US"/>
          </a:p>
        </p:txBody>
      </p:sp>
      <p:pic>
        <p:nvPicPr>
          <p:cNvPr id="6" name="Picture 3" descr="J:\03資訊處簡報素材庫\資訊處年鑑\法務部logo.TIF"/>
          <p:cNvPicPr>
            <a:picLocks noChangeAspect="1" noChangeArrowheads="1"/>
          </p:cNvPicPr>
          <p:nvPr/>
        </p:nvPicPr>
        <p:blipFill>
          <a:blip r:embed="rId4" cstate="print"/>
          <a:srcRect/>
          <a:stretch>
            <a:fillRect/>
          </a:stretch>
        </p:blipFill>
        <p:spPr bwMode="auto">
          <a:xfrm>
            <a:off x="3491880" y="3140968"/>
            <a:ext cx="2736304" cy="252028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3600" b="1" dirty="0" smtClean="0">
                <a:effectLst/>
                <a:latin typeface="標楷體" pitchFamily="65" charset="-120"/>
                <a:ea typeface="標楷體" pitchFamily="65" charset="-120"/>
              </a:rPr>
              <a:t>壹、前言</a:t>
            </a:r>
            <a:endParaRPr lang="zh-TW" altLang="en-US" sz="3600" b="1" dirty="0">
              <a:effectLst/>
              <a:latin typeface="標楷體" pitchFamily="65" charset="-120"/>
              <a:ea typeface="標楷體" pitchFamily="65" charset="-120"/>
            </a:endParaRPr>
          </a:p>
        </p:txBody>
      </p:sp>
      <p:sp>
        <p:nvSpPr>
          <p:cNvPr id="3" name="內容版面配置區 2"/>
          <p:cNvSpPr>
            <a:spLocks noGrp="1"/>
          </p:cNvSpPr>
          <p:nvPr>
            <p:ph idx="1"/>
          </p:nvPr>
        </p:nvSpPr>
        <p:spPr>
          <a:xfrm>
            <a:off x="1403648" y="1484784"/>
            <a:ext cx="7498080" cy="4800600"/>
          </a:xfrm>
        </p:spPr>
        <p:txBody>
          <a:bodyPr>
            <a:noAutofit/>
          </a:bodyPr>
          <a:lstStyle/>
          <a:p>
            <a:pPr marL="596646" indent="-514350" algn="just">
              <a:buNone/>
            </a:pPr>
            <a:r>
              <a:rPr lang="en-US" altLang="zh-TW" dirty="0" smtClean="0">
                <a:latin typeface="標楷體" pitchFamily="65" charset="-120"/>
                <a:ea typeface="標楷體" pitchFamily="65" charset="-120"/>
              </a:rPr>
              <a:t>2.</a:t>
            </a:r>
            <a:r>
              <a:rPr lang="zh-TW" altLang="zh-TW" dirty="0" smtClean="0">
                <a:latin typeface="標楷體" pitchFamily="65" charset="-120"/>
                <a:ea typeface="標楷體" pitchFamily="65" charset="-120"/>
              </a:rPr>
              <a:t>面對此一龐大之案件量，</a:t>
            </a:r>
            <a:r>
              <a:rPr lang="zh-TW" altLang="zh-TW" b="1" dirty="0" smtClean="0">
                <a:solidFill>
                  <a:srgbClr val="0000FF"/>
                </a:solidFill>
                <a:latin typeface="標楷體" pitchFamily="65" charset="-120"/>
                <a:ea typeface="標楷體" pitchFamily="65" charset="-120"/>
              </a:rPr>
              <a:t>過去政風機構都是透過人工，並以紙本方式</a:t>
            </a:r>
            <a:r>
              <a:rPr lang="zh-TW" altLang="zh-TW" dirty="0" smtClean="0">
                <a:latin typeface="標楷體" pitchFamily="65" charset="-120"/>
                <a:ea typeface="標楷體" pitchFamily="65" charset="-120"/>
              </a:rPr>
              <a:t>向地政機關、財政部財政資訊中心、臺灣集中保管結算所、郵局及各銀行</a:t>
            </a:r>
            <a:r>
              <a:rPr lang="zh-TW" altLang="zh-TW" b="1" dirty="0" smtClean="0">
                <a:solidFill>
                  <a:srgbClr val="0000FF"/>
                </a:solidFill>
                <a:latin typeface="標楷體" pitchFamily="65" charset="-120"/>
                <a:ea typeface="標楷體" pitchFamily="65" charset="-120"/>
              </a:rPr>
              <a:t>查調申報人財產資料</a:t>
            </a:r>
            <a:r>
              <a:rPr lang="zh-TW" altLang="zh-TW" dirty="0" smtClean="0">
                <a:latin typeface="標楷體" pitchFamily="65" charset="-120"/>
                <a:ea typeface="標楷體" pitchFamily="65" charset="-120"/>
              </a:rPr>
              <a:t>，此種辦理方式，在現今科技</a:t>
            </a:r>
            <a:r>
              <a:rPr lang="zh-TW" altLang="en-US" dirty="0" smtClean="0">
                <a:latin typeface="標楷體" pitchFamily="65" charset="-120"/>
                <a:ea typeface="標楷體" pitchFamily="65" charset="-120"/>
              </a:rPr>
              <a:t>化時代</a:t>
            </a:r>
            <a:r>
              <a:rPr lang="zh-TW" altLang="zh-TW" dirty="0" smtClean="0">
                <a:latin typeface="標楷體" pitchFamily="65" charset="-120"/>
                <a:ea typeface="標楷體" pitchFamily="65" charset="-120"/>
              </a:rPr>
              <a:t>，已不符時宜，</a:t>
            </a:r>
            <a:r>
              <a:rPr lang="zh-TW" altLang="zh-TW" b="1" dirty="0" smtClean="0">
                <a:solidFill>
                  <a:srgbClr val="FF0000"/>
                </a:solidFill>
                <a:latin typeface="標楷體" pitchFamily="65" charset="-120"/>
                <a:ea typeface="標楷體" pitchFamily="65" charset="-120"/>
              </a:rPr>
              <a:t>故如何運用資訊軟、硬體設施，</a:t>
            </a:r>
            <a:r>
              <a:rPr lang="zh-TW" altLang="en-US" b="1" dirty="0" smtClean="0">
                <a:solidFill>
                  <a:srgbClr val="FF0000"/>
                </a:solidFill>
                <a:latin typeface="標楷體" pitchFamily="65" charset="-120"/>
                <a:ea typeface="標楷體" pitchFamily="65" charset="-120"/>
              </a:rPr>
              <a:t>取代紙本作業</a:t>
            </a:r>
            <a:r>
              <a:rPr lang="zh-TW" altLang="zh-TW" b="1" dirty="0" smtClean="0">
                <a:solidFill>
                  <a:srgbClr val="FF0000"/>
                </a:solidFill>
                <a:latin typeface="標楷體" pitchFamily="65" charset="-120"/>
                <a:ea typeface="標楷體" pitchFamily="65" charset="-120"/>
              </a:rPr>
              <a:t>，提升查核效率，已為當務之急</a:t>
            </a:r>
            <a:r>
              <a:rPr lang="zh-TW"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 </a:t>
            </a:r>
            <a:r>
              <a:rPr lang="en-US" altLang="zh-TW" dirty="0" smtClean="0">
                <a:latin typeface="標楷體" pitchFamily="65" charset="-120"/>
                <a:ea typeface="標楷體" pitchFamily="65" charset="-120"/>
              </a:rPr>
              <a:t> </a:t>
            </a:r>
            <a:endParaRPr lang="en-US" altLang="zh-TW" b="1" dirty="0" smtClean="0">
              <a:latin typeface="標楷體" pitchFamily="65" charset="-120"/>
              <a:ea typeface="標楷體" pitchFamily="65" charset="-120"/>
            </a:endParaRPr>
          </a:p>
        </p:txBody>
      </p:sp>
      <p:sp>
        <p:nvSpPr>
          <p:cNvPr id="4" name="投影片編號版面配置區 3"/>
          <p:cNvSpPr>
            <a:spLocks noGrp="1"/>
          </p:cNvSpPr>
          <p:nvPr>
            <p:ph type="sldNum" sz="quarter" idx="12"/>
          </p:nvPr>
        </p:nvSpPr>
        <p:spPr/>
        <p:txBody>
          <a:bodyPr/>
          <a:lstStyle/>
          <a:p>
            <a:fld id="{CFD80C3C-E9FF-4241-A9CE-77FC01300D9B}" type="slidenum">
              <a:rPr lang="zh-TW" altLang="en-US" smtClean="0"/>
              <a:pPr/>
              <a:t>5</a:t>
            </a:fld>
            <a:endParaRPr lang="zh-TW"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marL="596646" indent="-514350"/>
            <a:r>
              <a:rPr lang="zh-TW" altLang="en-US" sz="3600" b="1" dirty="0" smtClean="0">
                <a:effectLst/>
                <a:latin typeface="標楷體" pitchFamily="65" charset="-120"/>
                <a:ea typeface="標楷體" pitchFamily="65" charset="-120"/>
              </a:rPr>
              <a:t>壹、前言</a:t>
            </a:r>
            <a:endParaRPr lang="zh-TW" altLang="en-US" sz="3600" b="1" dirty="0">
              <a:effectLst/>
              <a:latin typeface="標楷體" pitchFamily="65" charset="-120"/>
              <a:ea typeface="標楷體" pitchFamily="65" charset="-120"/>
            </a:endParaRPr>
          </a:p>
        </p:txBody>
      </p:sp>
      <p:sp>
        <p:nvSpPr>
          <p:cNvPr id="3" name="內容版面配置區 2"/>
          <p:cNvSpPr>
            <a:spLocks noGrp="1"/>
          </p:cNvSpPr>
          <p:nvPr>
            <p:ph idx="1"/>
          </p:nvPr>
        </p:nvSpPr>
        <p:spPr>
          <a:xfrm>
            <a:off x="1403648" y="1484784"/>
            <a:ext cx="7498080" cy="4800600"/>
          </a:xfrm>
        </p:spPr>
        <p:txBody>
          <a:bodyPr>
            <a:normAutofit/>
          </a:bodyPr>
          <a:lstStyle/>
          <a:p>
            <a:pPr marL="596646" indent="-514350">
              <a:buNone/>
            </a:pPr>
            <a:r>
              <a:rPr lang="zh-TW" altLang="en-US" sz="3600" b="1" dirty="0" smtClean="0">
                <a:latin typeface="標楷體" pitchFamily="65" charset="-120"/>
                <a:ea typeface="標楷體" pitchFamily="65" charset="-120"/>
              </a:rPr>
              <a:t>二、以網路介接作業取代紙本作業</a:t>
            </a:r>
            <a:endParaRPr lang="en-US" altLang="zh-TW" sz="3600" b="1" u="sng" dirty="0" smtClean="0"/>
          </a:p>
          <a:p>
            <a:pPr marL="596646" indent="-514350">
              <a:buNone/>
            </a:pPr>
            <a:endParaRPr lang="en-US" altLang="zh-TW" b="1" u="sng" dirty="0" smtClean="0"/>
          </a:p>
          <a:p>
            <a:pPr marL="596646" indent="-514350">
              <a:buNone/>
            </a:pPr>
            <a:r>
              <a:rPr lang="zh-TW" altLang="en-US" sz="4000" b="1" dirty="0" smtClean="0">
                <a:solidFill>
                  <a:srgbClr val="0000FF"/>
                </a:solidFill>
                <a:latin typeface="標楷體" pitchFamily="65" charset="-120"/>
                <a:ea typeface="標楷體" pitchFamily="65" charset="-120"/>
              </a:rPr>
              <a:t>法務部已</a:t>
            </a:r>
            <a:r>
              <a:rPr lang="zh-TW" altLang="zh-TW" sz="4000" b="1" dirty="0" smtClean="0">
                <a:solidFill>
                  <a:srgbClr val="0000FF"/>
                </a:solidFill>
                <a:latin typeface="標楷體" pitchFamily="65" charset="-120"/>
                <a:ea typeface="標楷體" pitchFamily="65" charset="-120"/>
              </a:rPr>
              <a:t>建置完成網路介接環境，</a:t>
            </a:r>
            <a:endParaRPr lang="en-US" altLang="zh-TW" sz="4000" b="1" dirty="0" smtClean="0">
              <a:solidFill>
                <a:srgbClr val="0000FF"/>
              </a:solidFill>
              <a:latin typeface="標楷體" pitchFamily="65" charset="-120"/>
              <a:ea typeface="標楷體" pitchFamily="65" charset="-120"/>
            </a:endParaRPr>
          </a:p>
          <a:p>
            <a:pPr marL="596646" indent="-514350">
              <a:buNone/>
            </a:pPr>
            <a:r>
              <a:rPr lang="zh-TW" altLang="en-US" sz="4000" b="1" dirty="0" smtClean="0">
                <a:solidFill>
                  <a:srgbClr val="0000FF"/>
                </a:solidFill>
                <a:latin typeface="標楷體" pitchFamily="65" charset="-120"/>
                <a:ea typeface="標楷體" pitchFamily="65" charset="-120"/>
              </a:rPr>
              <a:t>將</a:t>
            </a:r>
            <a:r>
              <a:rPr lang="zh-TW" altLang="zh-TW" sz="4000" b="1" dirty="0" smtClean="0">
                <a:solidFill>
                  <a:srgbClr val="0000FF"/>
                </a:solidFill>
                <a:latin typeface="標楷體" pitchFamily="65" charset="-120"/>
                <a:ea typeface="標楷體" pitchFamily="65" charset="-120"/>
              </a:rPr>
              <a:t>提供政風機構</a:t>
            </a:r>
            <a:r>
              <a:rPr lang="zh-TW" altLang="en-US" sz="4000" b="1" dirty="0" smtClean="0">
                <a:solidFill>
                  <a:srgbClr val="0000FF"/>
                </a:solidFill>
                <a:latin typeface="標楷體" pitchFamily="65" charset="-120"/>
                <a:ea typeface="標楷體" pitchFamily="65" charset="-120"/>
              </a:rPr>
              <a:t>辦理實質審查作</a:t>
            </a:r>
            <a:endParaRPr lang="en-US" altLang="zh-TW" sz="4000" b="1" dirty="0" smtClean="0">
              <a:solidFill>
                <a:srgbClr val="0000FF"/>
              </a:solidFill>
              <a:latin typeface="標楷體" pitchFamily="65" charset="-120"/>
              <a:ea typeface="標楷體" pitchFamily="65" charset="-120"/>
            </a:endParaRPr>
          </a:p>
          <a:p>
            <a:pPr marL="596646" indent="-514350">
              <a:buNone/>
            </a:pPr>
            <a:r>
              <a:rPr lang="zh-TW" altLang="en-US" sz="4000" b="1" dirty="0" smtClean="0">
                <a:solidFill>
                  <a:srgbClr val="0000FF"/>
                </a:solidFill>
                <a:latin typeface="標楷體" pitchFamily="65" charset="-120"/>
                <a:ea typeface="標楷體" pitchFamily="65" charset="-120"/>
              </a:rPr>
              <a:t>業</a:t>
            </a:r>
            <a:r>
              <a:rPr lang="en-US" altLang="zh-TW" sz="4000" b="1" dirty="0" smtClean="0">
                <a:solidFill>
                  <a:srgbClr val="0000FF"/>
                </a:solidFill>
                <a:latin typeface="標楷體" pitchFamily="65" charset="-120"/>
                <a:ea typeface="標楷體" pitchFamily="65" charset="-120"/>
              </a:rPr>
              <a:t> </a:t>
            </a:r>
            <a:endParaRPr lang="en-US" altLang="zh-TW" sz="4000" b="1" dirty="0" smtClean="0">
              <a:latin typeface="標楷體" pitchFamily="65" charset="-120"/>
              <a:ea typeface="標楷體" pitchFamily="65" charset="-120"/>
            </a:endParaRPr>
          </a:p>
        </p:txBody>
      </p:sp>
      <p:sp>
        <p:nvSpPr>
          <p:cNvPr id="4" name="投影片編號版面配置區 3"/>
          <p:cNvSpPr>
            <a:spLocks noGrp="1"/>
          </p:cNvSpPr>
          <p:nvPr>
            <p:ph type="sldNum" sz="quarter" idx="12"/>
          </p:nvPr>
        </p:nvSpPr>
        <p:spPr/>
        <p:txBody>
          <a:bodyPr/>
          <a:lstStyle/>
          <a:p>
            <a:fld id="{CFD80C3C-E9FF-4241-A9CE-77FC01300D9B}" type="slidenum">
              <a:rPr lang="zh-TW" altLang="en-US" smtClean="0"/>
              <a:pPr/>
              <a:t>6</a:t>
            </a:fld>
            <a:endParaRPr lang="zh-TW" alt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marL="596646" indent="-514350"/>
            <a:r>
              <a:rPr lang="zh-TW" altLang="en-US" sz="3600" b="1" dirty="0" smtClean="0">
                <a:effectLst/>
                <a:latin typeface="標楷體" pitchFamily="65" charset="-120"/>
                <a:ea typeface="標楷體" pitchFamily="65" charset="-120"/>
              </a:rPr>
              <a:t>壹、前言</a:t>
            </a:r>
            <a:endParaRPr lang="zh-TW" altLang="en-US" sz="3600" b="1" dirty="0">
              <a:effectLst/>
              <a:latin typeface="標楷體" pitchFamily="65" charset="-120"/>
              <a:ea typeface="標楷體" pitchFamily="65" charset="-120"/>
            </a:endParaRPr>
          </a:p>
        </p:txBody>
      </p:sp>
      <p:sp>
        <p:nvSpPr>
          <p:cNvPr id="3" name="內容版面配置區 2"/>
          <p:cNvSpPr>
            <a:spLocks noGrp="1"/>
          </p:cNvSpPr>
          <p:nvPr>
            <p:ph idx="1"/>
          </p:nvPr>
        </p:nvSpPr>
        <p:spPr>
          <a:xfrm>
            <a:off x="1043608" y="1484784"/>
            <a:ext cx="7858120" cy="4800600"/>
          </a:xfrm>
        </p:spPr>
        <p:txBody>
          <a:bodyPr>
            <a:normAutofit fontScale="92500"/>
          </a:bodyPr>
          <a:lstStyle/>
          <a:p>
            <a:pPr marL="596646" indent="-514350" algn="just">
              <a:buNone/>
            </a:pPr>
            <a:r>
              <a:rPr lang="en-US" altLang="zh-TW" dirty="0" smtClean="0">
                <a:latin typeface="標楷體" pitchFamily="65" charset="-120"/>
                <a:ea typeface="標楷體" pitchFamily="65" charset="-120"/>
              </a:rPr>
              <a:t>   </a:t>
            </a:r>
            <a:r>
              <a:rPr lang="zh-TW" altLang="zh-TW" dirty="0" smtClean="0">
                <a:latin typeface="標楷體" pitchFamily="65" charset="-120"/>
                <a:ea typeface="標楷體" pitchFamily="65" charset="-120"/>
              </a:rPr>
              <a:t>為提升查核效率</a:t>
            </a:r>
            <a:r>
              <a:rPr lang="zh-TW" altLang="en-US" dirty="0" smtClean="0">
                <a:latin typeface="標楷體" pitchFamily="65" charset="-120"/>
                <a:ea typeface="標楷體" pitchFamily="65" charset="-120"/>
              </a:rPr>
              <a:t>，</a:t>
            </a:r>
            <a:r>
              <a:rPr lang="en-US" altLang="zh-TW" b="1" dirty="0" smtClean="0">
                <a:solidFill>
                  <a:srgbClr val="0000FF"/>
                </a:solidFill>
                <a:latin typeface="標楷體" pitchFamily="65" charset="-120"/>
                <a:ea typeface="標楷體" pitchFamily="65" charset="-120"/>
              </a:rPr>
              <a:t>102</a:t>
            </a:r>
            <a:r>
              <a:rPr lang="zh-TW" altLang="en-US" b="1" dirty="0" smtClean="0">
                <a:solidFill>
                  <a:srgbClr val="0000FF"/>
                </a:solidFill>
                <a:latin typeface="標楷體" pitchFamily="65" charset="-120"/>
                <a:ea typeface="標楷體" pitchFamily="65" charset="-120"/>
              </a:rPr>
              <a:t>年間法務部</a:t>
            </a:r>
            <a:r>
              <a:rPr lang="zh-TW" altLang="zh-TW" b="1" dirty="0" smtClean="0">
                <a:solidFill>
                  <a:srgbClr val="0000FF"/>
                </a:solidFill>
                <a:latin typeface="標楷體" pitchFamily="65" charset="-120"/>
                <a:ea typeface="標楷體" pitchFamily="65" charset="-120"/>
              </a:rPr>
              <a:t>建置</a:t>
            </a:r>
            <a:r>
              <a:rPr lang="zh-TW" altLang="en-US" b="1" dirty="0" smtClean="0">
                <a:solidFill>
                  <a:srgbClr val="0000FF"/>
                </a:solidFill>
                <a:latin typeface="標楷體" pitchFamily="65" charset="-120"/>
                <a:ea typeface="標楷體" pitchFamily="65" charset="-120"/>
              </a:rPr>
              <a:t>完成了「法務部財產申報查核平臺」，將透過網路介接方式，向政府或金融機關（構）直接取得財產資料，提供政風機構據以辦理實質審查作業</a:t>
            </a:r>
            <a:r>
              <a:rPr lang="zh-TW" altLang="en-US" dirty="0" smtClean="0">
                <a:latin typeface="標楷體" pitchFamily="65" charset="-120"/>
                <a:ea typeface="標楷體" pitchFamily="65" charset="-120"/>
              </a:rPr>
              <a:t>，並於</a:t>
            </a:r>
            <a:r>
              <a:rPr lang="zh-TW" altLang="en-US" b="1" dirty="0" smtClean="0">
                <a:solidFill>
                  <a:srgbClr val="FF0000"/>
                </a:solidFill>
                <a:latin typeface="標楷體" pitchFamily="65" charset="-120"/>
                <a:ea typeface="標楷體" pitchFamily="65" charset="-120"/>
              </a:rPr>
              <a:t>本（</a:t>
            </a:r>
            <a:r>
              <a:rPr lang="en-US" altLang="zh-TW" b="1" dirty="0" smtClean="0">
                <a:solidFill>
                  <a:srgbClr val="FF0000"/>
                </a:solidFill>
                <a:latin typeface="標楷體" pitchFamily="65" charset="-120"/>
                <a:ea typeface="標楷體" pitchFamily="65" charset="-120"/>
              </a:rPr>
              <a:t>103</a:t>
            </a:r>
            <a:r>
              <a:rPr lang="zh-TW" altLang="en-US" b="1" dirty="0" smtClean="0">
                <a:solidFill>
                  <a:srgbClr val="FF0000"/>
                </a:solidFill>
                <a:latin typeface="標楷體" pitchFamily="65" charset="-120"/>
                <a:ea typeface="標楷體" pitchFamily="65" charset="-120"/>
              </a:rPr>
              <a:t>）年由本署先行</a:t>
            </a:r>
            <a:r>
              <a:rPr lang="zh-TW" altLang="zh-TW" b="1" dirty="0" smtClean="0">
                <a:solidFill>
                  <a:srgbClr val="FF0000"/>
                </a:solidFill>
                <a:latin typeface="標楷體" pitchFamily="65" charset="-120"/>
                <a:ea typeface="標楷體" pitchFamily="65" charset="-120"/>
              </a:rPr>
              <a:t>展開試辦作業</a:t>
            </a:r>
            <a:r>
              <a:rPr lang="zh-TW" altLang="zh-TW" dirty="0" smtClean="0">
                <a:latin typeface="標楷體" pitchFamily="65" charset="-120"/>
                <a:ea typeface="標楷體" pitchFamily="65" charset="-120"/>
              </a:rPr>
              <a:t>，未來將依試辦結果，檢討利弊得失，完善配套措施後，</a:t>
            </a:r>
            <a:r>
              <a:rPr lang="zh-TW" altLang="en-US" b="1" dirty="0" smtClean="0">
                <a:solidFill>
                  <a:srgbClr val="FF0000"/>
                </a:solidFill>
                <a:latin typeface="標楷體" pitchFamily="65" charset="-120"/>
                <a:ea typeface="標楷體" pitchFamily="65" charset="-120"/>
              </a:rPr>
              <a:t>預定</a:t>
            </a:r>
            <a:r>
              <a:rPr lang="en-US" altLang="zh-TW" b="1" dirty="0" smtClean="0">
                <a:solidFill>
                  <a:srgbClr val="FF0000"/>
                </a:solidFill>
                <a:latin typeface="標楷體" pitchFamily="65" charset="-120"/>
                <a:ea typeface="標楷體" pitchFamily="65" charset="-120"/>
              </a:rPr>
              <a:t>104</a:t>
            </a:r>
            <a:r>
              <a:rPr lang="zh-TW" altLang="en-US" b="1" dirty="0" smtClean="0">
                <a:solidFill>
                  <a:srgbClr val="FF0000"/>
                </a:solidFill>
                <a:latin typeface="標楷體" pitchFamily="65" charset="-120"/>
                <a:ea typeface="標楷體" pitchFamily="65" charset="-120"/>
              </a:rPr>
              <a:t>年</a:t>
            </a:r>
            <a:r>
              <a:rPr lang="zh-TW" altLang="zh-TW" b="1" dirty="0" smtClean="0">
                <a:solidFill>
                  <a:srgbClr val="FF0000"/>
                </a:solidFill>
                <a:latin typeface="標楷體" pitchFamily="65" charset="-120"/>
                <a:ea typeface="標楷體" pitchFamily="65" charset="-120"/>
              </a:rPr>
              <a:t>全面實施</a:t>
            </a:r>
            <a:r>
              <a:rPr lang="zh-TW" altLang="zh-TW" dirty="0" smtClean="0">
                <a:latin typeface="標楷體" pitchFamily="65" charset="-120"/>
                <a:ea typeface="標楷體" pitchFamily="65" charset="-120"/>
              </a:rPr>
              <a:t>，屆時</a:t>
            </a:r>
            <a:r>
              <a:rPr lang="zh-TW" altLang="en-US" dirty="0" smtClean="0">
                <a:latin typeface="標楷體" pitchFamily="65" charset="-120"/>
                <a:ea typeface="標楷體" pitchFamily="65" charset="-120"/>
              </a:rPr>
              <a:t>希望</a:t>
            </a:r>
            <a:r>
              <a:rPr lang="zh-TW" altLang="zh-TW" dirty="0" smtClean="0">
                <a:latin typeface="標楷體" pitchFamily="65" charset="-120"/>
                <a:ea typeface="標楷體" pitchFamily="65" charset="-120"/>
              </a:rPr>
              <a:t>能大幅提升查核效率，</a:t>
            </a:r>
            <a:r>
              <a:rPr lang="zh-TW" altLang="en-US" dirty="0" smtClean="0">
                <a:latin typeface="標楷體" pitchFamily="65" charset="-120"/>
                <a:ea typeface="標楷體" pitchFamily="65" charset="-120"/>
              </a:rPr>
              <a:t>減輕政風機構查調資料負荷，使政風人力獲得更符效益的運用。</a:t>
            </a:r>
            <a:endParaRPr lang="en-US" altLang="zh-TW" dirty="0" smtClean="0">
              <a:latin typeface="標楷體" pitchFamily="65" charset="-120"/>
              <a:ea typeface="標楷體" pitchFamily="65" charset="-120"/>
            </a:endParaRPr>
          </a:p>
          <a:p>
            <a:pPr marL="596646" indent="-514350">
              <a:buNone/>
            </a:pPr>
            <a:endParaRPr lang="en-US" altLang="zh-TW" b="1" u="sng" dirty="0" smtClean="0"/>
          </a:p>
        </p:txBody>
      </p:sp>
      <p:sp>
        <p:nvSpPr>
          <p:cNvPr id="4" name="投影片編號版面配置區 3"/>
          <p:cNvSpPr>
            <a:spLocks noGrp="1"/>
          </p:cNvSpPr>
          <p:nvPr>
            <p:ph type="sldNum" sz="quarter" idx="12"/>
          </p:nvPr>
        </p:nvSpPr>
        <p:spPr/>
        <p:txBody>
          <a:bodyPr/>
          <a:lstStyle/>
          <a:p>
            <a:fld id="{CFD80C3C-E9FF-4241-A9CE-77FC01300D9B}" type="slidenum">
              <a:rPr lang="zh-TW" altLang="en-US" smtClean="0"/>
              <a:pPr/>
              <a:t>7</a:t>
            </a:fld>
            <a:endParaRPr lang="zh-TW" alt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marL="596646" indent="-514350"/>
            <a:r>
              <a:rPr lang="zh-TW" altLang="en-US" sz="3600" b="1" dirty="0" smtClean="0">
                <a:effectLst/>
                <a:latin typeface="標楷體" pitchFamily="65" charset="-120"/>
                <a:ea typeface="標楷體" pitchFamily="65" charset="-120"/>
              </a:rPr>
              <a:t>壹、前言</a:t>
            </a:r>
            <a:endParaRPr lang="zh-TW" altLang="en-US" sz="3600" b="1" dirty="0">
              <a:effectLst/>
              <a:latin typeface="標楷體" pitchFamily="65" charset="-120"/>
              <a:ea typeface="標楷體" pitchFamily="65" charset="-120"/>
            </a:endParaRPr>
          </a:p>
        </p:txBody>
      </p:sp>
      <p:sp>
        <p:nvSpPr>
          <p:cNvPr id="3" name="內容版面配置區 2"/>
          <p:cNvSpPr>
            <a:spLocks noGrp="1"/>
          </p:cNvSpPr>
          <p:nvPr>
            <p:ph idx="1"/>
          </p:nvPr>
        </p:nvSpPr>
        <p:spPr>
          <a:xfrm>
            <a:off x="1403648" y="1484784"/>
            <a:ext cx="7498080" cy="4800600"/>
          </a:xfrm>
        </p:spPr>
        <p:txBody>
          <a:bodyPr>
            <a:normAutofit/>
          </a:bodyPr>
          <a:lstStyle/>
          <a:p>
            <a:pPr marL="596646" indent="-514350">
              <a:buNone/>
            </a:pPr>
            <a:r>
              <a:rPr lang="zh-TW" altLang="en-US" sz="4000" b="1" dirty="0" smtClean="0">
                <a:latin typeface="標楷體" pitchFamily="65" charset="-120"/>
                <a:ea typeface="標楷體" pitchFamily="65" charset="-120"/>
              </a:rPr>
              <a:t>三、利用查核平臺查調功能提供</a:t>
            </a:r>
            <a:endParaRPr lang="en-US" altLang="zh-TW" sz="4000" b="1" dirty="0" smtClean="0">
              <a:latin typeface="標楷體" pitchFamily="65" charset="-120"/>
              <a:ea typeface="標楷體" pitchFamily="65" charset="-120"/>
            </a:endParaRPr>
          </a:p>
          <a:p>
            <a:pPr marL="596646" indent="-514350">
              <a:buNone/>
            </a:pPr>
            <a:r>
              <a:rPr lang="zh-TW" altLang="en-US" sz="4000" b="1" dirty="0" smtClean="0">
                <a:latin typeface="標楷體" pitchFamily="65" charset="-120"/>
                <a:ea typeface="標楷體" pitchFamily="65" charset="-120"/>
              </a:rPr>
              <a:t>    申報人財產資料申報</a:t>
            </a:r>
            <a:br>
              <a:rPr lang="zh-TW" altLang="en-US" sz="4000" b="1" dirty="0" smtClean="0">
                <a:latin typeface="標楷體" pitchFamily="65" charset="-120"/>
                <a:ea typeface="標楷體" pitchFamily="65" charset="-120"/>
              </a:rPr>
            </a:br>
            <a:r>
              <a:rPr lang="zh-TW" altLang="en-US" sz="4000" b="1" dirty="0" smtClean="0">
                <a:solidFill>
                  <a:srgbClr val="0000FF"/>
                </a:solidFill>
                <a:latin typeface="標楷體" pitchFamily="65" charset="-120"/>
                <a:ea typeface="標楷體" pitchFamily="65" charset="-120"/>
              </a:rPr>
              <a:t>利用</a:t>
            </a:r>
            <a:r>
              <a:rPr lang="zh-TW" altLang="zh-TW" sz="4000" b="1" dirty="0" smtClean="0">
                <a:solidFill>
                  <a:srgbClr val="0000FF"/>
                </a:solidFill>
                <a:latin typeface="標楷體" pitchFamily="65" charset="-120"/>
                <a:ea typeface="標楷體" pitchFamily="65" charset="-120"/>
              </a:rPr>
              <a:t>「</a:t>
            </a:r>
            <a:r>
              <a:rPr lang="zh-TW" altLang="en-US" sz="4000" b="1" dirty="0" smtClean="0">
                <a:solidFill>
                  <a:srgbClr val="0000FF"/>
                </a:solidFill>
                <a:latin typeface="標楷體" pitchFamily="65" charset="-120"/>
                <a:ea typeface="標楷體" pitchFamily="65" charset="-120"/>
              </a:rPr>
              <a:t>法務部</a:t>
            </a:r>
            <a:r>
              <a:rPr lang="zh-TW" altLang="zh-TW" sz="4000" b="1" dirty="0" smtClean="0">
                <a:solidFill>
                  <a:srgbClr val="0000FF"/>
                </a:solidFill>
                <a:latin typeface="標楷體" pitchFamily="65" charset="-120"/>
                <a:ea typeface="標楷體" pitchFamily="65" charset="-120"/>
              </a:rPr>
              <a:t>財產申報查核平臺」</a:t>
            </a:r>
            <a:r>
              <a:rPr lang="zh-TW" altLang="en-US" sz="4000" b="1" dirty="0" smtClean="0">
                <a:solidFill>
                  <a:srgbClr val="0000FF"/>
                </a:solidFill>
                <a:latin typeface="標楷體" pitchFamily="65" charset="-120"/>
                <a:ea typeface="標楷體" pitchFamily="65" charset="-120"/>
              </a:rPr>
              <a:t>取得之財產資料，直接提供申報人申報財產，使申報人申報財產如同網路報稅一樣簡便。</a:t>
            </a:r>
            <a:endParaRPr lang="zh-TW" altLang="zh-TW" sz="4000" b="1" dirty="0" smtClean="0">
              <a:solidFill>
                <a:srgbClr val="0000FF"/>
              </a:solidFill>
              <a:latin typeface="標楷體" pitchFamily="65" charset="-120"/>
              <a:ea typeface="標楷體" pitchFamily="65" charset="-120"/>
            </a:endParaRPr>
          </a:p>
          <a:p>
            <a:pPr marL="596646" indent="-514350">
              <a:buNone/>
            </a:pPr>
            <a:endParaRPr lang="en-US" altLang="zh-TW" b="1" u="sng" dirty="0" smtClean="0"/>
          </a:p>
        </p:txBody>
      </p:sp>
      <p:sp>
        <p:nvSpPr>
          <p:cNvPr id="4" name="投影片編號版面配置區 3"/>
          <p:cNvSpPr>
            <a:spLocks noGrp="1"/>
          </p:cNvSpPr>
          <p:nvPr>
            <p:ph type="sldNum" sz="quarter" idx="12"/>
          </p:nvPr>
        </p:nvSpPr>
        <p:spPr/>
        <p:txBody>
          <a:bodyPr/>
          <a:lstStyle/>
          <a:p>
            <a:fld id="{CFD80C3C-E9FF-4241-A9CE-77FC01300D9B}" type="slidenum">
              <a:rPr lang="zh-TW" altLang="en-US" smtClean="0"/>
              <a:pPr/>
              <a:t>8</a:t>
            </a:fld>
            <a:endParaRPr lang="zh-TW" alt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marL="596646" indent="-514350"/>
            <a:r>
              <a:rPr lang="zh-TW" altLang="en-US" sz="3600" b="1" dirty="0" smtClean="0">
                <a:effectLst/>
                <a:latin typeface="標楷體" pitchFamily="65" charset="-120"/>
                <a:ea typeface="標楷體" pitchFamily="65" charset="-120"/>
              </a:rPr>
              <a:t>壹、前言</a:t>
            </a:r>
            <a:endParaRPr lang="zh-TW" altLang="en-US" sz="3600" b="1" dirty="0">
              <a:effectLst/>
              <a:latin typeface="標楷體" pitchFamily="65" charset="-120"/>
              <a:ea typeface="標楷體" pitchFamily="65" charset="-120"/>
            </a:endParaRPr>
          </a:p>
        </p:txBody>
      </p:sp>
      <p:sp>
        <p:nvSpPr>
          <p:cNvPr id="3" name="內容版面配置區 2"/>
          <p:cNvSpPr>
            <a:spLocks noGrp="1"/>
          </p:cNvSpPr>
          <p:nvPr>
            <p:ph idx="1"/>
          </p:nvPr>
        </p:nvSpPr>
        <p:spPr>
          <a:xfrm>
            <a:off x="611560" y="1268760"/>
            <a:ext cx="8532440" cy="5589240"/>
          </a:xfrm>
        </p:spPr>
        <p:txBody>
          <a:bodyPr>
            <a:noAutofit/>
          </a:bodyPr>
          <a:lstStyle/>
          <a:p>
            <a:pPr marL="596646" indent="-514350" algn="just">
              <a:buNone/>
            </a:pPr>
            <a:r>
              <a:rPr lang="zh-TW"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法務部</a:t>
            </a:r>
            <a:r>
              <a:rPr lang="zh-TW" altLang="zh-TW" dirty="0" smtClean="0">
                <a:latin typeface="標楷體" pitchFamily="65" charset="-120"/>
                <a:ea typeface="標楷體" pitchFamily="65" charset="-120"/>
              </a:rPr>
              <a:t>財產申報查核平臺」係透過網路介接作業方式向受查詢機關（構）取得申報人財產資料，</a:t>
            </a:r>
            <a:r>
              <a:rPr lang="zh-TW" altLang="zh-TW" b="1" dirty="0" smtClean="0">
                <a:solidFill>
                  <a:srgbClr val="0000FF"/>
                </a:solidFill>
                <a:latin typeface="標楷體" pitchFamily="65" charset="-120"/>
                <a:ea typeface="標楷體" pitchFamily="65" charset="-120"/>
              </a:rPr>
              <a:t>若能利用查核平臺將財產資料直接提供予申報人據以申報，將</a:t>
            </a:r>
            <a:r>
              <a:rPr lang="zh-TW" altLang="en-US" b="1" dirty="0" smtClean="0">
                <a:solidFill>
                  <a:srgbClr val="0000FF"/>
                </a:solidFill>
                <a:latin typeface="標楷體" pitchFamily="65" charset="-120"/>
                <a:ea typeface="標楷體" pitchFamily="65" charset="-120"/>
              </a:rPr>
              <a:t>可</a:t>
            </a:r>
            <a:r>
              <a:rPr lang="zh-TW" altLang="zh-TW" b="1" dirty="0" smtClean="0">
                <a:solidFill>
                  <a:srgbClr val="0000FF"/>
                </a:solidFill>
                <a:latin typeface="標楷體" pitchFamily="65" charset="-120"/>
                <a:ea typeface="標楷體" pitchFamily="65" charset="-120"/>
              </a:rPr>
              <a:t>減輕申報人負擔</a:t>
            </a:r>
            <a:r>
              <a:rPr lang="zh-TW"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現本署已</a:t>
            </a:r>
            <a:r>
              <a:rPr lang="zh-TW" altLang="en-US" b="1" dirty="0" smtClean="0">
                <a:solidFill>
                  <a:srgbClr val="FF0000"/>
                </a:solidFill>
                <a:latin typeface="標楷體" pitchFamily="65" charset="-120"/>
                <a:ea typeface="標楷體" pitchFamily="65" charset="-120"/>
              </a:rPr>
              <a:t>規劃於本（</a:t>
            </a:r>
            <a:r>
              <a:rPr lang="en-US" altLang="zh-TW" b="1" dirty="0" smtClean="0">
                <a:solidFill>
                  <a:srgbClr val="FF0000"/>
                </a:solidFill>
                <a:latin typeface="標楷體" pitchFamily="65" charset="-120"/>
                <a:ea typeface="標楷體" pitchFamily="65" charset="-120"/>
              </a:rPr>
              <a:t>103</a:t>
            </a:r>
            <a:r>
              <a:rPr lang="zh-TW" altLang="en-US" b="1" dirty="0" smtClean="0">
                <a:solidFill>
                  <a:srgbClr val="FF0000"/>
                </a:solidFill>
                <a:latin typeface="標楷體" pitchFamily="65" charset="-120"/>
                <a:ea typeface="標楷體" pitchFamily="65" charset="-120"/>
              </a:rPr>
              <a:t>）年辦理定期申報</a:t>
            </a:r>
            <a:r>
              <a:rPr lang="zh-TW" altLang="en-US" dirty="0" smtClean="0">
                <a:latin typeface="標楷體" pitchFamily="65" charset="-120"/>
                <a:ea typeface="標楷體" pitchFamily="65" charset="-120"/>
              </a:rPr>
              <a:t>（</a:t>
            </a:r>
            <a:r>
              <a:rPr lang="en-US" altLang="zh-TW" dirty="0" smtClean="0">
                <a:latin typeface="標楷體" pitchFamily="65" charset="-120"/>
                <a:ea typeface="標楷體" pitchFamily="65" charset="-120"/>
              </a:rPr>
              <a:t>11</a:t>
            </a:r>
            <a:r>
              <a:rPr lang="zh-TW" altLang="en-US" dirty="0" smtClean="0">
                <a:latin typeface="標楷體" pitchFamily="65" charset="-120"/>
                <a:ea typeface="標楷體" pitchFamily="65" charset="-120"/>
              </a:rPr>
              <a:t>月</a:t>
            </a:r>
            <a:r>
              <a:rPr lang="en-US" altLang="zh-TW" dirty="0" smtClean="0">
                <a:latin typeface="標楷體" pitchFamily="65" charset="-120"/>
                <a:ea typeface="標楷體" pitchFamily="65" charset="-120"/>
              </a:rPr>
              <a:t>1</a:t>
            </a:r>
            <a:r>
              <a:rPr lang="zh-TW" altLang="en-US" dirty="0" smtClean="0">
                <a:latin typeface="標楷體" pitchFamily="65" charset="-120"/>
                <a:ea typeface="標楷體" pitchFamily="65" charset="-120"/>
              </a:rPr>
              <a:t>日－</a:t>
            </a:r>
            <a:r>
              <a:rPr lang="en-US" altLang="zh-TW" dirty="0" smtClean="0">
                <a:latin typeface="標楷體" pitchFamily="65" charset="-120"/>
                <a:ea typeface="標楷體" pitchFamily="65" charset="-120"/>
              </a:rPr>
              <a:t>12</a:t>
            </a:r>
            <a:r>
              <a:rPr lang="zh-TW" altLang="en-US" dirty="0" smtClean="0">
                <a:latin typeface="標楷體" pitchFamily="65" charset="-120"/>
                <a:ea typeface="標楷體" pitchFamily="65" charset="-120"/>
              </a:rPr>
              <a:t>月</a:t>
            </a:r>
            <a:r>
              <a:rPr lang="en-US" altLang="zh-TW" dirty="0" smtClean="0">
                <a:latin typeface="標楷體" pitchFamily="65" charset="-120"/>
                <a:ea typeface="標楷體" pitchFamily="65" charset="-120"/>
              </a:rPr>
              <a:t>31</a:t>
            </a:r>
            <a:r>
              <a:rPr lang="zh-TW" altLang="en-US" dirty="0" smtClean="0">
                <a:latin typeface="標楷體" pitchFamily="65" charset="-120"/>
                <a:ea typeface="標楷體" pitchFamily="65" charset="-120"/>
              </a:rPr>
              <a:t>日）時，</a:t>
            </a:r>
            <a:r>
              <a:rPr lang="zh-TW" altLang="en-US" b="1" dirty="0" smtClean="0">
                <a:solidFill>
                  <a:srgbClr val="FF0000"/>
                </a:solidFill>
                <a:latin typeface="標楷體" pitchFamily="65" charset="-120"/>
                <a:ea typeface="標楷體" pitchFamily="65" charset="-120"/>
              </a:rPr>
              <a:t>擇５％申報人</a:t>
            </a:r>
            <a:r>
              <a:rPr lang="zh-TW" altLang="en-US" dirty="0" smtClean="0">
                <a:latin typeface="標楷體" pitchFamily="65" charset="-120"/>
                <a:ea typeface="標楷體" pitchFamily="65" charset="-120"/>
              </a:rPr>
              <a:t>，並取得該申報人及其配偶同意後（法源依據業列入公職人員財產申報法修正草案中），</a:t>
            </a:r>
            <a:r>
              <a:rPr lang="zh-TW" altLang="en-US" b="1" dirty="0" smtClean="0">
                <a:solidFill>
                  <a:srgbClr val="FF0000"/>
                </a:solidFill>
                <a:latin typeface="標楷體" pitchFamily="65" charset="-120"/>
                <a:ea typeface="標楷體" pitchFamily="65" charset="-120"/>
              </a:rPr>
              <a:t>試辦將透過查核平臺取得之財產資料提供申報人申報財產</a:t>
            </a:r>
            <a:r>
              <a:rPr lang="zh-TW" altLang="en-US" dirty="0" smtClean="0">
                <a:latin typeface="標楷體" pitchFamily="65" charset="-120"/>
                <a:ea typeface="標楷體" pitchFamily="65" charset="-120"/>
              </a:rPr>
              <a:t>，試辦結果如確屬可行</a:t>
            </a:r>
            <a:endParaRPr lang="en-US" altLang="zh-TW" dirty="0" smtClean="0">
              <a:latin typeface="標楷體" pitchFamily="65" charset="-120"/>
              <a:ea typeface="標楷體" pitchFamily="65" charset="-120"/>
            </a:endParaRPr>
          </a:p>
          <a:p>
            <a:pPr marL="596646" indent="-514350" algn="just">
              <a:buNone/>
            </a:pPr>
            <a:r>
              <a:rPr lang="zh-TW" altLang="en-US" dirty="0" smtClean="0">
                <a:latin typeface="標楷體" pitchFamily="65" charset="-120"/>
                <a:ea typeface="標楷體" pitchFamily="65" charset="-120"/>
              </a:rPr>
              <a:t>  ，</a:t>
            </a:r>
            <a:r>
              <a:rPr lang="zh-TW" altLang="en-US" b="1" dirty="0" smtClean="0">
                <a:solidFill>
                  <a:srgbClr val="FF0000"/>
                </a:solidFill>
                <a:latin typeface="標楷體" pitchFamily="65" charset="-120"/>
                <a:ea typeface="標楷體" pitchFamily="65" charset="-120"/>
              </a:rPr>
              <a:t>預定</a:t>
            </a:r>
            <a:r>
              <a:rPr lang="en-US" altLang="zh-TW" b="1" dirty="0" smtClean="0">
                <a:solidFill>
                  <a:srgbClr val="FF0000"/>
                </a:solidFill>
                <a:latin typeface="標楷體" pitchFamily="65" charset="-120"/>
                <a:ea typeface="標楷體" pitchFamily="65" charset="-120"/>
              </a:rPr>
              <a:t>104</a:t>
            </a:r>
            <a:r>
              <a:rPr lang="zh-TW" altLang="en-US" b="1" dirty="0" smtClean="0">
                <a:solidFill>
                  <a:srgbClr val="FF0000"/>
                </a:solidFill>
                <a:latin typeface="標楷體" pitchFamily="65" charset="-120"/>
                <a:ea typeface="標楷體" pitchFamily="65" charset="-120"/>
              </a:rPr>
              <a:t>年全面實施</a:t>
            </a:r>
            <a:r>
              <a:rPr lang="zh-TW" altLang="en-US" dirty="0" smtClean="0">
                <a:latin typeface="標楷體" pitchFamily="65" charset="-120"/>
                <a:ea typeface="標楷體" pitchFamily="65" charset="-120"/>
              </a:rPr>
              <a:t>。</a:t>
            </a:r>
            <a:endParaRPr lang="en-US" altLang="zh-TW" b="1" dirty="0" smtClean="0">
              <a:latin typeface="標楷體" pitchFamily="65" charset="-120"/>
              <a:ea typeface="標楷體" pitchFamily="65" charset="-120"/>
            </a:endParaRPr>
          </a:p>
        </p:txBody>
      </p:sp>
      <p:sp>
        <p:nvSpPr>
          <p:cNvPr id="4" name="投影片編號版面配置區 3"/>
          <p:cNvSpPr>
            <a:spLocks noGrp="1"/>
          </p:cNvSpPr>
          <p:nvPr>
            <p:ph type="sldNum" sz="quarter" idx="12"/>
          </p:nvPr>
        </p:nvSpPr>
        <p:spPr/>
        <p:txBody>
          <a:bodyPr/>
          <a:lstStyle/>
          <a:p>
            <a:fld id="{CFD80C3C-E9FF-4241-A9CE-77FC01300D9B}" type="slidenum">
              <a:rPr lang="zh-TW" altLang="en-US" smtClean="0"/>
              <a:pPr/>
              <a:t>9</a:t>
            </a:fld>
            <a:endParaRPr lang="zh-TW" alt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夏至">
  <a:themeElements>
    <a:clrScheme name="夏至">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夏至">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夏至">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2929</TotalTime>
  <Words>3917</Words>
  <Application>Microsoft Office PowerPoint</Application>
  <PresentationFormat>如螢幕大小 (4:3)</PresentationFormat>
  <Paragraphs>330</Paragraphs>
  <Slides>41</Slides>
  <Notes>7</Notes>
  <HiddenSlides>0</HiddenSlides>
  <MMClips>0</MMClips>
  <ScaleCrop>false</ScaleCrop>
  <HeadingPairs>
    <vt:vector size="4" baseType="variant">
      <vt:variant>
        <vt:lpstr>佈景主題</vt:lpstr>
      </vt:variant>
      <vt:variant>
        <vt:i4>1</vt:i4>
      </vt:variant>
      <vt:variant>
        <vt:lpstr>投影片標題</vt:lpstr>
      </vt:variant>
      <vt:variant>
        <vt:i4>41</vt:i4>
      </vt:variant>
    </vt:vector>
  </HeadingPairs>
  <TitlesOfParts>
    <vt:vector size="42" baseType="lpstr">
      <vt:lpstr>夏至</vt:lpstr>
      <vt:lpstr>  法務部財產申報查核平臺規劃說明  </vt:lpstr>
      <vt:lpstr>法務部財產申報查核平臺簡介</vt:lpstr>
      <vt:lpstr>壹、前言</vt:lpstr>
      <vt:lpstr>壹、前言</vt:lpstr>
      <vt:lpstr>壹、前言</vt:lpstr>
      <vt:lpstr>壹、前言</vt:lpstr>
      <vt:lpstr>壹、前言</vt:lpstr>
      <vt:lpstr>壹、前言</vt:lpstr>
      <vt:lpstr>壹、前言</vt:lpstr>
      <vt:lpstr>壹、前言</vt:lpstr>
      <vt:lpstr>貳、查核平臺試辦方案</vt:lpstr>
      <vt:lpstr>貳、查核平臺試辦方案</vt:lpstr>
      <vt:lpstr>貳、查核平臺試辦方案</vt:lpstr>
      <vt:lpstr>貳、查核平臺試辦方案</vt:lpstr>
      <vt:lpstr>貳、查核平臺試辦方案</vt:lpstr>
      <vt:lpstr>貳、查核平臺試辦方案</vt:lpstr>
      <vt:lpstr>貳、查核平臺試辦方案</vt:lpstr>
      <vt:lpstr>貳、查核平臺試辦方案</vt:lpstr>
      <vt:lpstr>投影片 19</vt:lpstr>
      <vt:lpstr>貳、查核平臺試辦方案</vt:lpstr>
      <vt:lpstr>貳、查核平臺試辦方案</vt:lpstr>
      <vt:lpstr>貳、查核平臺試辦方案               －測試作業流程</vt:lpstr>
      <vt:lpstr>貳、查核平臺試辦方案               －試辦作業流程</vt:lpstr>
      <vt:lpstr>參、使用查核平臺辦理財產申報     應行注意事項</vt:lpstr>
      <vt:lpstr>參、使用查核平臺辦理財產申報     應行注意事項</vt:lpstr>
      <vt:lpstr>參、使用查核平臺辦理財產申報     應行注意事項</vt:lpstr>
      <vt:lpstr>參、使用查核平臺辦理財產申報     應行注意事項</vt:lpstr>
      <vt:lpstr>參、使用查核平臺辦理財產申報     應行注意事項</vt:lpstr>
      <vt:lpstr>參、使用查核平臺辦理財產申報     應行注意事項</vt:lpstr>
      <vt:lpstr>參、使用查核平臺辦理財產申報     應行注意事項</vt:lpstr>
      <vt:lpstr>參、使用查核平臺辦理財產申報     應行注意事項</vt:lpstr>
      <vt:lpstr>參、使用查核平臺辦理財產申報     應行注意事項</vt:lpstr>
      <vt:lpstr>參、使用查核平臺辦理財產申報     應行注意事項</vt:lpstr>
      <vt:lpstr>參、使用查核平臺辦理財產申報     應行注意事項</vt:lpstr>
      <vt:lpstr>參、使用查核平臺辦理財產申報     應行注意事項</vt:lpstr>
      <vt:lpstr>參、使用查核平臺辦理財產申報     應行注意事項</vt:lpstr>
      <vt:lpstr>參、使用查核平臺辦理財產申報     應行注意事項</vt:lpstr>
      <vt:lpstr>參、使用查核平臺辦理財產申報     應行注意事項</vt:lpstr>
      <vt:lpstr>參、使用查核平臺辦理財產申報     應行注意事項</vt:lpstr>
      <vt:lpstr>肆、結語</vt:lpstr>
      <vt:lpst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公職人員財產申報法 強制信託簡介</dc:title>
  <dc:creator>cytsao</dc:creator>
  <cp:lastModifiedBy>aac2026</cp:lastModifiedBy>
  <cp:revision>322</cp:revision>
  <dcterms:created xsi:type="dcterms:W3CDTF">2012-09-03T06:02:54Z</dcterms:created>
  <dcterms:modified xsi:type="dcterms:W3CDTF">2015-03-17T09:19:26Z</dcterms:modified>
</cp:coreProperties>
</file>