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60" r:id="rId3"/>
  </p:sldMasterIdLst>
  <p:sldIdLst>
    <p:sldId id="256" r:id="rId4"/>
    <p:sldId id="257" r:id="rId5"/>
    <p:sldId id="337" r:id="rId6"/>
    <p:sldId id="258" r:id="rId7"/>
    <p:sldId id="261" r:id="rId8"/>
    <p:sldId id="325" r:id="rId9"/>
    <p:sldId id="326" r:id="rId10"/>
    <p:sldId id="327" r:id="rId11"/>
    <p:sldId id="338" r:id="rId12"/>
    <p:sldId id="328" r:id="rId13"/>
    <p:sldId id="330" r:id="rId14"/>
    <p:sldId id="331" r:id="rId15"/>
    <p:sldId id="332" r:id="rId16"/>
    <p:sldId id="333" r:id="rId17"/>
    <p:sldId id="334" r:id="rId18"/>
    <p:sldId id="339" r:id="rId19"/>
    <p:sldId id="335" r:id="rId20"/>
  </p:sldIdLst>
  <p:sldSz cx="9144000" cy="6858000" type="screen4x3"/>
  <p:notesSz cx="6877050" cy="100028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8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710" autoAdjust="0"/>
  </p:normalViewPr>
  <p:slideViewPr>
    <p:cSldViewPr>
      <p:cViewPr>
        <p:scale>
          <a:sx n="80" d="100"/>
          <a:sy n="80" d="100"/>
        </p:scale>
        <p:origin x="-1674"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67F77-F5BD-40BC-91D2-B68EA01C7F47}" type="doc">
      <dgm:prSet loTypeId="urn:microsoft.com/office/officeart/2005/8/layout/vList5" loCatId="list" qsTypeId="urn:microsoft.com/office/officeart/2005/8/quickstyle/3d2" qsCatId="3D" csTypeId="urn:microsoft.com/office/officeart/2005/8/colors/accent3_5" csCatId="accent3" phldr="1"/>
      <dgm:spPr/>
      <dgm:t>
        <a:bodyPr/>
        <a:lstStyle/>
        <a:p>
          <a:endParaRPr lang="zh-TW" altLang="en-US"/>
        </a:p>
      </dgm:t>
    </dgm:pt>
    <dgm:pt modelId="{67A4E18F-D2D3-4FB2-9880-2EB37C63831D}">
      <dgm:prSet phldrT="[文字]"/>
      <dgm:spPr/>
      <dgm:t>
        <a:bodyPr/>
        <a:lstStyle/>
        <a:p>
          <a:r>
            <a:rPr lang="zh-TW" altLang="en-US" dirty="0" smtClean="0">
              <a:latin typeface="標楷體" pitchFamily="65" charset="-120"/>
              <a:ea typeface="標楷體" pitchFamily="65" charset="-120"/>
            </a:rPr>
            <a:t>大幸福公司為飼料商</a:t>
          </a:r>
          <a:endParaRPr lang="zh-TW" altLang="en-US" dirty="0">
            <a:latin typeface="標楷體" pitchFamily="65" charset="-120"/>
            <a:ea typeface="標楷體" pitchFamily="65" charset="-120"/>
          </a:endParaRPr>
        </a:p>
      </dgm:t>
    </dgm:pt>
    <dgm:pt modelId="{6C2B8B51-90D0-460C-B7DC-D20F23BA6209}" type="parTrans" cxnId="{26FE5AE5-DBA4-4BB7-B6EC-96C334DEAAEE}">
      <dgm:prSet/>
      <dgm:spPr/>
      <dgm:t>
        <a:bodyPr/>
        <a:lstStyle/>
        <a:p>
          <a:endParaRPr lang="zh-TW" altLang="en-US"/>
        </a:p>
      </dgm:t>
    </dgm:pt>
    <dgm:pt modelId="{A063DC8A-EAE3-4879-9BD1-926DFE2C7C17}" type="sibTrans" cxnId="{26FE5AE5-DBA4-4BB7-B6EC-96C334DEAAEE}">
      <dgm:prSet/>
      <dgm:spPr/>
      <dgm:t>
        <a:bodyPr/>
        <a:lstStyle/>
        <a:p>
          <a:endParaRPr lang="zh-TW" altLang="en-US"/>
        </a:p>
      </dgm:t>
    </dgm:pt>
    <dgm:pt modelId="{F029AF76-C956-4830-95A0-F0AE927A14BC}">
      <dgm:prSet phldrT="[文字]"/>
      <dgm:spPr/>
      <dgm:t>
        <a:bodyPr/>
        <a:lstStyle/>
        <a:p>
          <a:r>
            <a:rPr lang="zh-TW" altLang="en-US" dirty="0" smtClean="0">
              <a:latin typeface="標楷體" pitchFamily="65" charset="-120"/>
              <a:ea typeface="標楷體" pitchFamily="65" charset="-120"/>
            </a:rPr>
            <a:t>無食品生產廠商證書</a:t>
          </a:r>
          <a:endParaRPr lang="zh-TW" altLang="en-US" dirty="0">
            <a:latin typeface="標楷體" pitchFamily="65" charset="-120"/>
            <a:ea typeface="標楷體" pitchFamily="65" charset="-120"/>
          </a:endParaRPr>
        </a:p>
      </dgm:t>
    </dgm:pt>
    <dgm:pt modelId="{8EB06CC9-342B-4495-92BF-09196BBFA169}" type="parTrans" cxnId="{F132946A-D582-45C3-A16E-3810CA782409}">
      <dgm:prSet/>
      <dgm:spPr/>
      <dgm:t>
        <a:bodyPr/>
        <a:lstStyle/>
        <a:p>
          <a:endParaRPr lang="zh-TW" altLang="en-US"/>
        </a:p>
      </dgm:t>
    </dgm:pt>
    <dgm:pt modelId="{F7849076-8452-4983-988A-A2697B98C53F}" type="sibTrans" cxnId="{F132946A-D582-45C3-A16E-3810CA782409}">
      <dgm:prSet/>
      <dgm:spPr/>
      <dgm:t>
        <a:bodyPr/>
        <a:lstStyle/>
        <a:p>
          <a:endParaRPr lang="zh-TW" altLang="en-US"/>
        </a:p>
      </dgm:t>
    </dgm:pt>
    <dgm:pt modelId="{DAFA6910-9BE1-4992-A2C3-AA84CE0D24F8}">
      <dgm:prSet phldrT="[文字]"/>
      <dgm:spPr/>
      <dgm:t>
        <a:bodyPr/>
        <a:lstStyle/>
        <a:p>
          <a:r>
            <a:rPr lang="zh-TW" altLang="en-US" dirty="0" smtClean="0">
              <a:latin typeface="標楷體" pitchFamily="65" charset="-120"/>
              <a:ea typeface="標楷體" pitchFamily="65" charset="-120"/>
            </a:rPr>
            <a:t>在台灣交易一向販賣飼料油</a:t>
          </a:r>
          <a:endParaRPr lang="zh-TW" altLang="en-US" dirty="0">
            <a:latin typeface="標楷體" pitchFamily="65" charset="-120"/>
            <a:ea typeface="標楷體" pitchFamily="65" charset="-120"/>
          </a:endParaRPr>
        </a:p>
      </dgm:t>
    </dgm:pt>
    <dgm:pt modelId="{DF90DD00-508B-4207-AC13-90993F9510E8}" type="parTrans" cxnId="{1C2CB62F-D472-4E8F-9B94-E8FD0ABD79B4}">
      <dgm:prSet/>
      <dgm:spPr/>
      <dgm:t>
        <a:bodyPr/>
        <a:lstStyle/>
        <a:p>
          <a:endParaRPr lang="zh-TW" altLang="en-US"/>
        </a:p>
      </dgm:t>
    </dgm:pt>
    <dgm:pt modelId="{B185A0C4-4E4A-4D3E-9F4E-0E538D0B5A55}" type="sibTrans" cxnId="{1C2CB62F-D472-4E8F-9B94-E8FD0ABD79B4}">
      <dgm:prSet/>
      <dgm:spPr/>
      <dgm:t>
        <a:bodyPr/>
        <a:lstStyle/>
        <a:p>
          <a:endParaRPr lang="zh-TW" altLang="en-US"/>
        </a:p>
      </dgm:t>
    </dgm:pt>
    <dgm:pt modelId="{1CC86B54-4D8C-4D85-853A-24A76A6895FD}">
      <dgm:prSet phldrT="[文字]"/>
      <dgm:spPr/>
      <dgm:t>
        <a:bodyPr/>
        <a:lstStyle/>
        <a:p>
          <a:r>
            <a:rPr lang="zh-TW" altLang="en-US" dirty="0" smtClean="0">
              <a:latin typeface="標楷體" pitchFamily="65" charset="-120"/>
              <a:ea typeface="標楷體" pitchFamily="65" charset="-120"/>
            </a:rPr>
            <a:t>虛假文件</a:t>
          </a:r>
          <a:endParaRPr lang="zh-TW" altLang="en-US" dirty="0">
            <a:latin typeface="標楷體" pitchFamily="65" charset="-120"/>
            <a:ea typeface="標楷體" pitchFamily="65" charset="-120"/>
          </a:endParaRPr>
        </a:p>
      </dgm:t>
    </dgm:pt>
    <dgm:pt modelId="{362549B9-91AF-4B28-805A-52D08F5BC8C8}" type="parTrans" cxnId="{25D66A1F-C527-4B4C-A282-27965BCB11C2}">
      <dgm:prSet/>
      <dgm:spPr/>
      <dgm:t>
        <a:bodyPr/>
        <a:lstStyle/>
        <a:p>
          <a:endParaRPr lang="zh-TW" altLang="en-US"/>
        </a:p>
      </dgm:t>
    </dgm:pt>
    <dgm:pt modelId="{B7EBCF03-D4DA-4406-AB42-2CE94E89D0D0}" type="sibTrans" cxnId="{25D66A1F-C527-4B4C-A282-27965BCB11C2}">
      <dgm:prSet/>
      <dgm:spPr/>
      <dgm:t>
        <a:bodyPr/>
        <a:lstStyle/>
        <a:p>
          <a:endParaRPr lang="zh-TW" altLang="en-US"/>
        </a:p>
      </dgm:t>
    </dgm:pt>
    <dgm:pt modelId="{E7EA9A0D-6B38-490A-B33B-B238F555B80C}">
      <dgm:prSet phldrT="[文字]"/>
      <dgm:spPr/>
      <dgm:t>
        <a:bodyPr/>
        <a:lstStyle/>
        <a:p>
          <a:r>
            <a:rPr lang="en-US" altLang="zh-TW" dirty="0" smtClean="0">
              <a:latin typeface="標楷體" pitchFamily="65" charset="-120"/>
              <a:ea typeface="標楷體" pitchFamily="65" charset="-120"/>
            </a:rPr>
            <a:t>Vinacontrol</a:t>
          </a:r>
          <a:r>
            <a:rPr lang="zh-TW" altLang="en-US" dirty="0" smtClean="0">
              <a:latin typeface="標楷體" pitchFamily="65" charset="-120"/>
              <a:ea typeface="標楷體" pitchFamily="65" charset="-120"/>
            </a:rPr>
            <a:t>檢驗報告不實</a:t>
          </a:r>
          <a:endParaRPr lang="zh-TW" altLang="en-US" dirty="0">
            <a:latin typeface="標楷體" pitchFamily="65" charset="-120"/>
            <a:ea typeface="標楷體" pitchFamily="65" charset="-120"/>
          </a:endParaRPr>
        </a:p>
      </dgm:t>
    </dgm:pt>
    <dgm:pt modelId="{8221485D-CAD8-48DA-997F-21F2340E91F9}" type="parTrans" cxnId="{5C9F6620-C9B5-4AD2-A049-2AE671D70291}">
      <dgm:prSet/>
      <dgm:spPr/>
      <dgm:t>
        <a:bodyPr/>
        <a:lstStyle/>
        <a:p>
          <a:endParaRPr lang="zh-TW" altLang="en-US"/>
        </a:p>
      </dgm:t>
    </dgm:pt>
    <dgm:pt modelId="{82893438-5D12-4CB7-83BB-AB2649D7476D}" type="sibTrans" cxnId="{5C9F6620-C9B5-4AD2-A049-2AE671D70291}">
      <dgm:prSet/>
      <dgm:spPr/>
      <dgm:t>
        <a:bodyPr/>
        <a:lstStyle/>
        <a:p>
          <a:endParaRPr lang="zh-TW" altLang="en-US"/>
        </a:p>
      </dgm:t>
    </dgm:pt>
    <dgm:pt modelId="{2CCFE73D-F856-4F81-9F7F-2CCD51AB70E7}">
      <dgm:prSet phldrT="[文字]"/>
      <dgm:spPr/>
      <dgm:t>
        <a:bodyPr/>
        <a:lstStyle/>
        <a:p>
          <a:r>
            <a:rPr lang="zh-TW" altLang="en-US" dirty="0" smtClean="0">
              <a:latin typeface="標楷體" pitchFamily="65" charset="-120"/>
              <a:ea typeface="標楷體" pitchFamily="65" charset="-120"/>
            </a:rPr>
            <a:t>頂新公司知悉該等檢驗報告不實</a:t>
          </a:r>
          <a:endParaRPr lang="zh-TW" altLang="en-US" dirty="0">
            <a:latin typeface="標楷體" pitchFamily="65" charset="-120"/>
            <a:ea typeface="標楷體" pitchFamily="65" charset="-120"/>
          </a:endParaRPr>
        </a:p>
      </dgm:t>
    </dgm:pt>
    <dgm:pt modelId="{A2A82DC4-B8D2-40C4-935E-D782FB28AEFA}" type="parTrans" cxnId="{874E24D6-04EF-44EF-AFC8-145F18A5DF2D}">
      <dgm:prSet/>
      <dgm:spPr/>
      <dgm:t>
        <a:bodyPr/>
        <a:lstStyle/>
        <a:p>
          <a:endParaRPr lang="zh-TW" altLang="en-US"/>
        </a:p>
      </dgm:t>
    </dgm:pt>
    <dgm:pt modelId="{24A800A7-A172-4B96-ABBA-3D0B0E55AB98}" type="sibTrans" cxnId="{874E24D6-04EF-44EF-AFC8-145F18A5DF2D}">
      <dgm:prSet/>
      <dgm:spPr/>
      <dgm:t>
        <a:bodyPr/>
        <a:lstStyle/>
        <a:p>
          <a:endParaRPr lang="zh-TW" altLang="en-US"/>
        </a:p>
      </dgm:t>
    </dgm:pt>
    <dgm:pt modelId="{7203AA43-DBFF-4554-A5A5-A29F786D27F9}">
      <dgm:prSet phldrT="[文字]"/>
      <dgm:spPr/>
      <dgm:t>
        <a:bodyPr/>
        <a:lstStyle/>
        <a:p>
          <a:r>
            <a:rPr lang="zh-TW" altLang="en-US" dirty="0" smtClean="0">
              <a:latin typeface="標楷體" pitchFamily="65" charset="-120"/>
              <a:ea typeface="標楷體" pitchFamily="65" charset="-120"/>
            </a:rPr>
            <a:t>法院迴避重要事證</a:t>
          </a:r>
          <a:endParaRPr lang="zh-TW" altLang="en-US" dirty="0">
            <a:latin typeface="標楷體" pitchFamily="65" charset="-120"/>
            <a:ea typeface="標楷體" pitchFamily="65" charset="-120"/>
          </a:endParaRPr>
        </a:p>
      </dgm:t>
    </dgm:pt>
    <dgm:pt modelId="{40DA1AC5-B3E6-426A-8623-09D06E8DFC97}" type="parTrans" cxnId="{BB5FF75C-A238-4068-8E9B-7AE47447FB63}">
      <dgm:prSet/>
      <dgm:spPr/>
      <dgm:t>
        <a:bodyPr/>
        <a:lstStyle/>
        <a:p>
          <a:endParaRPr lang="zh-TW" altLang="en-US"/>
        </a:p>
      </dgm:t>
    </dgm:pt>
    <dgm:pt modelId="{B60F2A43-3D84-4485-9ACB-95BAC7624953}" type="sibTrans" cxnId="{BB5FF75C-A238-4068-8E9B-7AE47447FB63}">
      <dgm:prSet/>
      <dgm:spPr/>
      <dgm:t>
        <a:bodyPr/>
        <a:lstStyle/>
        <a:p>
          <a:endParaRPr lang="zh-TW" altLang="en-US"/>
        </a:p>
      </dgm:t>
    </dgm:pt>
    <dgm:pt modelId="{DACBC7E5-DAEB-4A73-AEA5-9561B87843E4}">
      <dgm:prSet phldrT="[文字]"/>
      <dgm:spPr/>
      <dgm:t>
        <a:bodyPr/>
        <a:lstStyle/>
        <a:p>
          <a:r>
            <a:rPr lang="zh-TW" altLang="en-US" dirty="0" smtClean="0">
              <a:latin typeface="標楷體" pitchFamily="65" charset="-120"/>
              <a:ea typeface="標楷體" pitchFamily="65" charset="-120"/>
            </a:rPr>
            <a:t>大幸福公司油脂具來源不明之風險</a:t>
          </a:r>
          <a:endParaRPr lang="zh-TW" altLang="en-US" dirty="0">
            <a:latin typeface="標楷體" pitchFamily="65" charset="-120"/>
            <a:ea typeface="標楷體" pitchFamily="65" charset="-120"/>
          </a:endParaRPr>
        </a:p>
      </dgm:t>
    </dgm:pt>
    <dgm:pt modelId="{5B3E5D91-3D87-4453-B2AF-101164485C77}" type="parTrans" cxnId="{1E14C5F4-B92B-4632-82E4-C0EAAB5BC2A3}">
      <dgm:prSet/>
      <dgm:spPr/>
      <dgm:t>
        <a:bodyPr/>
        <a:lstStyle/>
        <a:p>
          <a:endParaRPr lang="zh-TW" altLang="en-US"/>
        </a:p>
      </dgm:t>
    </dgm:pt>
    <dgm:pt modelId="{44550393-77F9-4436-A5B3-07D9EE6AFA6F}" type="sibTrans" cxnId="{1E14C5F4-B92B-4632-82E4-C0EAAB5BC2A3}">
      <dgm:prSet/>
      <dgm:spPr/>
      <dgm:t>
        <a:bodyPr/>
        <a:lstStyle/>
        <a:p>
          <a:endParaRPr lang="zh-TW" altLang="en-US"/>
        </a:p>
      </dgm:t>
    </dgm:pt>
    <dgm:pt modelId="{59BDDE28-6A50-499A-AADF-B958C2678E9A}">
      <dgm:prSet phldrT="[文字]"/>
      <dgm:spPr/>
      <dgm:t>
        <a:bodyPr/>
        <a:lstStyle/>
        <a:p>
          <a:r>
            <a:rPr lang="zh-TW" altLang="en-US" dirty="0" smtClean="0">
              <a:latin typeface="標楷體" pitchFamily="65" charset="-120"/>
              <a:ea typeface="標楷體" pitchFamily="65" charset="-120"/>
            </a:rPr>
            <a:t>越南政府認定其販售者為飼料油</a:t>
          </a:r>
          <a:endParaRPr lang="zh-TW" altLang="en-US" dirty="0">
            <a:latin typeface="標楷體" pitchFamily="65" charset="-120"/>
            <a:ea typeface="標楷體" pitchFamily="65" charset="-120"/>
          </a:endParaRPr>
        </a:p>
      </dgm:t>
    </dgm:pt>
    <dgm:pt modelId="{4A944933-33D3-4775-BE84-1E986E3E7E17}" type="parTrans" cxnId="{CCE20812-9097-4172-8C11-D815C4D832B7}">
      <dgm:prSet/>
      <dgm:spPr/>
      <dgm:t>
        <a:bodyPr/>
        <a:lstStyle/>
        <a:p>
          <a:endParaRPr lang="zh-TW" altLang="en-US"/>
        </a:p>
      </dgm:t>
    </dgm:pt>
    <dgm:pt modelId="{E4AABE5F-174B-4790-B171-4048C83FAE44}" type="sibTrans" cxnId="{CCE20812-9097-4172-8C11-D815C4D832B7}">
      <dgm:prSet/>
      <dgm:spPr/>
      <dgm:t>
        <a:bodyPr/>
        <a:lstStyle/>
        <a:p>
          <a:endParaRPr lang="zh-TW" altLang="en-US"/>
        </a:p>
      </dgm:t>
    </dgm:pt>
    <dgm:pt modelId="{B1C0523A-9917-4969-A50D-3FA80146104D}">
      <dgm:prSet phldrT="[文字]"/>
      <dgm:spPr/>
      <dgm:t>
        <a:bodyPr/>
        <a:lstStyle/>
        <a:p>
          <a:r>
            <a:rPr lang="zh-TW" altLang="en-US" dirty="0" smtClean="0">
              <a:latin typeface="標楷體" pitchFamily="65" charset="-120"/>
              <a:ea typeface="標楷體" pitchFamily="65" charset="-120"/>
            </a:rPr>
            <a:t>無合法來源證明，審理中出具虛偽發票</a:t>
          </a:r>
          <a:endParaRPr lang="zh-TW" altLang="en-US" dirty="0">
            <a:latin typeface="標楷體" pitchFamily="65" charset="-120"/>
            <a:ea typeface="標楷體" pitchFamily="65" charset="-120"/>
          </a:endParaRPr>
        </a:p>
      </dgm:t>
    </dgm:pt>
    <dgm:pt modelId="{19807FC0-BA8F-4E09-83B8-BA379EAD2CFD}" type="parTrans" cxnId="{96CB1524-36EE-4467-BFA0-02DA76953E5A}">
      <dgm:prSet/>
      <dgm:spPr/>
      <dgm:t>
        <a:bodyPr/>
        <a:lstStyle/>
        <a:p>
          <a:endParaRPr lang="zh-TW" altLang="en-US"/>
        </a:p>
      </dgm:t>
    </dgm:pt>
    <dgm:pt modelId="{E3159780-DFBA-4CE1-B89C-AB4A3FA344CE}" type="sibTrans" cxnId="{96CB1524-36EE-4467-BFA0-02DA76953E5A}">
      <dgm:prSet/>
      <dgm:spPr/>
      <dgm:t>
        <a:bodyPr/>
        <a:lstStyle/>
        <a:p>
          <a:endParaRPr lang="zh-TW" altLang="en-US"/>
        </a:p>
      </dgm:t>
    </dgm:pt>
    <dgm:pt modelId="{DEE212B5-8EF5-4525-ACF9-A891F77CA03E}">
      <dgm:prSet phldrT="[文字]"/>
      <dgm:spPr/>
      <dgm:t>
        <a:bodyPr/>
        <a:lstStyle/>
        <a:p>
          <a:r>
            <a:rPr lang="zh-TW" altLang="en-US" dirty="0" smtClean="0">
              <a:latin typeface="標楷體" pitchFamily="65" charset="-120"/>
              <a:ea typeface="標楷體" pitchFamily="65" charset="-120"/>
            </a:rPr>
            <a:t>以成品推論原料，本末倒置</a:t>
          </a:r>
          <a:endParaRPr lang="zh-TW" altLang="en-US" dirty="0">
            <a:latin typeface="標楷體" pitchFamily="65" charset="-120"/>
            <a:ea typeface="標楷體" pitchFamily="65" charset="-120"/>
          </a:endParaRPr>
        </a:p>
      </dgm:t>
    </dgm:pt>
    <dgm:pt modelId="{852B1040-1751-4FC3-92C2-C456D6A7B5B4}" type="parTrans" cxnId="{FE384434-08BC-4E2A-ACC6-0254F9359805}">
      <dgm:prSet/>
      <dgm:spPr/>
      <dgm:t>
        <a:bodyPr/>
        <a:lstStyle/>
        <a:p>
          <a:endParaRPr lang="zh-TW" altLang="en-US"/>
        </a:p>
      </dgm:t>
    </dgm:pt>
    <dgm:pt modelId="{FECE5CDA-BC87-48AD-91B8-96A24168A7A8}" type="sibTrans" cxnId="{FE384434-08BC-4E2A-ACC6-0254F9359805}">
      <dgm:prSet/>
      <dgm:spPr/>
      <dgm:t>
        <a:bodyPr/>
        <a:lstStyle/>
        <a:p>
          <a:endParaRPr lang="zh-TW" altLang="en-US"/>
        </a:p>
      </dgm:t>
    </dgm:pt>
    <dgm:pt modelId="{49C89260-D038-4BFF-9BFB-CAFACDCCAB67}">
      <dgm:prSet phldrT="[文字]"/>
      <dgm:spPr/>
      <dgm:t>
        <a:bodyPr/>
        <a:lstStyle/>
        <a:p>
          <a:r>
            <a:rPr lang="zh-TW" altLang="en-US" dirty="0" smtClean="0">
              <a:latin typeface="標楷體" pitchFamily="65" charset="-120"/>
              <a:ea typeface="標楷體" pitchFamily="65" charset="-120"/>
            </a:rPr>
            <a:t>大幸福公司油脂酸價過高、重金屬超標</a:t>
          </a:r>
          <a:endParaRPr lang="zh-TW" altLang="en-US" dirty="0">
            <a:latin typeface="標楷體" pitchFamily="65" charset="-120"/>
            <a:ea typeface="標楷體" pitchFamily="65" charset="-120"/>
          </a:endParaRPr>
        </a:p>
      </dgm:t>
    </dgm:pt>
    <dgm:pt modelId="{CA0BCF68-A429-4133-B894-1D4F81A47F62}" type="parTrans" cxnId="{728B590B-09C1-415E-A5EA-1A00E95D482B}">
      <dgm:prSet/>
      <dgm:spPr/>
      <dgm:t>
        <a:bodyPr/>
        <a:lstStyle/>
        <a:p>
          <a:endParaRPr lang="zh-TW" altLang="en-US"/>
        </a:p>
      </dgm:t>
    </dgm:pt>
    <dgm:pt modelId="{986C7471-8327-4A0A-A074-637383F952FD}" type="sibTrans" cxnId="{728B590B-09C1-415E-A5EA-1A00E95D482B}">
      <dgm:prSet/>
      <dgm:spPr/>
      <dgm:t>
        <a:bodyPr/>
        <a:lstStyle/>
        <a:p>
          <a:endParaRPr lang="zh-TW" altLang="en-US"/>
        </a:p>
      </dgm:t>
    </dgm:pt>
    <dgm:pt modelId="{3EF56A4E-27FF-4D35-A4BA-CEE038B158D2}" type="pres">
      <dgm:prSet presAssocID="{DC067F77-F5BD-40BC-91D2-B68EA01C7F47}" presName="Name0" presStyleCnt="0">
        <dgm:presLayoutVars>
          <dgm:dir/>
          <dgm:animLvl val="lvl"/>
          <dgm:resizeHandles val="exact"/>
        </dgm:presLayoutVars>
      </dgm:prSet>
      <dgm:spPr/>
      <dgm:t>
        <a:bodyPr/>
        <a:lstStyle/>
        <a:p>
          <a:endParaRPr lang="zh-TW" altLang="en-US"/>
        </a:p>
      </dgm:t>
    </dgm:pt>
    <dgm:pt modelId="{5BEEE513-67F4-4243-993B-043350C1EF2C}" type="pres">
      <dgm:prSet presAssocID="{67A4E18F-D2D3-4FB2-9880-2EB37C63831D}" presName="linNode" presStyleCnt="0"/>
      <dgm:spPr/>
    </dgm:pt>
    <dgm:pt modelId="{AD741A68-D256-4533-85A3-02B24D56141C}" type="pres">
      <dgm:prSet presAssocID="{67A4E18F-D2D3-4FB2-9880-2EB37C63831D}" presName="parentText" presStyleLbl="node1" presStyleIdx="0" presStyleCnt="3">
        <dgm:presLayoutVars>
          <dgm:chMax val="1"/>
          <dgm:bulletEnabled val="1"/>
        </dgm:presLayoutVars>
      </dgm:prSet>
      <dgm:spPr/>
      <dgm:t>
        <a:bodyPr/>
        <a:lstStyle/>
        <a:p>
          <a:endParaRPr lang="zh-TW" altLang="en-US"/>
        </a:p>
      </dgm:t>
    </dgm:pt>
    <dgm:pt modelId="{82E87F16-F983-4018-8F48-C9983B91222C}" type="pres">
      <dgm:prSet presAssocID="{67A4E18F-D2D3-4FB2-9880-2EB37C63831D}" presName="descendantText" presStyleLbl="alignAccFollowNode1" presStyleIdx="0" presStyleCnt="3">
        <dgm:presLayoutVars>
          <dgm:bulletEnabled val="1"/>
        </dgm:presLayoutVars>
      </dgm:prSet>
      <dgm:spPr/>
      <dgm:t>
        <a:bodyPr/>
        <a:lstStyle/>
        <a:p>
          <a:endParaRPr lang="zh-TW" altLang="en-US"/>
        </a:p>
      </dgm:t>
    </dgm:pt>
    <dgm:pt modelId="{508FAED3-5B56-4739-9A67-5F5AACD4BECF}" type="pres">
      <dgm:prSet presAssocID="{A063DC8A-EAE3-4879-9BD1-926DFE2C7C17}" presName="sp" presStyleCnt="0"/>
      <dgm:spPr/>
    </dgm:pt>
    <dgm:pt modelId="{84953135-3F23-40B8-B8A2-AA2CC4960A53}" type="pres">
      <dgm:prSet presAssocID="{1CC86B54-4D8C-4D85-853A-24A76A6895FD}" presName="linNode" presStyleCnt="0"/>
      <dgm:spPr/>
    </dgm:pt>
    <dgm:pt modelId="{AFAA4D9A-C916-4E9A-8E87-D007251EF7F7}" type="pres">
      <dgm:prSet presAssocID="{1CC86B54-4D8C-4D85-853A-24A76A6895FD}" presName="parentText" presStyleLbl="node1" presStyleIdx="1" presStyleCnt="3">
        <dgm:presLayoutVars>
          <dgm:chMax val="1"/>
          <dgm:bulletEnabled val="1"/>
        </dgm:presLayoutVars>
      </dgm:prSet>
      <dgm:spPr/>
      <dgm:t>
        <a:bodyPr/>
        <a:lstStyle/>
        <a:p>
          <a:endParaRPr lang="zh-TW" altLang="en-US"/>
        </a:p>
      </dgm:t>
    </dgm:pt>
    <dgm:pt modelId="{14488A13-CBB7-43B4-BF30-520154A5B5FB}" type="pres">
      <dgm:prSet presAssocID="{1CC86B54-4D8C-4D85-853A-24A76A6895FD}" presName="descendantText" presStyleLbl="alignAccFollowNode1" presStyleIdx="1" presStyleCnt="3">
        <dgm:presLayoutVars>
          <dgm:bulletEnabled val="1"/>
        </dgm:presLayoutVars>
      </dgm:prSet>
      <dgm:spPr/>
      <dgm:t>
        <a:bodyPr/>
        <a:lstStyle/>
        <a:p>
          <a:endParaRPr lang="zh-TW" altLang="en-US"/>
        </a:p>
      </dgm:t>
    </dgm:pt>
    <dgm:pt modelId="{1DD4246C-55DD-4F4B-8338-587B87699559}" type="pres">
      <dgm:prSet presAssocID="{B7EBCF03-D4DA-4406-AB42-2CE94E89D0D0}" presName="sp" presStyleCnt="0"/>
      <dgm:spPr/>
    </dgm:pt>
    <dgm:pt modelId="{8796A79E-BF84-44D1-BAFE-9615F5587620}" type="pres">
      <dgm:prSet presAssocID="{7203AA43-DBFF-4554-A5A5-A29F786D27F9}" presName="linNode" presStyleCnt="0"/>
      <dgm:spPr/>
    </dgm:pt>
    <dgm:pt modelId="{F0EA7994-4215-4106-A1D7-690452350969}" type="pres">
      <dgm:prSet presAssocID="{7203AA43-DBFF-4554-A5A5-A29F786D27F9}" presName="parentText" presStyleLbl="node1" presStyleIdx="2" presStyleCnt="3">
        <dgm:presLayoutVars>
          <dgm:chMax val="1"/>
          <dgm:bulletEnabled val="1"/>
        </dgm:presLayoutVars>
      </dgm:prSet>
      <dgm:spPr/>
      <dgm:t>
        <a:bodyPr/>
        <a:lstStyle/>
        <a:p>
          <a:endParaRPr lang="zh-TW" altLang="en-US"/>
        </a:p>
      </dgm:t>
    </dgm:pt>
    <dgm:pt modelId="{76428584-D5D7-45D2-A3FE-49F2C731BBCC}" type="pres">
      <dgm:prSet presAssocID="{7203AA43-DBFF-4554-A5A5-A29F786D27F9}" presName="descendantText" presStyleLbl="alignAccFollowNode1" presStyleIdx="2" presStyleCnt="3">
        <dgm:presLayoutVars>
          <dgm:bulletEnabled val="1"/>
        </dgm:presLayoutVars>
      </dgm:prSet>
      <dgm:spPr/>
      <dgm:t>
        <a:bodyPr/>
        <a:lstStyle/>
        <a:p>
          <a:endParaRPr lang="zh-TW" altLang="en-US"/>
        </a:p>
      </dgm:t>
    </dgm:pt>
  </dgm:ptLst>
  <dgm:cxnLst>
    <dgm:cxn modelId="{FE384434-08BC-4E2A-ACC6-0254F9359805}" srcId="{7203AA43-DBFF-4554-A5A5-A29F786D27F9}" destId="{DEE212B5-8EF5-4525-ACF9-A891F77CA03E}" srcOrd="0" destOrd="0" parTransId="{852B1040-1751-4FC3-92C2-C456D6A7B5B4}" sibTransId="{FECE5CDA-BC87-48AD-91B8-96A24168A7A8}"/>
    <dgm:cxn modelId="{E7865290-973F-4E22-B0BD-9AD868CABF34}" type="presOf" srcId="{DC067F77-F5BD-40BC-91D2-B68EA01C7F47}" destId="{3EF56A4E-27FF-4D35-A4BA-CEE038B158D2}" srcOrd="0" destOrd="0" presId="urn:microsoft.com/office/officeart/2005/8/layout/vList5"/>
    <dgm:cxn modelId="{C7DED7EA-9D45-4D8B-BD98-D2C4A0D0CEE2}" type="presOf" srcId="{B1C0523A-9917-4969-A50D-3FA80146104D}" destId="{14488A13-CBB7-43B4-BF30-520154A5B5FB}" srcOrd="0" destOrd="0" presId="urn:microsoft.com/office/officeart/2005/8/layout/vList5"/>
    <dgm:cxn modelId="{CCE20812-9097-4172-8C11-D815C4D832B7}" srcId="{67A4E18F-D2D3-4FB2-9880-2EB37C63831D}" destId="{59BDDE28-6A50-499A-AADF-B958C2678E9A}" srcOrd="2" destOrd="0" parTransId="{4A944933-33D3-4775-BE84-1E986E3E7E17}" sibTransId="{E4AABE5F-174B-4790-B171-4048C83FAE44}"/>
    <dgm:cxn modelId="{FFBD5B8A-C4C3-40FB-B133-991976267746}" type="presOf" srcId="{E7EA9A0D-6B38-490A-B33B-B238F555B80C}" destId="{14488A13-CBB7-43B4-BF30-520154A5B5FB}" srcOrd="0" destOrd="1" presId="urn:microsoft.com/office/officeart/2005/8/layout/vList5"/>
    <dgm:cxn modelId="{C91B56B0-B529-47D7-AFEE-CDC4E739353C}" type="presOf" srcId="{59BDDE28-6A50-499A-AADF-B958C2678E9A}" destId="{82E87F16-F983-4018-8F48-C9983B91222C}" srcOrd="0" destOrd="2" presId="urn:microsoft.com/office/officeart/2005/8/layout/vList5"/>
    <dgm:cxn modelId="{70263B62-0F17-4862-BD4B-809EB990C6E0}" type="presOf" srcId="{1CC86B54-4D8C-4D85-853A-24A76A6895FD}" destId="{AFAA4D9A-C916-4E9A-8E87-D007251EF7F7}" srcOrd="0" destOrd="0" presId="urn:microsoft.com/office/officeart/2005/8/layout/vList5"/>
    <dgm:cxn modelId="{82668992-B8AB-4351-BEE5-D0545C8A50B7}" type="presOf" srcId="{F029AF76-C956-4830-95A0-F0AE927A14BC}" destId="{82E87F16-F983-4018-8F48-C9983B91222C}" srcOrd="0" destOrd="0" presId="urn:microsoft.com/office/officeart/2005/8/layout/vList5"/>
    <dgm:cxn modelId="{CDBAAE61-3677-4F9B-985F-7A2F33BF3468}" type="presOf" srcId="{DAFA6910-9BE1-4992-A2C3-AA84CE0D24F8}" destId="{82E87F16-F983-4018-8F48-C9983B91222C}" srcOrd="0" destOrd="1" presId="urn:microsoft.com/office/officeart/2005/8/layout/vList5"/>
    <dgm:cxn modelId="{F132946A-D582-45C3-A16E-3810CA782409}" srcId="{67A4E18F-D2D3-4FB2-9880-2EB37C63831D}" destId="{F029AF76-C956-4830-95A0-F0AE927A14BC}" srcOrd="0" destOrd="0" parTransId="{8EB06CC9-342B-4495-92BF-09196BBFA169}" sibTransId="{F7849076-8452-4983-988A-A2697B98C53F}"/>
    <dgm:cxn modelId="{F0C0FB7C-1EC5-441B-91E0-11DAE5F9AB80}" type="presOf" srcId="{2CCFE73D-F856-4F81-9F7F-2CCD51AB70E7}" destId="{14488A13-CBB7-43B4-BF30-520154A5B5FB}" srcOrd="0" destOrd="2" presId="urn:microsoft.com/office/officeart/2005/8/layout/vList5"/>
    <dgm:cxn modelId="{874E24D6-04EF-44EF-AFC8-145F18A5DF2D}" srcId="{1CC86B54-4D8C-4D85-853A-24A76A6895FD}" destId="{2CCFE73D-F856-4F81-9F7F-2CCD51AB70E7}" srcOrd="2" destOrd="0" parTransId="{A2A82DC4-B8D2-40C4-935E-D782FB28AEFA}" sibTransId="{24A800A7-A172-4B96-ABBA-3D0B0E55AB98}"/>
    <dgm:cxn modelId="{A945A55D-769A-4E07-A733-74D2112BD6AF}" type="presOf" srcId="{7203AA43-DBFF-4554-A5A5-A29F786D27F9}" destId="{F0EA7994-4215-4106-A1D7-690452350969}" srcOrd="0" destOrd="0" presId="urn:microsoft.com/office/officeart/2005/8/layout/vList5"/>
    <dgm:cxn modelId="{1C2CB62F-D472-4E8F-9B94-E8FD0ABD79B4}" srcId="{67A4E18F-D2D3-4FB2-9880-2EB37C63831D}" destId="{DAFA6910-9BE1-4992-A2C3-AA84CE0D24F8}" srcOrd="1" destOrd="0" parTransId="{DF90DD00-508B-4207-AC13-90993F9510E8}" sibTransId="{B185A0C4-4E4A-4D3E-9F4E-0E538D0B5A55}"/>
    <dgm:cxn modelId="{517B7218-A8CD-4840-B469-E7F9693C50E0}" type="presOf" srcId="{67A4E18F-D2D3-4FB2-9880-2EB37C63831D}" destId="{AD741A68-D256-4533-85A3-02B24D56141C}" srcOrd="0" destOrd="0" presId="urn:microsoft.com/office/officeart/2005/8/layout/vList5"/>
    <dgm:cxn modelId="{5C9F6620-C9B5-4AD2-A049-2AE671D70291}" srcId="{1CC86B54-4D8C-4D85-853A-24A76A6895FD}" destId="{E7EA9A0D-6B38-490A-B33B-B238F555B80C}" srcOrd="1" destOrd="0" parTransId="{8221485D-CAD8-48DA-997F-21F2340E91F9}" sibTransId="{82893438-5D12-4CB7-83BB-AB2649D7476D}"/>
    <dgm:cxn modelId="{BB5FF75C-A238-4068-8E9B-7AE47447FB63}" srcId="{DC067F77-F5BD-40BC-91D2-B68EA01C7F47}" destId="{7203AA43-DBFF-4554-A5A5-A29F786D27F9}" srcOrd="2" destOrd="0" parTransId="{40DA1AC5-B3E6-426A-8623-09D06E8DFC97}" sibTransId="{B60F2A43-3D84-4485-9ACB-95BAC7624953}"/>
    <dgm:cxn modelId="{26FE5AE5-DBA4-4BB7-B6EC-96C334DEAAEE}" srcId="{DC067F77-F5BD-40BC-91D2-B68EA01C7F47}" destId="{67A4E18F-D2D3-4FB2-9880-2EB37C63831D}" srcOrd="0" destOrd="0" parTransId="{6C2B8B51-90D0-460C-B7DC-D20F23BA6209}" sibTransId="{A063DC8A-EAE3-4879-9BD1-926DFE2C7C17}"/>
    <dgm:cxn modelId="{4098734F-D4AA-465E-8A74-9A3417E2340C}" type="presOf" srcId="{DEE212B5-8EF5-4525-ACF9-A891F77CA03E}" destId="{76428584-D5D7-45D2-A3FE-49F2C731BBCC}" srcOrd="0" destOrd="0" presId="urn:microsoft.com/office/officeart/2005/8/layout/vList5"/>
    <dgm:cxn modelId="{1E14C5F4-B92B-4632-82E4-C0EAAB5BC2A3}" srcId="{7203AA43-DBFF-4554-A5A5-A29F786D27F9}" destId="{DACBC7E5-DAEB-4A73-AEA5-9561B87843E4}" srcOrd="1" destOrd="0" parTransId="{5B3E5D91-3D87-4453-B2AF-101164485C77}" sibTransId="{44550393-77F9-4436-A5B3-07D9EE6AFA6F}"/>
    <dgm:cxn modelId="{25D66A1F-C527-4B4C-A282-27965BCB11C2}" srcId="{DC067F77-F5BD-40BC-91D2-B68EA01C7F47}" destId="{1CC86B54-4D8C-4D85-853A-24A76A6895FD}" srcOrd="1" destOrd="0" parTransId="{362549B9-91AF-4B28-805A-52D08F5BC8C8}" sibTransId="{B7EBCF03-D4DA-4406-AB42-2CE94E89D0D0}"/>
    <dgm:cxn modelId="{ED568D6A-D866-4160-89D5-CBB585D52601}" type="presOf" srcId="{49C89260-D038-4BFF-9BFB-CAFACDCCAB67}" destId="{76428584-D5D7-45D2-A3FE-49F2C731BBCC}" srcOrd="0" destOrd="2" presId="urn:microsoft.com/office/officeart/2005/8/layout/vList5"/>
    <dgm:cxn modelId="{728B590B-09C1-415E-A5EA-1A00E95D482B}" srcId="{7203AA43-DBFF-4554-A5A5-A29F786D27F9}" destId="{49C89260-D038-4BFF-9BFB-CAFACDCCAB67}" srcOrd="2" destOrd="0" parTransId="{CA0BCF68-A429-4133-B894-1D4F81A47F62}" sibTransId="{986C7471-8327-4A0A-A074-637383F952FD}"/>
    <dgm:cxn modelId="{96CB1524-36EE-4467-BFA0-02DA76953E5A}" srcId="{1CC86B54-4D8C-4D85-853A-24A76A6895FD}" destId="{B1C0523A-9917-4969-A50D-3FA80146104D}" srcOrd="0" destOrd="0" parTransId="{19807FC0-BA8F-4E09-83B8-BA379EAD2CFD}" sibTransId="{E3159780-DFBA-4CE1-B89C-AB4A3FA344CE}"/>
    <dgm:cxn modelId="{0E34B707-9301-454F-9099-A2CAFD85F4A8}" type="presOf" srcId="{DACBC7E5-DAEB-4A73-AEA5-9561B87843E4}" destId="{76428584-D5D7-45D2-A3FE-49F2C731BBCC}" srcOrd="0" destOrd="1" presId="urn:microsoft.com/office/officeart/2005/8/layout/vList5"/>
    <dgm:cxn modelId="{C0B5426B-58A0-4DCB-8D4A-7EF1EEFA031B}" type="presParOf" srcId="{3EF56A4E-27FF-4D35-A4BA-CEE038B158D2}" destId="{5BEEE513-67F4-4243-993B-043350C1EF2C}" srcOrd="0" destOrd="0" presId="urn:microsoft.com/office/officeart/2005/8/layout/vList5"/>
    <dgm:cxn modelId="{A79D3ED5-2E25-48DB-AD2F-4846247B3CDE}" type="presParOf" srcId="{5BEEE513-67F4-4243-993B-043350C1EF2C}" destId="{AD741A68-D256-4533-85A3-02B24D56141C}" srcOrd="0" destOrd="0" presId="urn:microsoft.com/office/officeart/2005/8/layout/vList5"/>
    <dgm:cxn modelId="{6B45CCD1-7104-41DF-90B0-6C0BF0E33BE8}" type="presParOf" srcId="{5BEEE513-67F4-4243-993B-043350C1EF2C}" destId="{82E87F16-F983-4018-8F48-C9983B91222C}" srcOrd="1" destOrd="0" presId="urn:microsoft.com/office/officeart/2005/8/layout/vList5"/>
    <dgm:cxn modelId="{E31AFEE9-FAA4-4771-A0FE-F754F704128E}" type="presParOf" srcId="{3EF56A4E-27FF-4D35-A4BA-CEE038B158D2}" destId="{508FAED3-5B56-4739-9A67-5F5AACD4BECF}" srcOrd="1" destOrd="0" presId="urn:microsoft.com/office/officeart/2005/8/layout/vList5"/>
    <dgm:cxn modelId="{11F6F6A1-BF9D-4C67-AD3C-06D18202ABAF}" type="presParOf" srcId="{3EF56A4E-27FF-4D35-A4BA-CEE038B158D2}" destId="{84953135-3F23-40B8-B8A2-AA2CC4960A53}" srcOrd="2" destOrd="0" presId="urn:microsoft.com/office/officeart/2005/8/layout/vList5"/>
    <dgm:cxn modelId="{39E65314-9147-4443-A861-035C2AA4004C}" type="presParOf" srcId="{84953135-3F23-40B8-B8A2-AA2CC4960A53}" destId="{AFAA4D9A-C916-4E9A-8E87-D007251EF7F7}" srcOrd="0" destOrd="0" presId="urn:microsoft.com/office/officeart/2005/8/layout/vList5"/>
    <dgm:cxn modelId="{A48C06D3-3572-420F-A98D-55B24CC61F12}" type="presParOf" srcId="{84953135-3F23-40B8-B8A2-AA2CC4960A53}" destId="{14488A13-CBB7-43B4-BF30-520154A5B5FB}" srcOrd="1" destOrd="0" presId="urn:microsoft.com/office/officeart/2005/8/layout/vList5"/>
    <dgm:cxn modelId="{304CA34C-3D39-4B74-A6AE-889F2AE39D0B}" type="presParOf" srcId="{3EF56A4E-27FF-4D35-A4BA-CEE038B158D2}" destId="{1DD4246C-55DD-4F4B-8338-587B87699559}" srcOrd="3" destOrd="0" presId="urn:microsoft.com/office/officeart/2005/8/layout/vList5"/>
    <dgm:cxn modelId="{89893FB0-4C15-4B86-9F8F-8F9706125B79}" type="presParOf" srcId="{3EF56A4E-27FF-4D35-A4BA-CEE038B158D2}" destId="{8796A79E-BF84-44D1-BAFE-9615F5587620}" srcOrd="4" destOrd="0" presId="urn:microsoft.com/office/officeart/2005/8/layout/vList5"/>
    <dgm:cxn modelId="{809B4CF5-3C68-498A-B3A3-A73E35231B0F}" type="presParOf" srcId="{8796A79E-BF84-44D1-BAFE-9615F5587620}" destId="{F0EA7994-4215-4106-A1D7-690452350969}" srcOrd="0" destOrd="0" presId="urn:microsoft.com/office/officeart/2005/8/layout/vList5"/>
    <dgm:cxn modelId="{E218ED9E-581B-4864-8EA5-078491C2FA02}" type="presParOf" srcId="{8796A79E-BF84-44D1-BAFE-9615F5587620}" destId="{76428584-D5D7-45D2-A3FE-49F2C731BBC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DC342F-02E0-4C22-A90B-B05D613D2A00}" type="doc">
      <dgm:prSet loTypeId="urn:microsoft.com/office/officeart/2009/3/layout/IncreasingArrowsProcess" loCatId="process" qsTypeId="urn:microsoft.com/office/officeart/2005/8/quickstyle/simple1" qsCatId="simple" csTypeId="urn:microsoft.com/office/officeart/2005/8/colors/colorful2" csCatId="colorful" phldr="1"/>
      <dgm:spPr/>
      <dgm:t>
        <a:bodyPr/>
        <a:lstStyle/>
        <a:p>
          <a:endParaRPr lang="zh-TW" altLang="en-US"/>
        </a:p>
      </dgm:t>
    </dgm:pt>
    <dgm:pt modelId="{7943F69E-66BC-4958-A9A3-70761BDAE791}">
      <dgm:prSet phldrT="[文字]" custT="1"/>
      <dgm:spPr/>
      <dgm:t>
        <a:bodyPr/>
        <a:lstStyle/>
        <a:p>
          <a:r>
            <a:rPr lang="zh-TW" altLang="en-US" sz="2400" b="1" dirty="0" smtClean="0">
              <a:latin typeface="標楷體" pitchFamily="65" charset="-120"/>
              <a:ea typeface="標楷體" pitchFamily="65" charset="-120"/>
            </a:rPr>
            <a:t>大幸福公司在台貿易</a:t>
          </a:r>
          <a:endParaRPr lang="zh-TW" altLang="en-US" sz="2400" b="1" dirty="0">
            <a:latin typeface="標楷體" pitchFamily="65" charset="-120"/>
            <a:ea typeface="標楷體" pitchFamily="65" charset="-120"/>
          </a:endParaRPr>
        </a:p>
      </dgm:t>
    </dgm:pt>
    <dgm:pt modelId="{C36DD6EE-65F4-4ED8-9D66-BA50C8DB4B9E}" type="parTrans" cxnId="{C55CFDE4-EA52-4759-B61C-E4CA0809D82A}">
      <dgm:prSet/>
      <dgm:spPr/>
      <dgm:t>
        <a:bodyPr/>
        <a:lstStyle/>
        <a:p>
          <a:endParaRPr lang="zh-TW" altLang="en-US"/>
        </a:p>
      </dgm:t>
    </dgm:pt>
    <dgm:pt modelId="{BBDAC7E1-2AF3-4793-9E4D-2308EF6FBF9A}" type="sibTrans" cxnId="{C55CFDE4-EA52-4759-B61C-E4CA0809D82A}">
      <dgm:prSet/>
      <dgm:spPr/>
      <dgm:t>
        <a:bodyPr/>
        <a:lstStyle/>
        <a:p>
          <a:endParaRPr lang="zh-TW" altLang="en-US"/>
        </a:p>
      </dgm:t>
    </dgm:pt>
    <dgm:pt modelId="{D945935F-C4D1-496A-B232-C4E0F91A3130}">
      <dgm:prSet phldrT="[文字]"/>
      <dgm:spPr/>
      <dgm:t>
        <a:bodyPr/>
        <a:lstStyle/>
        <a:p>
          <a:r>
            <a:rPr lang="zh-TW" altLang="en-US" dirty="0" smtClean="0">
              <a:latin typeface="標楷體" pitchFamily="65" charset="-120"/>
              <a:ea typeface="標楷體" pitchFamily="65" charset="-120"/>
            </a:rPr>
            <a:t>大幸福公司始終均是銷售飼料油至台灣各公司做為飼料原料，其中包括頂新公司</a:t>
          </a:r>
          <a:endParaRPr lang="zh-TW" altLang="en-US" dirty="0">
            <a:latin typeface="標楷體" pitchFamily="65" charset="-120"/>
            <a:ea typeface="標楷體" pitchFamily="65" charset="-120"/>
          </a:endParaRPr>
        </a:p>
      </dgm:t>
    </dgm:pt>
    <dgm:pt modelId="{B6690C1D-A19B-41A4-8A6D-E41582F920F6}" type="parTrans" cxnId="{34B9EF3F-225F-48B7-A03A-72B5F9BEB3B5}">
      <dgm:prSet/>
      <dgm:spPr/>
      <dgm:t>
        <a:bodyPr/>
        <a:lstStyle/>
        <a:p>
          <a:endParaRPr lang="zh-TW" altLang="en-US"/>
        </a:p>
      </dgm:t>
    </dgm:pt>
    <dgm:pt modelId="{7478CAD8-88F7-4490-B685-184C87E84C95}" type="sibTrans" cxnId="{34B9EF3F-225F-48B7-A03A-72B5F9BEB3B5}">
      <dgm:prSet/>
      <dgm:spPr/>
      <dgm:t>
        <a:bodyPr/>
        <a:lstStyle/>
        <a:p>
          <a:endParaRPr lang="zh-TW" altLang="en-US"/>
        </a:p>
      </dgm:t>
    </dgm:pt>
    <dgm:pt modelId="{5908A2C6-FD6D-4634-A48D-1C86BE734551}">
      <dgm:prSet phldrT="[文字]" custT="1"/>
      <dgm:spPr/>
      <dgm:t>
        <a:bodyPr/>
        <a:lstStyle/>
        <a:p>
          <a:r>
            <a:rPr lang="zh-TW" altLang="en-US" sz="2400" b="1" dirty="0" smtClean="0">
              <a:latin typeface="標楷體" pitchFamily="65" charset="-120"/>
              <a:ea typeface="標楷體" pitchFamily="65" charset="-120"/>
            </a:rPr>
            <a:t>民國</a:t>
          </a:r>
          <a:r>
            <a:rPr lang="en-US" altLang="zh-TW" sz="2400" b="1" dirty="0" smtClean="0">
              <a:latin typeface="標楷體" pitchFamily="65" charset="-120"/>
              <a:ea typeface="標楷體" pitchFamily="65" charset="-120"/>
            </a:rPr>
            <a:t>100</a:t>
          </a:r>
          <a:r>
            <a:rPr lang="zh-TW" altLang="en-US" sz="2400" b="1" dirty="0" smtClean="0">
              <a:latin typeface="標楷體" pitchFamily="65" charset="-120"/>
              <a:ea typeface="標楷體" pitchFamily="65" charset="-120"/>
            </a:rPr>
            <a:t>年起</a:t>
          </a:r>
          <a:endParaRPr lang="zh-TW" altLang="en-US" sz="2400" b="1" dirty="0">
            <a:latin typeface="標楷體" pitchFamily="65" charset="-120"/>
            <a:ea typeface="標楷體" pitchFamily="65" charset="-120"/>
          </a:endParaRPr>
        </a:p>
      </dgm:t>
    </dgm:pt>
    <dgm:pt modelId="{D55200FA-09D6-4951-BC62-11CC8F17FBBF}" type="parTrans" cxnId="{E7EC199F-3E16-4C56-9FC6-C75155CCDA98}">
      <dgm:prSet/>
      <dgm:spPr/>
      <dgm:t>
        <a:bodyPr/>
        <a:lstStyle/>
        <a:p>
          <a:endParaRPr lang="zh-TW" altLang="en-US"/>
        </a:p>
      </dgm:t>
    </dgm:pt>
    <dgm:pt modelId="{0CD914E5-8A73-400C-9616-CECCE0DDD565}" type="sibTrans" cxnId="{E7EC199F-3E16-4C56-9FC6-C75155CCDA98}">
      <dgm:prSet/>
      <dgm:spPr/>
      <dgm:t>
        <a:bodyPr/>
        <a:lstStyle/>
        <a:p>
          <a:endParaRPr lang="zh-TW" altLang="en-US"/>
        </a:p>
      </dgm:t>
    </dgm:pt>
    <dgm:pt modelId="{810A54E4-83F3-408D-81EA-82E9FF3E1D6E}">
      <dgm:prSet phldrT="[文字]"/>
      <dgm:spPr/>
      <dgm:t>
        <a:bodyPr/>
        <a:lstStyle/>
        <a:p>
          <a:r>
            <a:rPr lang="zh-TW" altLang="en-US" dirty="0" smtClean="0">
              <a:latin typeface="標楷體" pitchFamily="65" charset="-120"/>
              <a:ea typeface="標楷體" pitchFamily="65" charset="-120"/>
            </a:rPr>
            <a:t>頂新公司向大幸福公司要求以「食用油」名義進口油品，這也是大幸福公司首次辦理「食用油」出口業務</a:t>
          </a:r>
          <a:endParaRPr lang="zh-TW" altLang="en-US" dirty="0">
            <a:latin typeface="標楷體" pitchFamily="65" charset="-120"/>
            <a:ea typeface="標楷體" pitchFamily="65" charset="-120"/>
          </a:endParaRPr>
        </a:p>
      </dgm:t>
    </dgm:pt>
    <dgm:pt modelId="{83B4C0AB-B9D0-4C83-BAFF-FE06D3306A77}" type="parTrans" cxnId="{EFA1A3FA-7E53-411A-A41C-AC5DA25CBB34}">
      <dgm:prSet/>
      <dgm:spPr/>
      <dgm:t>
        <a:bodyPr/>
        <a:lstStyle/>
        <a:p>
          <a:endParaRPr lang="zh-TW" altLang="en-US"/>
        </a:p>
      </dgm:t>
    </dgm:pt>
    <dgm:pt modelId="{FA7FA6C4-98FD-41A8-86F7-464A7A0A357B}" type="sibTrans" cxnId="{EFA1A3FA-7E53-411A-A41C-AC5DA25CBB34}">
      <dgm:prSet/>
      <dgm:spPr/>
      <dgm:t>
        <a:bodyPr/>
        <a:lstStyle/>
        <a:p>
          <a:endParaRPr lang="zh-TW" altLang="en-US"/>
        </a:p>
      </dgm:t>
    </dgm:pt>
    <dgm:pt modelId="{C741C6AE-1249-492D-8C80-CCC44AB722F2}" type="pres">
      <dgm:prSet presAssocID="{17DC342F-02E0-4C22-A90B-B05D613D2A00}" presName="Name0" presStyleCnt="0">
        <dgm:presLayoutVars>
          <dgm:chMax val="5"/>
          <dgm:chPref val="5"/>
          <dgm:dir/>
          <dgm:animLvl val="lvl"/>
        </dgm:presLayoutVars>
      </dgm:prSet>
      <dgm:spPr/>
      <dgm:t>
        <a:bodyPr/>
        <a:lstStyle/>
        <a:p>
          <a:endParaRPr lang="zh-TW" altLang="en-US"/>
        </a:p>
      </dgm:t>
    </dgm:pt>
    <dgm:pt modelId="{98F2CEC9-DF1A-4023-A940-525F51DDBD1C}" type="pres">
      <dgm:prSet presAssocID="{7943F69E-66BC-4958-A9A3-70761BDAE791}" presName="parentText1" presStyleLbl="node1" presStyleIdx="0" presStyleCnt="2">
        <dgm:presLayoutVars>
          <dgm:chMax/>
          <dgm:chPref val="3"/>
          <dgm:bulletEnabled val="1"/>
        </dgm:presLayoutVars>
      </dgm:prSet>
      <dgm:spPr/>
      <dgm:t>
        <a:bodyPr/>
        <a:lstStyle/>
        <a:p>
          <a:endParaRPr lang="zh-TW" altLang="en-US"/>
        </a:p>
      </dgm:t>
    </dgm:pt>
    <dgm:pt modelId="{E0A3F65F-6350-4FFB-A3FA-E2BC7378D747}" type="pres">
      <dgm:prSet presAssocID="{7943F69E-66BC-4958-A9A3-70761BDAE791}" presName="childText1" presStyleLbl="solidAlignAcc1" presStyleIdx="0" presStyleCnt="2">
        <dgm:presLayoutVars>
          <dgm:chMax val="0"/>
          <dgm:chPref val="0"/>
          <dgm:bulletEnabled val="1"/>
        </dgm:presLayoutVars>
      </dgm:prSet>
      <dgm:spPr/>
      <dgm:t>
        <a:bodyPr/>
        <a:lstStyle/>
        <a:p>
          <a:endParaRPr lang="zh-TW" altLang="en-US"/>
        </a:p>
      </dgm:t>
    </dgm:pt>
    <dgm:pt modelId="{BE63C7C8-D913-4427-AEEB-65BBD2866130}" type="pres">
      <dgm:prSet presAssocID="{5908A2C6-FD6D-4634-A48D-1C86BE734551}" presName="parentText2" presStyleLbl="node1" presStyleIdx="1" presStyleCnt="2" custScaleX="107278">
        <dgm:presLayoutVars>
          <dgm:chMax/>
          <dgm:chPref val="3"/>
          <dgm:bulletEnabled val="1"/>
        </dgm:presLayoutVars>
      </dgm:prSet>
      <dgm:spPr/>
      <dgm:t>
        <a:bodyPr/>
        <a:lstStyle/>
        <a:p>
          <a:endParaRPr lang="zh-TW" altLang="en-US"/>
        </a:p>
      </dgm:t>
    </dgm:pt>
    <dgm:pt modelId="{2CFC6F47-52FE-4118-A2F9-2634B2D1A99F}" type="pres">
      <dgm:prSet presAssocID="{5908A2C6-FD6D-4634-A48D-1C86BE734551}" presName="childText2" presStyleLbl="solidAlignAcc1" presStyleIdx="1" presStyleCnt="2" custScaleX="100125">
        <dgm:presLayoutVars>
          <dgm:chMax val="0"/>
          <dgm:chPref val="0"/>
          <dgm:bulletEnabled val="1"/>
        </dgm:presLayoutVars>
      </dgm:prSet>
      <dgm:spPr/>
      <dgm:t>
        <a:bodyPr/>
        <a:lstStyle/>
        <a:p>
          <a:endParaRPr lang="zh-TW" altLang="en-US"/>
        </a:p>
      </dgm:t>
    </dgm:pt>
  </dgm:ptLst>
  <dgm:cxnLst>
    <dgm:cxn modelId="{45A0E79D-7E62-4FEF-B5C0-35645D790CDE}" type="presOf" srcId="{D945935F-C4D1-496A-B232-C4E0F91A3130}" destId="{E0A3F65F-6350-4FFB-A3FA-E2BC7378D747}" srcOrd="0" destOrd="0" presId="urn:microsoft.com/office/officeart/2009/3/layout/IncreasingArrowsProcess"/>
    <dgm:cxn modelId="{EFA1A3FA-7E53-411A-A41C-AC5DA25CBB34}" srcId="{5908A2C6-FD6D-4634-A48D-1C86BE734551}" destId="{810A54E4-83F3-408D-81EA-82E9FF3E1D6E}" srcOrd="0" destOrd="0" parTransId="{83B4C0AB-B9D0-4C83-BAFF-FE06D3306A77}" sibTransId="{FA7FA6C4-98FD-41A8-86F7-464A7A0A357B}"/>
    <dgm:cxn modelId="{34B9EF3F-225F-48B7-A03A-72B5F9BEB3B5}" srcId="{7943F69E-66BC-4958-A9A3-70761BDAE791}" destId="{D945935F-C4D1-496A-B232-C4E0F91A3130}" srcOrd="0" destOrd="0" parTransId="{B6690C1D-A19B-41A4-8A6D-E41582F920F6}" sibTransId="{7478CAD8-88F7-4490-B685-184C87E84C95}"/>
    <dgm:cxn modelId="{C55CFDE4-EA52-4759-B61C-E4CA0809D82A}" srcId="{17DC342F-02E0-4C22-A90B-B05D613D2A00}" destId="{7943F69E-66BC-4958-A9A3-70761BDAE791}" srcOrd="0" destOrd="0" parTransId="{C36DD6EE-65F4-4ED8-9D66-BA50C8DB4B9E}" sibTransId="{BBDAC7E1-2AF3-4793-9E4D-2308EF6FBF9A}"/>
    <dgm:cxn modelId="{78590B36-8590-44B6-A9DE-FEAA184E28F3}" type="presOf" srcId="{7943F69E-66BC-4958-A9A3-70761BDAE791}" destId="{98F2CEC9-DF1A-4023-A940-525F51DDBD1C}" srcOrd="0" destOrd="0" presId="urn:microsoft.com/office/officeart/2009/3/layout/IncreasingArrowsProcess"/>
    <dgm:cxn modelId="{027B6F7B-745A-479B-B80B-D2E89F1E44B5}" type="presOf" srcId="{17DC342F-02E0-4C22-A90B-B05D613D2A00}" destId="{C741C6AE-1249-492D-8C80-CCC44AB722F2}" srcOrd="0" destOrd="0" presId="urn:microsoft.com/office/officeart/2009/3/layout/IncreasingArrowsProcess"/>
    <dgm:cxn modelId="{EA59404A-EB88-4954-B94B-E34D12659C99}" type="presOf" srcId="{810A54E4-83F3-408D-81EA-82E9FF3E1D6E}" destId="{2CFC6F47-52FE-4118-A2F9-2634B2D1A99F}" srcOrd="0" destOrd="0" presId="urn:microsoft.com/office/officeart/2009/3/layout/IncreasingArrowsProcess"/>
    <dgm:cxn modelId="{1DDA2CDC-92E2-422A-9292-FCEA1AFBCE02}" type="presOf" srcId="{5908A2C6-FD6D-4634-A48D-1C86BE734551}" destId="{BE63C7C8-D913-4427-AEEB-65BBD2866130}" srcOrd="0" destOrd="0" presId="urn:microsoft.com/office/officeart/2009/3/layout/IncreasingArrowsProcess"/>
    <dgm:cxn modelId="{E7EC199F-3E16-4C56-9FC6-C75155CCDA98}" srcId="{17DC342F-02E0-4C22-A90B-B05D613D2A00}" destId="{5908A2C6-FD6D-4634-A48D-1C86BE734551}" srcOrd="1" destOrd="0" parTransId="{D55200FA-09D6-4951-BC62-11CC8F17FBBF}" sibTransId="{0CD914E5-8A73-400C-9616-CECCE0DDD565}"/>
    <dgm:cxn modelId="{88F3FC1F-AE36-4BF6-B7FD-CAE1A1280355}" type="presParOf" srcId="{C741C6AE-1249-492D-8C80-CCC44AB722F2}" destId="{98F2CEC9-DF1A-4023-A940-525F51DDBD1C}" srcOrd="0" destOrd="0" presId="urn:microsoft.com/office/officeart/2009/3/layout/IncreasingArrowsProcess"/>
    <dgm:cxn modelId="{C9884A90-1C13-41FE-87BD-9B5BAFB86524}" type="presParOf" srcId="{C741C6AE-1249-492D-8C80-CCC44AB722F2}" destId="{E0A3F65F-6350-4FFB-A3FA-E2BC7378D747}" srcOrd="1" destOrd="0" presId="urn:microsoft.com/office/officeart/2009/3/layout/IncreasingArrowsProcess"/>
    <dgm:cxn modelId="{FFC14715-F15B-43EB-A4ED-6EC509AAB25D}" type="presParOf" srcId="{C741C6AE-1249-492D-8C80-CCC44AB722F2}" destId="{BE63C7C8-D913-4427-AEEB-65BBD2866130}" srcOrd="2" destOrd="0" presId="urn:microsoft.com/office/officeart/2009/3/layout/IncreasingArrowsProcess"/>
    <dgm:cxn modelId="{AF179362-704E-4E64-B73E-522BFFAB9192}" type="presParOf" srcId="{C741C6AE-1249-492D-8C80-CCC44AB722F2}" destId="{2CFC6F47-52FE-4118-A2F9-2634B2D1A99F}" srcOrd="3"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9E732F-DBD2-4B23-BE46-B22189394A8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TW" altLang="en-US"/>
        </a:p>
      </dgm:t>
    </dgm:pt>
    <dgm:pt modelId="{998EA1F2-9A43-4149-906B-AD9ADE1C0514}">
      <dgm:prSet phldrT="[文字]" custT="1"/>
      <dgm:spPr/>
      <dgm:t>
        <a:bodyPr/>
        <a:lstStyle/>
        <a:p>
          <a:r>
            <a:rPr lang="zh-TW" altLang="en-US" sz="2800" b="1" dirty="0" smtClean="0">
              <a:latin typeface="標楷體" pitchFamily="65" charset="-120"/>
              <a:ea typeface="標楷體" pitchFamily="65" charset="-120"/>
            </a:rPr>
            <a:t>上游疑慮</a:t>
          </a:r>
          <a:endParaRPr lang="zh-TW" altLang="en-US" sz="2800" b="1" dirty="0">
            <a:latin typeface="標楷體" pitchFamily="65" charset="-120"/>
            <a:ea typeface="標楷體" pitchFamily="65" charset="-120"/>
          </a:endParaRPr>
        </a:p>
      </dgm:t>
    </dgm:pt>
    <dgm:pt modelId="{01EFBF4A-6298-42F5-AE04-1A87133E2C6C}" type="parTrans" cxnId="{10D7026E-CB15-4F56-BA7B-BDB14C2293BE}">
      <dgm:prSet/>
      <dgm:spPr/>
      <dgm:t>
        <a:bodyPr/>
        <a:lstStyle/>
        <a:p>
          <a:endParaRPr lang="zh-TW" altLang="en-US"/>
        </a:p>
      </dgm:t>
    </dgm:pt>
    <dgm:pt modelId="{C84364C7-301F-4D73-B2F0-C59478230B6D}" type="sibTrans" cxnId="{10D7026E-CB15-4F56-BA7B-BDB14C2293BE}">
      <dgm:prSet/>
      <dgm:spPr/>
      <dgm:t>
        <a:bodyPr/>
        <a:lstStyle/>
        <a:p>
          <a:endParaRPr lang="zh-TW" altLang="en-US"/>
        </a:p>
      </dgm:t>
    </dgm:pt>
    <dgm:pt modelId="{36372003-BB12-419E-B99F-A3D2DA973835}">
      <dgm:prSet phldrT="[文字]"/>
      <dgm:spPr/>
      <dgm:t>
        <a:bodyPr/>
        <a:lstStyle/>
        <a:p>
          <a:r>
            <a:rPr lang="zh-TW" altLang="en-US" dirty="0" smtClean="0">
              <a:latin typeface="標楷體" pitchFamily="65" charset="-120"/>
              <a:ea typeface="標楷體" pitchFamily="65" charset="-120"/>
            </a:rPr>
            <a:t>大幸福公司始終無法提出售予頂新公司「食用油」的合法來源證明</a:t>
          </a:r>
          <a:endParaRPr lang="zh-TW" altLang="en-US" dirty="0">
            <a:latin typeface="標楷體" pitchFamily="65" charset="-120"/>
            <a:ea typeface="標楷體" pitchFamily="65" charset="-120"/>
          </a:endParaRPr>
        </a:p>
      </dgm:t>
    </dgm:pt>
    <dgm:pt modelId="{4CF3BDFD-62F2-45A5-8C5F-486E0AB31336}" type="parTrans" cxnId="{422D662E-8C97-454B-AD5A-6A5EA5E65673}">
      <dgm:prSet/>
      <dgm:spPr/>
      <dgm:t>
        <a:bodyPr/>
        <a:lstStyle/>
        <a:p>
          <a:endParaRPr lang="zh-TW" altLang="en-US"/>
        </a:p>
      </dgm:t>
    </dgm:pt>
    <dgm:pt modelId="{07458A3E-433A-4199-804E-02F8286F8446}" type="sibTrans" cxnId="{422D662E-8C97-454B-AD5A-6A5EA5E65673}">
      <dgm:prSet/>
      <dgm:spPr/>
      <dgm:t>
        <a:bodyPr/>
        <a:lstStyle/>
        <a:p>
          <a:endParaRPr lang="zh-TW" altLang="en-US"/>
        </a:p>
      </dgm:t>
    </dgm:pt>
    <dgm:pt modelId="{629C1AF4-26BF-4BE6-9942-89634EE481CF}">
      <dgm:prSet phldrT="[文字]" custT="1"/>
      <dgm:spPr/>
      <dgm:t>
        <a:bodyPr/>
        <a:lstStyle/>
        <a:p>
          <a:r>
            <a:rPr lang="zh-TW" altLang="en-US" sz="2800" b="1" dirty="0" smtClean="0">
              <a:latin typeface="標楷體" pitchFamily="65" charset="-120"/>
              <a:ea typeface="標楷體" pitchFamily="65" charset="-120"/>
            </a:rPr>
            <a:t>真假文件</a:t>
          </a:r>
          <a:endParaRPr lang="zh-TW" altLang="en-US" sz="2800" b="1" dirty="0">
            <a:latin typeface="標楷體" pitchFamily="65" charset="-120"/>
            <a:ea typeface="標楷體" pitchFamily="65" charset="-120"/>
          </a:endParaRPr>
        </a:p>
      </dgm:t>
    </dgm:pt>
    <dgm:pt modelId="{E5E78EE7-F74E-483E-919D-C234798CEA46}" type="parTrans" cxnId="{DDC366D8-4F14-42CC-B6D5-41061B29411E}">
      <dgm:prSet/>
      <dgm:spPr/>
      <dgm:t>
        <a:bodyPr/>
        <a:lstStyle/>
        <a:p>
          <a:endParaRPr lang="zh-TW" altLang="en-US"/>
        </a:p>
      </dgm:t>
    </dgm:pt>
    <dgm:pt modelId="{C8C43382-A276-47DA-8E45-BEA7CFCE1982}" type="sibTrans" cxnId="{DDC366D8-4F14-42CC-B6D5-41061B29411E}">
      <dgm:prSet/>
      <dgm:spPr/>
      <dgm:t>
        <a:bodyPr/>
        <a:lstStyle/>
        <a:p>
          <a:endParaRPr lang="zh-TW" altLang="en-US"/>
        </a:p>
      </dgm:t>
    </dgm:pt>
    <dgm:pt modelId="{59A4294D-CCA1-41B7-B87E-364C28711172}">
      <dgm:prSet phldrT="[文字]"/>
      <dgm:spPr/>
      <dgm:t>
        <a:bodyPr/>
        <a:lstStyle/>
        <a:p>
          <a:r>
            <a:rPr lang="zh-TW" altLang="en-US" dirty="0" smtClean="0">
              <a:latin typeface="標楷體" pitchFamily="65" charset="-120"/>
              <a:ea typeface="標楷體" pitchFamily="65" charset="-120"/>
            </a:rPr>
            <a:t>越南官方文件認定越南大幸福公司的飼料油不可供人食用</a:t>
          </a:r>
          <a:endParaRPr lang="zh-TW" altLang="en-US" dirty="0">
            <a:latin typeface="標楷體" pitchFamily="65" charset="-120"/>
            <a:ea typeface="標楷體" pitchFamily="65" charset="-120"/>
          </a:endParaRPr>
        </a:p>
      </dgm:t>
    </dgm:pt>
    <dgm:pt modelId="{C550D9AD-7D87-4E43-978D-805BE73616CB}" type="parTrans" cxnId="{A66610CA-6090-437C-AEB3-B8C6A9C093D1}">
      <dgm:prSet/>
      <dgm:spPr/>
      <dgm:t>
        <a:bodyPr/>
        <a:lstStyle/>
        <a:p>
          <a:endParaRPr lang="zh-TW" altLang="en-US"/>
        </a:p>
      </dgm:t>
    </dgm:pt>
    <dgm:pt modelId="{CC1EAB34-71FD-4FC8-92B5-D85B6FA16FB1}" type="sibTrans" cxnId="{A66610CA-6090-437C-AEB3-B8C6A9C093D1}">
      <dgm:prSet/>
      <dgm:spPr/>
      <dgm:t>
        <a:bodyPr/>
        <a:lstStyle/>
        <a:p>
          <a:endParaRPr lang="zh-TW" altLang="en-US"/>
        </a:p>
      </dgm:t>
    </dgm:pt>
    <dgm:pt modelId="{3BF69697-E1D2-44B0-B21E-AA140BE464E5}">
      <dgm:prSet phldrT="[文字]"/>
      <dgm:spPr/>
      <dgm:t>
        <a:bodyPr/>
        <a:lstStyle/>
        <a:p>
          <a:r>
            <a:rPr lang="zh-TW" altLang="en-US" dirty="0" smtClean="0">
              <a:latin typeface="標楷體" pitchFamily="65" charset="-120"/>
              <a:ea typeface="標楷體" pitchFamily="65" charset="-120"/>
            </a:rPr>
            <a:t>大幸福公司審理中出具虛偽來源證明</a:t>
          </a:r>
          <a:endParaRPr lang="zh-TW" altLang="en-US" dirty="0">
            <a:latin typeface="標楷體" pitchFamily="65" charset="-120"/>
            <a:ea typeface="標楷體" pitchFamily="65" charset="-120"/>
          </a:endParaRPr>
        </a:p>
      </dgm:t>
    </dgm:pt>
    <dgm:pt modelId="{5A6E69EE-11C0-4996-835A-8395ED357F40}" type="parTrans" cxnId="{FEBCEAAC-F7A1-4B15-975A-FE7CCF33D82D}">
      <dgm:prSet/>
      <dgm:spPr/>
      <dgm:t>
        <a:bodyPr/>
        <a:lstStyle/>
        <a:p>
          <a:endParaRPr lang="zh-TW" altLang="en-US"/>
        </a:p>
      </dgm:t>
    </dgm:pt>
    <dgm:pt modelId="{FA0D4FF8-3E3D-4C7F-B374-529EC14D4488}" type="sibTrans" cxnId="{FEBCEAAC-F7A1-4B15-975A-FE7CCF33D82D}">
      <dgm:prSet/>
      <dgm:spPr/>
      <dgm:t>
        <a:bodyPr/>
        <a:lstStyle/>
        <a:p>
          <a:endParaRPr lang="zh-TW" altLang="en-US"/>
        </a:p>
      </dgm:t>
    </dgm:pt>
    <dgm:pt modelId="{F1D0B186-FBEA-41F6-BE7D-D46299E9D8B3}">
      <dgm:prSet phldrT="[文字]" custT="1"/>
      <dgm:spPr/>
      <dgm:t>
        <a:bodyPr/>
        <a:lstStyle/>
        <a:p>
          <a:r>
            <a:rPr lang="zh-TW" altLang="en-US" sz="2800" b="1" dirty="0" smtClean="0">
              <a:latin typeface="標楷體" pitchFamily="65" charset="-120"/>
              <a:ea typeface="標楷體" pitchFamily="65" charset="-120"/>
            </a:rPr>
            <a:t>訪廠所見</a:t>
          </a:r>
          <a:endParaRPr lang="zh-TW" altLang="en-US" sz="2800" b="1" dirty="0">
            <a:latin typeface="標楷體" pitchFamily="65" charset="-120"/>
            <a:ea typeface="標楷體" pitchFamily="65" charset="-120"/>
          </a:endParaRPr>
        </a:p>
      </dgm:t>
    </dgm:pt>
    <dgm:pt modelId="{3E88F744-A9EE-4CE8-BA3A-51C748FFDD81}" type="parTrans" cxnId="{9D81BC88-5DC8-45FA-A204-ADEFB4CAAE7D}">
      <dgm:prSet/>
      <dgm:spPr/>
      <dgm:t>
        <a:bodyPr/>
        <a:lstStyle/>
        <a:p>
          <a:endParaRPr lang="zh-TW" altLang="en-US"/>
        </a:p>
      </dgm:t>
    </dgm:pt>
    <dgm:pt modelId="{C7920D0D-9EA7-4985-BD32-33044164A9A4}" type="sibTrans" cxnId="{9D81BC88-5DC8-45FA-A204-ADEFB4CAAE7D}">
      <dgm:prSet/>
      <dgm:spPr/>
      <dgm:t>
        <a:bodyPr/>
        <a:lstStyle/>
        <a:p>
          <a:endParaRPr lang="zh-TW" altLang="en-US"/>
        </a:p>
      </dgm:t>
    </dgm:pt>
    <dgm:pt modelId="{52B22C83-4A72-44A5-9112-EFBE4FD8FABE}">
      <dgm:prSet phldrT="[文字]"/>
      <dgm:spPr/>
      <dgm:t>
        <a:bodyPr/>
        <a:lstStyle/>
        <a:p>
          <a:r>
            <a:rPr lang="zh-TW" altLang="en-US" dirty="0" smtClean="0">
              <a:latin typeface="標楷體" pitchFamily="65" charset="-120"/>
              <a:ea typeface="標楷體" pitchFamily="65" charset="-120"/>
            </a:rPr>
            <a:t>供應商評鑑不合格</a:t>
          </a:r>
          <a:endParaRPr lang="zh-TW" altLang="en-US" dirty="0">
            <a:latin typeface="標楷體" pitchFamily="65" charset="-120"/>
            <a:ea typeface="標楷體" pitchFamily="65" charset="-120"/>
          </a:endParaRPr>
        </a:p>
      </dgm:t>
    </dgm:pt>
    <dgm:pt modelId="{FD4BD24B-17F3-47B8-9508-8362ABB828AE}" type="parTrans" cxnId="{377FBF71-F113-462D-82B8-B7E918A2EFEC}">
      <dgm:prSet/>
      <dgm:spPr/>
      <dgm:t>
        <a:bodyPr/>
        <a:lstStyle/>
        <a:p>
          <a:endParaRPr lang="zh-TW" altLang="en-US"/>
        </a:p>
      </dgm:t>
    </dgm:pt>
    <dgm:pt modelId="{3800E8C6-CF30-4E58-90DA-3DDDBE6795F7}" type="sibTrans" cxnId="{377FBF71-F113-462D-82B8-B7E918A2EFEC}">
      <dgm:prSet/>
      <dgm:spPr/>
      <dgm:t>
        <a:bodyPr/>
        <a:lstStyle/>
        <a:p>
          <a:endParaRPr lang="zh-TW" altLang="en-US"/>
        </a:p>
      </dgm:t>
    </dgm:pt>
    <dgm:pt modelId="{AAE97DAD-309F-41FD-8E7D-ECA9F42D1342}">
      <dgm:prSet phldrT="[文字]"/>
      <dgm:spPr/>
      <dgm:t>
        <a:bodyPr/>
        <a:lstStyle/>
        <a:p>
          <a:r>
            <a:rPr lang="zh-TW" altLang="en-US" dirty="0" smtClean="0">
              <a:latin typeface="標楷體" pitchFamily="65" charset="-120"/>
              <a:ea typeface="標楷體" pitchFamily="65" charset="-120"/>
            </a:rPr>
            <a:t>訪廠發現大幸福公司油品來源眾多，難為客戶提供品質擔保</a:t>
          </a:r>
          <a:endParaRPr lang="zh-TW" altLang="en-US" dirty="0">
            <a:latin typeface="標楷體" pitchFamily="65" charset="-120"/>
            <a:ea typeface="標楷體" pitchFamily="65" charset="-120"/>
          </a:endParaRPr>
        </a:p>
      </dgm:t>
    </dgm:pt>
    <dgm:pt modelId="{D9C6D9A5-6924-454C-8BF4-39BC62CA7F72}" type="parTrans" cxnId="{44232403-4391-44D5-8C84-C9A178CE744C}">
      <dgm:prSet/>
      <dgm:spPr/>
      <dgm:t>
        <a:bodyPr/>
        <a:lstStyle/>
        <a:p>
          <a:endParaRPr lang="zh-TW" altLang="en-US"/>
        </a:p>
      </dgm:t>
    </dgm:pt>
    <dgm:pt modelId="{39D7C986-A0F8-48F9-9CFF-A598C1AB1EEB}" type="sibTrans" cxnId="{44232403-4391-44D5-8C84-C9A178CE744C}">
      <dgm:prSet/>
      <dgm:spPr/>
      <dgm:t>
        <a:bodyPr/>
        <a:lstStyle/>
        <a:p>
          <a:endParaRPr lang="zh-TW" altLang="en-US"/>
        </a:p>
      </dgm:t>
    </dgm:pt>
    <dgm:pt modelId="{034B167E-2C1B-4BC6-A761-0D0D5AF0A1C8}">
      <dgm:prSet custT="1"/>
      <dgm:spPr/>
      <dgm:t>
        <a:bodyPr/>
        <a:lstStyle/>
        <a:p>
          <a:r>
            <a:rPr lang="zh-TW" altLang="en-US" sz="2800" b="1" dirty="0" smtClean="0">
              <a:latin typeface="標楷體" pitchFamily="65" charset="-120"/>
              <a:ea typeface="標楷體" pitchFamily="65" charset="-120"/>
            </a:rPr>
            <a:t>油品異常</a:t>
          </a:r>
          <a:endParaRPr lang="zh-TW" altLang="en-US" sz="2800" b="1" dirty="0">
            <a:latin typeface="標楷體" pitchFamily="65" charset="-120"/>
            <a:ea typeface="標楷體" pitchFamily="65" charset="-120"/>
          </a:endParaRPr>
        </a:p>
      </dgm:t>
    </dgm:pt>
    <dgm:pt modelId="{F59A9395-30BD-4C89-8677-064B05216993}" type="parTrans" cxnId="{2C450650-6DF3-4C41-A091-01F658817C3B}">
      <dgm:prSet/>
      <dgm:spPr/>
      <dgm:t>
        <a:bodyPr/>
        <a:lstStyle/>
        <a:p>
          <a:endParaRPr lang="zh-TW" altLang="en-US"/>
        </a:p>
      </dgm:t>
    </dgm:pt>
    <dgm:pt modelId="{28E9C18D-C3DA-4612-82C1-038453CA2085}" type="sibTrans" cxnId="{2C450650-6DF3-4C41-A091-01F658817C3B}">
      <dgm:prSet/>
      <dgm:spPr/>
      <dgm:t>
        <a:bodyPr/>
        <a:lstStyle/>
        <a:p>
          <a:endParaRPr lang="zh-TW" altLang="en-US"/>
        </a:p>
      </dgm:t>
    </dgm:pt>
    <dgm:pt modelId="{3544E0D2-5852-4A51-97F4-5580050129BD}">
      <dgm:prSet phldrT="[文字]"/>
      <dgm:spPr/>
      <dgm:t>
        <a:bodyPr/>
        <a:lstStyle/>
        <a:p>
          <a:r>
            <a:rPr lang="en-US" altLang="en-US" dirty="0" smtClean="0">
              <a:latin typeface="標楷體" pitchFamily="65" charset="-120"/>
              <a:ea typeface="標楷體" pitchFamily="65" charset="-120"/>
            </a:rPr>
            <a:t>Vinacontrol</a:t>
          </a:r>
          <a:r>
            <a:rPr lang="zh-TW" altLang="en-US" dirty="0" smtClean="0">
              <a:latin typeface="標楷體" pitchFamily="65" charset="-120"/>
              <a:ea typeface="標楷體" pitchFamily="65" charset="-120"/>
            </a:rPr>
            <a:t>檢驗報告不實</a:t>
          </a:r>
          <a:endParaRPr lang="zh-TW" altLang="en-US" dirty="0">
            <a:latin typeface="標楷體" pitchFamily="65" charset="-120"/>
            <a:ea typeface="標楷體" pitchFamily="65" charset="-120"/>
          </a:endParaRPr>
        </a:p>
      </dgm:t>
    </dgm:pt>
    <dgm:pt modelId="{829631A1-EFBD-4CE1-B019-905790F3AC00}" type="parTrans" cxnId="{9B8BCBF3-1D83-40D3-AD4C-BE02D6D42F29}">
      <dgm:prSet/>
      <dgm:spPr/>
      <dgm:t>
        <a:bodyPr/>
        <a:lstStyle/>
        <a:p>
          <a:endParaRPr lang="zh-TW" altLang="en-US"/>
        </a:p>
      </dgm:t>
    </dgm:pt>
    <dgm:pt modelId="{358383D9-98BE-4BA3-92AF-8E85DAED7879}" type="sibTrans" cxnId="{9B8BCBF3-1D83-40D3-AD4C-BE02D6D42F29}">
      <dgm:prSet/>
      <dgm:spPr/>
      <dgm:t>
        <a:bodyPr/>
        <a:lstStyle/>
        <a:p>
          <a:endParaRPr lang="zh-TW" altLang="en-US"/>
        </a:p>
      </dgm:t>
    </dgm:pt>
    <dgm:pt modelId="{30783CC6-3042-46C4-9D48-108665265288}">
      <dgm:prSet phldrT="[文字]"/>
      <dgm:spPr/>
      <dgm:t>
        <a:bodyPr/>
        <a:lstStyle/>
        <a:p>
          <a:r>
            <a:rPr lang="zh-TW" altLang="en-US" dirty="0" smtClean="0">
              <a:latin typeface="標楷體" pitchFamily="65" charset="-120"/>
              <a:ea typeface="標楷體" pitchFamily="65" charset="-120"/>
            </a:rPr>
            <a:t>訪廠發現越南屠宰階段無檢疫程序</a:t>
          </a:r>
          <a:endParaRPr lang="zh-TW" altLang="en-US" dirty="0">
            <a:latin typeface="標楷體" pitchFamily="65" charset="-120"/>
            <a:ea typeface="標楷體" pitchFamily="65" charset="-120"/>
          </a:endParaRPr>
        </a:p>
      </dgm:t>
    </dgm:pt>
    <dgm:pt modelId="{AEEB4AB1-6217-47C6-815F-9132D6410F8F}" type="parTrans" cxnId="{85BF56BB-C013-4C6C-A176-87CA4CAB8BC0}">
      <dgm:prSet/>
      <dgm:spPr/>
      <dgm:t>
        <a:bodyPr/>
        <a:lstStyle/>
        <a:p>
          <a:endParaRPr lang="zh-TW" altLang="en-US"/>
        </a:p>
      </dgm:t>
    </dgm:pt>
    <dgm:pt modelId="{AEC28D6A-59E6-499C-BDA2-5BCC25DCD50C}" type="sibTrans" cxnId="{85BF56BB-C013-4C6C-A176-87CA4CAB8BC0}">
      <dgm:prSet/>
      <dgm:spPr/>
      <dgm:t>
        <a:bodyPr/>
        <a:lstStyle/>
        <a:p>
          <a:endParaRPr lang="zh-TW" altLang="en-US"/>
        </a:p>
      </dgm:t>
    </dgm:pt>
    <dgm:pt modelId="{A5218560-1FD1-48FB-B691-5FAAB895A966}">
      <dgm:prSet phldrT="[文字]"/>
      <dgm:spPr/>
      <dgm:t>
        <a:bodyPr/>
        <a:lstStyle/>
        <a:p>
          <a:r>
            <a:rPr lang="zh-TW" altLang="en-US" dirty="0" smtClean="0">
              <a:latin typeface="標楷體" pitchFamily="65" charset="-120"/>
              <a:ea typeface="標楷體" pitchFamily="65" charset="-120"/>
            </a:rPr>
            <a:t>仍持續合作</a:t>
          </a:r>
          <a:endParaRPr lang="zh-TW" altLang="en-US" dirty="0">
            <a:latin typeface="標楷體" pitchFamily="65" charset="-120"/>
            <a:ea typeface="標楷體" pitchFamily="65" charset="-120"/>
          </a:endParaRPr>
        </a:p>
      </dgm:t>
    </dgm:pt>
    <dgm:pt modelId="{6ECF7A53-F0BD-4ED7-ACF8-A793D4D246E7}" type="parTrans" cxnId="{E57A1332-4030-4207-BC36-677C7E99C926}">
      <dgm:prSet/>
      <dgm:spPr/>
      <dgm:t>
        <a:bodyPr/>
        <a:lstStyle/>
        <a:p>
          <a:endParaRPr lang="zh-TW" altLang="en-US"/>
        </a:p>
      </dgm:t>
    </dgm:pt>
    <dgm:pt modelId="{2E5C69C3-0F32-4E02-B95E-5D08592478E9}" type="sibTrans" cxnId="{E57A1332-4030-4207-BC36-677C7E99C926}">
      <dgm:prSet/>
      <dgm:spPr/>
      <dgm:t>
        <a:bodyPr/>
        <a:lstStyle/>
        <a:p>
          <a:endParaRPr lang="zh-TW" altLang="en-US"/>
        </a:p>
      </dgm:t>
    </dgm:pt>
    <dgm:pt modelId="{F5264EF0-7CF6-40E1-94A2-7F83A94BECB5}">
      <dgm:prSet/>
      <dgm:spPr/>
      <dgm:t>
        <a:bodyPr/>
        <a:lstStyle/>
        <a:p>
          <a:r>
            <a:rPr lang="zh-TW" altLang="en-US" dirty="0" smtClean="0">
              <a:latin typeface="標楷體" pitchFamily="65" charset="-120"/>
              <a:ea typeface="標楷體" pitchFamily="65" charset="-120"/>
            </a:rPr>
            <a:t>曾有油品風味異常</a:t>
          </a:r>
          <a:endParaRPr lang="zh-TW" altLang="en-US" dirty="0">
            <a:latin typeface="標楷體" pitchFamily="65" charset="-120"/>
            <a:ea typeface="標楷體" pitchFamily="65" charset="-120"/>
          </a:endParaRPr>
        </a:p>
      </dgm:t>
    </dgm:pt>
    <dgm:pt modelId="{5C125E6D-E05E-4255-AA4F-D7683C2BB4A1}" type="parTrans" cxnId="{6DD86A5E-77AE-4C08-A9DE-095259F0E13B}">
      <dgm:prSet/>
      <dgm:spPr/>
      <dgm:t>
        <a:bodyPr/>
        <a:lstStyle/>
        <a:p>
          <a:endParaRPr lang="zh-TW" altLang="en-US"/>
        </a:p>
      </dgm:t>
    </dgm:pt>
    <dgm:pt modelId="{D122DE10-6796-4566-A4EA-6E796C8A8861}" type="sibTrans" cxnId="{6DD86A5E-77AE-4C08-A9DE-095259F0E13B}">
      <dgm:prSet/>
      <dgm:spPr/>
      <dgm:t>
        <a:bodyPr/>
        <a:lstStyle/>
        <a:p>
          <a:endParaRPr lang="zh-TW" altLang="en-US"/>
        </a:p>
      </dgm:t>
    </dgm:pt>
    <dgm:pt modelId="{6BE4626E-92E6-4636-A9D3-0933BE1F912E}">
      <dgm:prSet/>
      <dgm:spPr/>
      <dgm:t>
        <a:bodyPr/>
        <a:lstStyle/>
        <a:p>
          <a:r>
            <a:rPr lang="zh-TW" altLang="en-US" dirty="0" smtClean="0">
              <a:latin typeface="標楷體" pitchFamily="65" charset="-120"/>
              <a:ea typeface="標楷體" pitchFamily="65" charset="-120"/>
            </a:rPr>
            <a:t>檢驗發現未精煉油品具有重金屬（銅、鉛）超標之情形，依法本即不得輸入</a:t>
          </a:r>
          <a:endParaRPr lang="zh-TW" altLang="en-US" dirty="0">
            <a:latin typeface="標楷體" pitchFamily="65" charset="-120"/>
            <a:ea typeface="標楷體" pitchFamily="65" charset="-120"/>
          </a:endParaRPr>
        </a:p>
      </dgm:t>
    </dgm:pt>
    <dgm:pt modelId="{7C317165-E7AB-4B1E-9628-340EA10F61A0}" type="parTrans" cxnId="{CDF145E2-E2AB-4516-A1B6-2E77F5CE442B}">
      <dgm:prSet/>
      <dgm:spPr/>
      <dgm:t>
        <a:bodyPr/>
        <a:lstStyle/>
        <a:p>
          <a:endParaRPr lang="zh-TW" altLang="en-US"/>
        </a:p>
      </dgm:t>
    </dgm:pt>
    <dgm:pt modelId="{C7CB185B-9510-4E36-ACC4-3B01DEAB0015}" type="sibTrans" cxnId="{CDF145E2-E2AB-4516-A1B6-2E77F5CE442B}">
      <dgm:prSet/>
      <dgm:spPr/>
      <dgm:t>
        <a:bodyPr/>
        <a:lstStyle/>
        <a:p>
          <a:endParaRPr lang="zh-TW" altLang="en-US"/>
        </a:p>
      </dgm:t>
    </dgm:pt>
    <dgm:pt modelId="{070286D6-F74A-4CE7-AEDB-3F403A0CB5B4}">
      <dgm:prSet/>
      <dgm:spPr/>
      <dgm:t>
        <a:bodyPr/>
        <a:lstStyle/>
        <a:p>
          <a:r>
            <a:rPr lang="zh-TW" altLang="en-US" dirty="0" smtClean="0">
              <a:latin typeface="標楷體" pitchFamily="65" charset="-120"/>
              <a:ea typeface="標楷體" pitchFamily="65" charset="-120"/>
            </a:rPr>
            <a:t>檢驗發現油品總極性化合物過高之情形</a:t>
          </a:r>
          <a:endParaRPr lang="zh-TW" altLang="en-US" dirty="0">
            <a:latin typeface="標楷體" pitchFamily="65" charset="-120"/>
            <a:ea typeface="標楷體" pitchFamily="65" charset="-120"/>
          </a:endParaRPr>
        </a:p>
      </dgm:t>
    </dgm:pt>
    <dgm:pt modelId="{1D2F1487-D66C-48CA-9BC0-53D51A0CF39D}" type="parTrans" cxnId="{A6A92A6A-7351-47FB-BC0B-475EEBBCE552}">
      <dgm:prSet/>
      <dgm:spPr/>
      <dgm:t>
        <a:bodyPr/>
        <a:lstStyle/>
        <a:p>
          <a:endParaRPr lang="zh-TW" altLang="en-US"/>
        </a:p>
      </dgm:t>
    </dgm:pt>
    <dgm:pt modelId="{B658FC24-995D-4C00-A7D9-C7311758594C}" type="sibTrans" cxnId="{A6A92A6A-7351-47FB-BC0B-475EEBBCE552}">
      <dgm:prSet/>
      <dgm:spPr/>
      <dgm:t>
        <a:bodyPr/>
        <a:lstStyle/>
        <a:p>
          <a:endParaRPr lang="zh-TW" altLang="en-US"/>
        </a:p>
      </dgm:t>
    </dgm:pt>
    <dgm:pt modelId="{0E61CA78-F3A6-4AE4-964F-C51CF8C306D6}" type="pres">
      <dgm:prSet presAssocID="{189E732F-DBD2-4B23-BE46-B22189394A80}" presName="Name0" presStyleCnt="0">
        <dgm:presLayoutVars>
          <dgm:dir/>
          <dgm:animLvl val="lvl"/>
          <dgm:resizeHandles val="exact"/>
        </dgm:presLayoutVars>
      </dgm:prSet>
      <dgm:spPr/>
      <dgm:t>
        <a:bodyPr/>
        <a:lstStyle/>
        <a:p>
          <a:endParaRPr lang="zh-TW" altLang="en-US"/>
        </a:p>
      </dgm:t>
    </dgm:pt>
    <dgm:pt modelId="{0F570720-439A-49CC-862E-D994FA1E9297}" type="pres">
      <dgm:prSet presAssocID="{998EA1F2-9A43-4149-906B-AD9ADE1C0514}" presName="composite" presStyleCnt="0"/>
      <dgm:spPr/>
    </dgm:pt>
    <dgm:pt modelId="{41CA77E0-BC6E-4D53-9FCD-B03E2BAB6EFB}" type="pres">
      <dgm:prSet presAssocID="{998EA1F2-9A43-4149-906B-AD9ADE1C0514}" presName="parTx" presStyleLbl="alignNode1" presStyleIdx="0" presStyleCnt="4">
        <dgm:presLayoutVars>
          <dgm:chMax val="0"/>
          <dgm:chPref val="0"/>
          <dgm:bulletEnabled val="1"/>
        </dgm:presLayoutVars>
      </dgm:prSet>
      <dgm:spPr/>
      <dgm:t>
        <a:bodyPr/>
        <a:lstStyle/>
        <a:p>
          <a:endParaRPr lang="zh-TW" altLang="en-US"/>
        </a:p>
      </dgm:t>
    </dgm:pt>
    <dgm:pt modelId="{80B2EF97-8161-45A1-9140-9FF1738B0E40}" type="pres">
      <dgm:prSet presAssocID="{998EA1F2-9A43-4149-906B-AD9ADE1C0514}" presName="desTx" presStyleLbl="alignAccFollowNode1" presStyleIdx="0" presStyleCnt="4">
        <dgm:presLayoutVars>
          <dgm:bulletEnabled val="1"/>
        </dgm:presLayoutVars>
      </dgm:prSet>
      <dgm:spPr/>
      <dgm:t>
        <a:bodyPr/>
        <a:lstStyle/>
        <a:p>
          <a:endParaRPr lang="zh-TW" altLang="en-US"/>
        </a:p>
      </dgm:t>
    </dgm:pt>
    <dgm:pt modelId="{AF397234-5473-4218-A368-8FB5B80160EC}" type="pres">
      <dgm:prSet presAssocID="{C84364C7-301F-4D73-B2F0-C59478230B6D}" presName="space" presStyleCnt="0"/>
      <dgm:spPr/>
    </dgm:pt>
    <dgm:pt modelId="{A7BCAEF3-7B2B-4544-87A8-E9A543DB8268}" type="pres">
      <dgm:prSet presAssocID="{629C1AF4-26BF-4BE6-9942-89634EE481CF}" presName="composite" presStyleCnt="0"/>
      <dgm:spPr/>
    </dgm:pt>
    <dgm:pt modelId="{689EDAE6-8E37-42F0-AAD0-AF675490A3F7}" type="pres">
      <dgm:prSet presAssocID="{629C1AF4-26BF-4BE6-9942-89634EE481CF}" presName="parTx" presStyleLbl="alignNode1" presStyleIdx="1" presStyleCnt="4">
        <dgm:presLayoutVars>
          <dgm:chMax val="0"/>
          <dgm:chPref val="0"/>
          <dgm:bulletEnabled val="1"/>
        </dgm:presLayoutVars>
      </dgm:prSet>
      <dgm:spPr/>
      <dgm:t>
        <a:bodyPr/>
        <a:lstStyle/>
        <a:p>
          <a:endParaRPr lang="zh-TW" altLang="en-US"/>
        </a:p>
      </dgm:t>
    </dgm:pt>
    <dgm:pt modelId="{899F197E-CEA2-4A3E-8A80-21DE0E5B7BCF}" type="pres">
      <dgm:prSet presAssocID="{629C1AF4-26BF-4BE6-9942-89634EE481CF}" presName="desTx" presStyleLbl="alignAccFollowNode1" presStyleIdx="1" presStyleCnt="4">
        <dgm:presLayoutVars>
          <dgm:bulletEnabled val="1"/>
        </dgm:presLayoutVars>
      </dgm:prSet>
      <dgm:spPr/>
      <dgm:t>
        <a:bodyPr/>
        <a:lstStyle/>
        <a:p>
          <a:endParaRPr lang="zh-TW" altLang="en-US"/>
        </a:p>
      </dgm:t>
    </dgm:pt>
    <dgm:pt modelId="{75FF7C80-22F6-43AD-BD46-F0E709F5C6DA}" type="pres">
      <dgm:prSet presAssocID="{C8C43382-A276-47DA-8E45-BEA7CFCE1982}" presName="space" presStyleCnt="0"/>
      <dgm:spPr/>
    </dgm:pt>
    <dgm:pt modelId="{D8AD9A1B-6F36-4DEE-86C5-9128C7A3E899}" type="pres">
      <dgm:prSet presAssocID="{F1D0B186-FBEA-41F6-BE7D-D46299E9D8B3}" presName="composite" presStyleCnt="0"/>
      <dgm:spPr/>
    </dgm:pt>
    <dgm:pt modelId="{FBE7D4C8-C8EC-4165-9C23-AFA4AA5C5E99}" type="pres">
      <dgm:prSet presAssocID="{F1D0B186-FBEA-41F6-BE7D-D46299E9D8B3}" presName="parTx" presStyleLbl="alignNode1" presStyleIdx="2" presStyleCnt="4">
        <dgm:presLayoutVars>
          <dgm:chMax val="0"/>
          <dgm:chPref val="0"/>
          <dgm:bulletEnabled val="1"/>
        </dgm:presLayoutVars>
      </dgm:prSet>
      <dgm:spPr/>
      <dgm:t>
        <a:bodyPr/>
        <a:lstStyle/>
        <a:p>
          <a:endParaRPr lang="zh-TW" altLang="en-US"/>
        </a:p>
      </dgm:t>
    </dgm:pt>
    <dgm:pt modelId="{FA96DC16-79B6-4DD6-98F5-A80AEC1BAA94}" type="pres">
      <dgm:prSet presAssocID="{F1D0B186-FBEA-41F6-BE7D-D46299E9D8B3}" presName="desTx" presStyleLbl="alignAccFollowNode1" presStyleIdx="2" presStyleCnt="4">
        <dgm:presLayoutVars>
          <dgm:bulletEnabled val="1"/>
        </dgm:presLayoutVars>
      </dgm:prSet>
      <dgm:spPr/>
      <dgm:t>
        <a:bodyPr/>
        <a:lstStyle/>
        <a:p>
          <a:endParaRPr lang="zh-TW" altLang="en-US"/>
        </a:p>
      </dgm:t>
    </dgm:pt>
    <dgm:pt modelId="{2CF73556-060E-4D92-A8E0-6F4EBD536461}" type="pres">
      <dgm:prSet presAssocID="{C7920D0D-9EA7-4985-BD32-33044164A9A4}" presName="space" presStyleCnt="0"/>
      <dgm:spPr/>
    </dgm:pt>
    <dgm:pt modelId="{C52C81CF-414D-49A1-9463-561E620163B8}" type="pres">
      <dgm:prSet presAssocID="{034B167E-2C1B-4BC6-A761-0D0D5AF0A1C8}" presName="composite" presStyleCnt="0"/>
      <dgm:spPr/>
    </dgm:pt>
    <dgm:pt modelId="{C498FB28-E328-48B0-AC54-E02438C2AC5E}" type="pres">
      <dgm:prSet presAssocID="{034B167E-2C1B-4BC6-A761-0D0D5AF0A1C8}" presName="parTx" presStyleLbl="alignNode1" presStyleIdx="3" presStyleCnt="4">
        <dgm:presLayoutVars>
          <dgm:chMax val="0"/>
          <dgm:chPref val="0"/>
          <dgm:bulletEnabled val="1"/>
        </dgm:presLayoutVars>
      </dgm:prSet>
      <dgm:spPr/>
      <dgm:t>
        <a:bodyPr/>
        <a:lstStyle/>
        <a:p>
          <a:endParaRPr lang="zh-TW" altLang="en-US"/>
        </a:p>
      </dgm:t>
    </dgm:pt>
    <dgm:pt modelId="{8BF6346D-2E56-4001-AC26-E0C9162E6C13}" type="pres">
      <dgm:prSet presAssocID="{034B167E-2C1B-4BC6-A761-0D0D5AF0A1C8}" presName="desTx" presStyleLbl="alignAccFollowNode1" presStyleIdx="3" presStyleCnt="4">
        <dgm:presLayoutVars>
          <dgm:bulletEnabled val="1"/>
        </dgm:presLayoutVars>
      </dgm:prSet>
      <dgm:spPr/>
      <dgm:t>
        <a:bodyPr/>
        <a:lstStyle/>
        <a:p>
          <a:endParaRPr lang="zh-TW" altLang="en-US"/>
        </a:p>
      </dgm:t>
    </dgm:pt>
  </dgm:ptLst>
  <dgm:cxnLst>
    <dgm:cxn modelId="{0CE307AF-6C63-49F7-8313-FD1ADDF04BA0}" type="presOf" srcId="{189E732F-DBD2-4B23-BE46-B22189394A80}" destId="{0E61CA78-F3A6-4AE4-964F-C51CF8C306D6}" srcOrd="0" destOrd="0" presId="urn:microsoft.com/office/officeart/2005/8/layout/hList1"/>
    <dgm:cxn modelId="{422D662E-8C97-454B-AD5A-6A5EA5E65673}" srcId="{998EA1F2-9A43-4149-906B-AD9ADE1C0514}" destId="{36372003-BB12-419E-B99F-A3D2DA973835}" srcOrd="0" destOrd="0" parTransId="{4CF3BDFD-62F2-45A5-8C5F-486E0AB31336}" sibTransId="{07458A3E-433A-4199-804E-02F8286F8446}"/>
    <dgm:cxn modelId="{252CAFE7-0E78-48B6-A524-3980F8D2C3D6}" type="presOf" srcId="{A5218560-1FD1-48FB-B691-5FAAB895A966}" destId="{FA96DC16-79B6-4DD6-98F5-A80AEC1BAA94}" srcOrd="0" destOrd="3" presId="urn:microsoft.com/office/officeart/2005/8/layout/hList1"/>
    <dgm:cxn modelId="{D4F84EF3-967D-493E-A12B-60E7B3AD83C7}" type="presOf" srcId="{3544E0D2-5852-4A51-97F4-5580050129BD}" destId="{899F197E-CEA2-4A3E-8A80-21DE0E5B7BCF}" srcOrd="0" destOrd="1" presId="urn:microsoft.com/office/officeart/2005/8/layout/hList1"/>
    <dgm:cxn modelId="{D07D3A90-289A-4E22-9DC2-368F533B2844}" type="presOf" srcId="{F1D0B186-FBEA-41F6-BE7D-D46299E9D8B3}" destId="{FBE7D4C8-C8EC-4165-9C23-AFA4AA5C5E99}" srcOrd="0" destOrd="0" presId="urn:microsoft.com/office/officeart/2005/8/layout/hList1"/>
    <dgm:cxn modelId="{D3EBCE5F-61DF-4F72-9658-943ABAAAB859}" type="presOf" srcId="{36372003-BB12-419E-B99F-A3D2DA973835}" destId="{80B2EF97-8161-45A1-9140-9FF1738B0E40}" srcOrd="0" destOrd="0" presId="urn:microsoft.com/office/officeart/2005/8/layout/hList1"/>
    <dgm:cxn modelId="{E57A1332-4030-4207-BC36-677C7E99C926}" srcId="{F1D0B186-FBEA-41F6-BE7D-D46299E9D8B3}" destId="{A5218560-1FD1-48FB-B691-5FAAB895A966}" srcOrd="3" destOrd="0" parTransId="{6ECF7A53-F0BD-4ED7-ACF8-A793D4D246E7}" sibTransId="{2E5C69C3-0F32-4E02-B95E-5D08592478E9}"/>
    <dgm:cxn modelId="{85BF56BB-C013-4C6C-A176-87CA4CAB8BC0}" srcId="{F1D0B186-FBEA-41F6-BE7D-D46299E9D8B3}" destId="{30783CC6-3042-46C4-9D48-108665265288}" srcOrd="2" destOrd="0" parTransId="{AEEB4AB1-6217-47C6-815F-9132D6410F8F}" sibTransId="{AEC28D6A-59E6-499C-BDA2-5BCC25DCD50C}"/>
    <dgm:cxn modelId="{A66610CA-6090-437C-AEB3-B8C6A9C093D1}" srcId="{629C1AF4-26BF-4BE6-9942-89634EE481CF}" destId="{59A4294D-CCA1-41B7-B87E-364C28711172}" srcOrd="0" destOrd="0" parTransId="{C550D9AD-7D87-4E43-978D-805BE73616CB}" sibTransId="{CC1EAB34-71FD-4FC8-92B5-D85B6FA16FB1}"/>
    <dgm:cxn modelId="{490CA13A-113B-4480-84FF-72BAD41A9CE9}" type="presOf" srcId="{52B22C83-4A72-44A5-9112-EFBE4FD8FABE}" destId="{FA96DC16-79B6-4DD6-98F5-A80AEC1BAA94}" srcOrd="0" destOrd="0" presId="urn:microsoft.com/office/officeart/2005/8/layout/hList1"/>
    <dgm:cxn modelId="{9D81BC88-5DC8-45FA-A204-ADEFB4CAAE7D}" srcId="{189E732F-DBD2-4B23-BE46-B22189394A80}" destId="{F1D0B186-FBEA-41F6-BE7D-D46299E9D8B3}" srcOrd="2" destOrd="0" parTransId="{3E88F744-A9EE-4CE8-BA3A-51C748FFDD81}" sibTransId="{C7920D0D-9EA7-4985-BD32-33044164A9A4}"/>
    <dgm:cxn modelId="{377FBF71-F113-462D-82B8-B7E918A2EFEC}" srcId="{F1D0B186-FBEA-41F6-BE7D-D46299E9D8B3}" destId="{52B22C83-4A72-44A5-9112-EFBE4FD8FABE}" srcOrd="0" destOrd="0" parTransId="{FD4BD24B-17F3-47B8-9508-8362ABB828AE}" sibTransId="{3800E8C6-CF30-4E58-90DA-3DDDBE6795F7}"/>
    <dgm:cxn modelId="{FEBCEAAC-F7A1-4B15-975A-FE7CCF33D82D}" srcId="{629C1AF4-26BF-4BE6-9942-89634EE481CF}" destId="{3BF69697-E1D2-44B0-B21E-AA140BE464E5}" srcOrd="2" destOrd="0" parTransId="{5A6E69EE-11C0-4996-835A-8395ED357F40}" sibTransId="{FA0D4FF8-3E3D-4C7F-B374-529EC14D4488}"/>
    <dgm:cxn modelId="{25DA8FFB-A847-4384-AE76-29999FBE7CA4}" type="presOf" srcId="{30783CC6-3042-46C4-9D48-108665265288}" destId="{FA96DC16-79B6-4DD6-98F5-A80AEC1BAA94}" srcOrd="0" destOrd="2" presId="urn:microsoft.com/office/officeart/2005/8/layout/hList1"/>
    <dgm:cxn modelId="{DDC366D8-4F14-42CC-B6D5-41061B29411E}" srcId="{189E732F-DBD2-4B23-BE46-B22189394A80}" destId="{629C1AF4-26BF-4BE6-9942-89634EE481CF}" srcOrd="1" destOrd="0" parTransId="{E5E78EE7-F74E-483E-919D-C234798CEA46}" sibTransId="{C8C43382-A276-47DA-8E45-BEA7CFCE1982}"/>
    <dgm:cxn modelId="{2EEEBE86-83E5-4AB1-B4E1-EFBE9FADAAFA}" type="presOf" srcId="{998EA1F2-9A43-4149-906B-AD9ADE1C0514}" destId="{41CA77E0-BC6E-4D53-9FCD-B03E2BAB6EFB}" srcOrd="0" destOrd="0" presId="urn:microsoft.com/office/officeart/2005/8/layout/hList1"/>
    <dgm:cxn modelId="{D2EDA7CE-7751-4912-890E-DD9ACA31D635}" type="presOf" srcId="{034B167E-2C1B-4BC6-A761-0D0D5AF0A1C8}" destId="{C498FB28-E328-48B0-AC54-E02438C2AC5E}" srcOrd="0" destOrd="0" presId="urn:microsoft.com/office/officeart/2005/8/layout/hList1"/>
    <dgm:cxn modelId="{2C450650-6DF3-4C41-A091-01F658817C3B}" srcId="{189E732F-DBD2-4B23-BE46-B22189394A80}" destId="{034B167E-2C1B-4BC6-A761-0D0D5AF0A1C8}" srcOrd="3" destOrd="0" parTransId="{F59A9395-30BD-4C89-8677-064B05216993}" sibTransId="{28E9C18D-C3DA-4612-82C1-038453CA2085}"/>
    <dgm:cxn modelId="{CDF145E2-E2AB-4516-A1B6-2E77F5CE442B}" srcId="{034B167E-2C1B-4BC6-A761-0D0D5AF0A1C8}" destId="{6BE4626E-92E6-4636-A9D3-0933BE1F912E}" srcOrd="1" destOrd="0" parTransId="{7C317165-E7AB-4B1E-9628-340EA10F61A0}" sibTransId="{C7CB185B-9510-4E36-ACC4-3B01DEAB0015}"/>
    <dgm:cxn modelId="{A6A92A6A-7351-47FB-BC0B-475EEBBCE552}" srcId="{034B167E-2C1B-4BC6-A761-0D0D5AF0A1C8}" destId="{070286D6-F74A-4CE7-AEDB-3F403A0CB5B4}" srcOrd="2" destOrd="0" parTransId="{1D2F1487-D66C-48CA-9BC0-53D51A0CF39D}" sibTransId="{B658FC24-995D-4C00-A7D9-C7311758594C}"/>
    <dgm:cxn modelId="{F8E0585E-2C4D-4B2B-B808-BEB710F942BD}" type="presOf" srcId="{59A4294D-CCA1-41B7-B87E-364C28711172}" destId="{899F197E-CEA2-4A3E-8A80-21DE0E5B7BCF}" srcOrd="0" destOrd="0" presId="urn:microsoft.com/office/officeart/2005/8/layout/hList1"/>
    <dgm:cxn modelId="{6DD86A5E-77AE-4C08-A9DE-095259F0E13B}" srcId="{034B167E-2C1B-4BC6-A761-0D0D5AF0A1C8}" destId="{F5264EF0-7CF6-40E1-94A2-7F83A94BECB5}" srcOrd="0" destOrd="0" parTransId="{5C125E6D-E05E-4255-AA4F-D7683C2BB4A1}" sibTransId="{D122DE10-6796-4566-A4EA-6E796C8A8861}"/>
    <dgm:cxn modelId="{2864B247-CC7E-41C9-86C3-1596910540AC}" type="presOf" srcId="{070286D6-F74A-4CE7-AEDB-3F403A0CB5B4}" destId="{8BF6346D-2E56-4001-AC26-E0C9162E6C13}" srcOrd="0" destOrd="2" presId="urn:microsoft.com/office/officeart/2005/8/layout/hList1"/>
    <dgm:cxn modelId="{D9225570-B604-4CC5-826C-235D9BD6FD06}" type="presOf" srcId="{629C1AF4-26BF-4BE6-9942-89634EE481CF}" destId="{689EDAE6-8E37-42F0-AAD0-AF675490A3F7}" srcOrd="0" destOrd="0" presId="urn:microsoft.com/office/officeart/2005/8/layout/hList1"/>
    <dgm:cxn modelId="{676DAF03-1A36-47F4-A833-B030FD17D3A3}" type="presOf" srcId="{AAE97DAD-309F-41FD-8E7D-ECA9F42D1342}" destId="{FA96DC16-79B6-4DD6-98F5-A80AEC1BAA94}" srcOrd="0" destOrd="1" presId="urn:microsoft.com/office/officeart/2005/8/layout/hList1"/>
    <dgm:cxn modelId="{F906ED2D-E4F8-42CA-A355-0E97FD3200B8}" type="presOf" srcId="{3BF69697-E1D2-44B0-B21E-AA140BE464E5}" destId="{899F197E-CEA2-4A3E-8A80-21DE0E5B7BCF}" srcOrd="0" destOrd="2" presId="urn:microsoft.com/office/officeart/2005/8/layout/hList1"/>
    <dgm:cxn modelId="{9B8BCBF3-1D83-40D3-AD4C-BE02D6D42F29}" srcId="{629C1AF4-26BF-4BE6-9942-89634EE481CF}" destId="{3544E0D2-5852-4A51-97F4-5580050129BD}" srcOrd="1" destOrd="0" parTransId="{829631A1-EFBD-4CE1-B019-905790F3AC00}" sibTransId="{358383D9-98BE-4BA3-92AF-8E85DAED7879}"/>
    <dgm:cxn modelId="{44232403-4391-44D5-8C84-C9A178CE744C}" srcId="{F1D0B186-FBEA-41F6-BE7D-D46299E9D8B3}" destId="{AAE97DAD-309F-41FD-8E7D-ECA9F42D1342}" srcOrd="1" destOrd="0" parTransId="{D9C6D9A5-6924-454C-8BF4-39BC62CA7F72}" sibTransId="{39D7C986-A0F8-48F9-9CFF-A598C1AB1EEB}"/>
    <dgm:cxn modelId="{10D7026E-CB15-4F56-BA7B-BDB14C2293BE}" srcId="{189E732F-DBD2-4B23-BE46-B22189394A80}" destId="{998EA1F2-9A43-4149-906B-AD9ADE1C0514}" srcOrd="0" destOrd="0" parTransId="{01EFBF4A-6298-42F5-AE04-1A87133E2C6C}" sibTransId="{C84364C7-301F-4D73-B2F0-C59478230B6D}"/>
    <dgm:cxn modelId="{972825B1-A628-4CF4-BEC2-7DC4454521D6}" type="presOf" srcId="{6BE4626E-92E6-4636-A9D3-0933BE1F912E}" destId="{8BF6346D-2E56-4001-AC26-E0C9162E6C13}" srcOrd="0" destOrd="1" presId="urn:microsoft.com/office/officeart/2005/8/layout/hList1"/>
    <dgm:cxn modelId="{644C797D-FFDF-4D77-BA08-B469C5D6BF45}" type="presOf" srcId="{F5264EF0-7CF6-40E1-94A2-7F83A94BECB5}" destId="{8BF6346D-2E56-4001-AC26-E0C9162E6C13}" srcOrd="0" destOrd="0" presId="urn:microsoft.com/office/officeart/2005/8/layout/hList1"/>
    <dgm:cxn modelId="{5F0FB697-A8B3-428F-BBA7-95C997A2609F}" type="presParOf" srcId="{0E61CA78-F3A6-4AE4-964F-C51CF8C306D6}" destId="{0F570720-439A-49CC-862E-D994FA1E9297}" srcOrd="0" destOrd="0" presId="urn:microsoft.com/office/officeart/2005/8/layout/hList1"/>
    <dgm:cxn modelId="{FAE2F82E-AD96-475C-A77F-DBABC77DCCC9}" type="presParOf" srcId="{0F570720-439A-49CC-862E-D994FA1E9297}" destId="{41CA77E0-BC6E-4D53-9FCD-B03E2BAB6EFB}" srcOrd="0" destOrd="0" presId="urn:microsoft.com/office/officeart/2005/8/layout/hList1"/>
    <dgm:cxn modelId="{EC7AB113-4500-450F-9EEA-0232EB5FCD9A}" type="presParOf" srcId="{0F570720-439A-49CC-862E-D994FA1E9297}" destId="{80B2EF97-8161-45A1-9140-9FF1738B0E40}" srcOrd="1" destOrd="0" presId="urn:microsoft.com/office/officeart/2005/8/layout/hList1"/>
    <dgm:cxn modelId="{008FCD08-7E2A-4494-ADA7-1E18FAE7ECA1}" type="presParOf" srcId="{0E61CA78-F3A6-4AE4-964F-C51CF8C306D6}" destId="{AF397234-5473-4218-A368-8FB5B80160EC}" srcOrd="1" destOrd="0" presId="urn:microsoft.com/office/officeart/2005/8/layout/hList1"/>
    <dgm:cxn modelId="{B2B25A8A-8EEA-4546-9583-1BDC90DDB123}" type="presParOf" srcId="{0E61CA78-F3A6-4AE4-964F-C51CF8C306D6}" destId="{A7BCAEF3-7B2B-4544-87A8-E9A543DB8268}" srcOrd="2" destOrd="0" presId="urn:microsoft.com/office/officeart/2005/8/layout/hList1"/>
    <dgm:cxn modelId="{92D69ACC-99CF-4460-A2AC-C5764FB4DB6D}" type="presParOf" srcId="{A7BCAEF3-7B2B-4544-87A8-E9A543DB8268}" destId="{689EDAE6-8E37-42F0-AAD0-AF675490A3F7}" srcOrd="0" destOrd="0" presId="urn:microsoft.com/office/officeart/2005/8/layout/hList1"/>
    <dgm:cxn modelId="{7C027829-67C4-482F-A5BE-7170566105BA}" type="presParOf" srcId="{A7BCAEF3-7B2B-4544-87A8-E9A543DB8268}" destId="{899F197E-CEA2-4A3E-8A80-21DE0E5B7BCF}" srcOrd="1" destOrd="0" presId="urn:microsoft.com/office/officeart/2005/8/layout/hList1"/>
    <dgm:cxn modelId="{502386B0-CA63-48A5-9074-083AE773AB61}" type="presParOf" srcId="{0E61CA78-F3A6-4AE4-964F-C51CF8C306D6}" destId="{75FF7C80-22F6-43AD-BD46-F0E709F5C6DA}" srcOrd="3" destOrd="0" presId="urn:microsoft.com/office/officeart/2005/8/layout/hList1"/>
    <dgm:cxn modelId="{A42A960D-807C-46DB-BF5B-47E5925F36EF}" type="presParOf" srcId="{0E61CA78-F3A6-4AE4-964F-C51CF8C306D6}" destId="{D8AD9A1B-6F36-4DEE-86C5-9128C7A3E899}" srcOrd="4" destOrd="0" presId="urn:microsoft.com/office/officeart/2005/8/layout/hList1"/>
    <dgm:cxn modelId="{D4F1BF63-0ECF-46FD-9F46-ECF3354A7F54}" type="presParOf" srcId="{D8AD9A1B-6F36-4DEE-86C5-9128C7A3E899}" destId="{FBE7D4C8-C8EC-4165-9C23-AFA4AA5C5E99}" srcOrd="0" destOrd="0" presId="urn:microsoft.com/office/officeart/2005/8/layout/hList1"/>
    <dgm:cxn modelId="{9B7A318D-D7A5-462E-94C5-903211168874}" type="presParOf" srcId="{D8AD9A1B-6F36-4DEE-86C5-9128C7A3E899}" destId="{FA96DC16-79B6-4DD6-98F5-A80AEC1BAA94}" srcOrd="1" destOrd="0" presId="urn:microsoft.com/office/officeart/2005/8/layout/hList1"/>
    <dgm:cxn modelId="{37DC5C8E-1338-497B-9E88-CD20AD579D87}" type="presParOf" srcId="{0E61CA78-F3A6-4AE4-964F-C51CF8C306D6}" destId="{2CF73556-060E-4D92-A8E0-6F4EBD536461}" srcOrd="5" destOrd="0" presId="urn:microsoft.com/office/officeart/2005/8/layout/hList1"/>
    <dgm:cxn modelId="{9C60F558-F6FD-431A-9A8D-B632D74DB77C}" type="presParOf" srcId="{0E61CA78-F3A6-4AE4-964F-C51CF8C306D6}" destId="{C52C81CF-414D-49A1-9463-561E620163B8}" srcOrd="6" destOrd="0" presId="urn:microsoft.com/office/officeart/2005/8/layout/hList1"/>
    <dgm:cxn modelId="{544187D5-2D13-4289-9CAF-9B3B9E5B3FDA}" type="presParOf" srcId="{C52C81CF-414D-49A1-9463-561E620163B8}" destId="{C498FB28-E328-48B0-AC54-E02438C2AC5E}" srcOrd="0" destOrd="0" presId="urn:microsoft.com/office/officeart/2005/8/layout/hList1"/>
    <dgm:cxn modelId="{71D4A1E0-119F-4179-B520-30DD77F6731D}" type="presParOf" srcId="{C52C81CF-414D-49A1-9463-561E620163B8}" destId="{8BF6346D-2E56-4001-AC26-E0C9162E6C1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31DFC-A647-4F22-8276-3116163C95B5}"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zh-TW" altLang="en-US"/>
        </a:p>
      </dgm:t>
    </dgm:pt>
    <dgm:pt modelId="{6527774C-15B5-46BD-AD92-D516421E96EA}">
      <dgm:prSet phldrT="[文字]" custT="1"/>
      <dgm:spPr/>
      <dgm:t>
        <a:bodyPr/>
        <a:lstStyle/>
        <a:p>
          <a:pPr algn="ctr"/>
          <a:r>
            <a:rPr lang="zh-TW" altLang="en-US" sz="3600" b="1" dirty="0" smtClean="0">
              <a:latin typeface="標楷體" pitchFamily="65" charset="-120"/>
              <a:ea typeface="標楷體" pitchFamily="65" charset="-120"/>
            </a:rPr>
            <a:t>若油能吃何必造假</a:t>
          </a:r>
          <a:endParaRPr lang="en-US" altLang="zh-TW" sz="3600" b="1" dirty="0" smtClean="0">
            <a:latin typeface="標楷體" pitchFamily="65" charset="-120"/>
            <a:ea typeface="標楷體" pitchFamily="65" charset="-120"/>
          </a:endParaRPr>
        </a:p>
      </dgm:t>
    </dgm:pt>
    <dgm:pt modelId="{412783FC-6BD2-46CE-AB06-6A7850E999D8}" type="parTrans" cxnId="{18D9A815-FB89-4BC4-A28F-AFD00C278094}">
      <dgm:prSet/>
      <dgm:spPr/>
      <dgm:t>
        <a:bodyPr/>
        <a:lstStyle/>
        <a:p>
          <a:pPr algn="ctr"/>
          <a:endParaRPr lang="zh-TW" altLang="en-US"/>
        </a:p>
      </dgm:t>
    </dgm:pt>
    <dgm:pt modelId="{0DC0C5E3-377E-4B6B-9205-3F4655032B3F}" type="sibTrans" cxnId="{18D9A815-FB89-4BC4-A28F-AFD00C278094}">
      <dgm:prSet/>
      <dgm:spPr/>
      <dgm:t>
        <a:bodyPr/>
        <a:lstStyle/>
        <a:p>
          <a:pPr algn="ctr"/>
          <a:endParaRPr lang="zh-TW" altLang="en-US"/>
        </a:p>
      </dgm:t>
    </dgm:pt>
    <dgm:pt modelId="{EF67BEC0-FAA1-4A83-9DC7-D9A0A2FFE1FA}">
      <dgm:prSet phldrT="[文字]"/>
      <dgm:spPr/>
      <dgm:t>
        <a:bodyPr/>
        <a:lstStyle/>
        <a:p>
          <a:pPr algn="ctr"/>
          <a:r>
            <a:rPr lang="zh-TW" altLang="en-US" b="1" dirty="0" smtClean="0">
              <a:latin typeface="標楷體" pitchFamily="65" charset="-120"/>
              <a:ea typeface="標楷體" pitchFamily="65" charset="-120"/>
            </a:rPr>
            <a:t>不合常情的檢驗數據：</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檢驗報告數值雷同</a:t>
          </a:r>
          <a:r>
            <a:rPr lang="en-US" altLang="zh-TW" b="1" dirty="0" smtClean="0">
              <a:latin typeface="標楷體" pitchFamily="65" charset="-120"/>
              <a:ea typeface="標楷體" pitchFamily="65" charset="-120"/>
            </a:rPr>
            <a:t/>
          </a:r>
          <a:br>
            <a:rPr lang="en-US" altLang="zh-TW" b="1" dirty="0" smtClean="0">
              <a:latin typeface="標楷體" pitchFamily="65" charset="-120"/>
              <a:ea typeface="標楷體" pitchFamily="65" charset="-120"/>
            </a:rPr>
          </a:b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放置越久酸價越低</a:t>
          </a:r>
          <a:endParaRPr lang="en-US" altLang="zh-TW" b="1" dirty="0" smtClean="0">
            <a:latin typeface="標楷體" pitchFamily="65" charset="-120"/>
            <a:ea typeface="標楷體" pitchFamily="65" charset="-120"/>
          </a:endParaRPr>
        </a:p>
      </dgm:t>
    </dgm:pt>
    <dgm:pt modelId="{CAE23F80-F14A-4615-B5E9-A427A108867C}" type="parTrans" cxnId="{3D133A84-3F10-4AB8-91D9-804815C9D4DD}">
      <dgm:prSet/>
      <dgm:spPr/>
      <dgm:t>
        <a:bodyPr/>
        <a:lstStyle/>
        <a:p>
          <a:pPr algn="ctr"/>
          <a:endParaRPr lang="zh-TW" altLang="en-US"/>
        </a:p>
      </dgm:t>
    </dgm:pt>
    <dgm:pt modelId="{B4CAAE69-D5C9-40D4-9ADC-6F93058053A4}" type="sibTrans" cxnId="{3D133A84-3F10-4AB8-91D9-804815C9D4DD}">
      <dgm:prSet/>
      <dgm:spPr/>
      <dgm:t>
        <a:bodyPr/>
        <a:lstStyle/>
        <a:p>
          <a:pPr algn="ctr"/>
          <a:endParaRPr lang="zh-TW" altLang="en-US"/>
        </a:p>
      </dgm:t>
    </dgm:pt>
    <dgm:pt modelId="{C3C856DB-760A-4202-9F7C-FD7F3563D1E6}">
      <dgm:prSet phldrT="[文字]"/>
      <dgm:spPr/>
      <dgm:t>
        <a:bodyPr/>
        <a:lstStyle/>
        <a:p>
          <a:pPr algn="ctr"/>
          <a:r>
            <a:rPr lang="zh-TW" altLang="en-US" b="1" dirty="0" smtClean="0">
              <a:latin typeface="標楷體" pitchFamily="65" charset="-120"/>
              <a:ea typeface="標楷體" pitchFamily="65" charset="-120"/>
            </a:rPr>
            <a:t>不可能的採樣：</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採樣時間在領櫃時間前</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報告上的採樣處是假的</a:t>
          </a:r>
          <a:endParaRPr lang="zh-TW" altLang="en-US" b="1" dirty="0">
            <a:latin typeface="標楷體" pitchFamily="65" charset="-120"/>
            <a:ea typeface="標楷體" pitchFamily="65" charset="-120"/>
          </a:endParaRPr>
        </a:p>
      </dgm:t>
    </dgm:pt>
    <dgm:pt modelId="{CA0DE53F-5194-4029-9A5F-67EC3026EA0B}" type="parTrans" cxnId="{E0300906-ACBE-4A33-B3A4-76812AF8E81B}">
      <dgm:prSet/>
      <dgm:spPr/>
      <dgm:t>
        <a:bodyPr/>
        <a:lstStyle/>
        <a:p>
          <a:pPr algn="ctr"/>
          <a:endParaRPr lang="zh-TW" altLang="en-US"/>
        </a:p>
      </dgm:t>
    </dgm:pt>
    <dgm:pt modelId="{B3C244D3-3A9E-40A2-88D4-E69F71CA03F5}" type="sibTrans" cxnId="{E0300906-ACBE-4A33-B3A4-76812AF8E81B}">
      <dgm:prSet/>
      <dgm:spPr/>
      <dgm:t>
        <a:bodyPr/>
        <a:lstStyle/>
        <a:p>
          <a:pPr algn="ctr"/>
          <a:endParaRPr lang="zh-TW" altLang="en-US"/>
        </a:p>
      </dgm:t>
    </dgm:pt>
    <dgm:pt modelId="{B081763F-F94E-4302-ADFB-7B5E4376BB2C}">
      <dgm:prSet phldrT="[文字]"/>
      <dgm:spPr/>
      <dgm:t>
        <a:bodyPr/>
        <a:lstStyle/>
        <a:p>
          <a:pPr algn="ctr"/>
          <a:r>
            <a:rPr lang="zh-TW" altLang="en-US" b="1" dirty="0" smtClean="0">
              <a:latin typeface="標楷體" pitchFamily="65" charset="-120"/>
              <a:ea typeface="標楷體" pitchFamily="65" charset="-120"/>
            </a:rPr>
            <a:t>異常的酸價變化：</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與澳洲牛油差距甚大</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與審理過程差距甚大</a:t>
          </a:r>
          <a:endParaRPr lang="zh-TW" altLang="en-US" b="1" dirty="0">
            <a:latin typeface="標楷體" pitchFamily="65" charset="-120"/>
            <a:ea typeface="標楷體" pitchFamily="65" charset="-120"/>
          </a:endParaRPr>
        </a:p>
      </dgm:t>
    </dgm:pt>
    <dgm:pt modelId="{BCD4CC31-7D3A-457A-B791-29F2F56FE207}" type="parTrans" cxnId="{74AF70E0-1637-4214-942D-55BDC06647CA}">
      <dgm:prSet/>
      <dgm:spPr/>
      <dgm:t>
        <a:bodyPr/>
        <a:lstStyle/>
        <a:p>
          <a:pPr algn="ctr"/>
          <a:endParaRPr lang="zh-TW" altLang="en-US"/>
        </a:p>
      </dgm:t>
    </dgm:pt>
    <dgm:pt modelId="{C01ED6C8-5133-4286-9120-9888C457FDF5}" type="sibTrans" cxnId="{74AF70E0-1637-4214-942D-55BDC06647CA}">
      <dgm:prSet/>
      <dgm:spPr/>
      <dgm:t>
        <a:bodyPr/>
        <a:lstStyle/>
        <a:p>
          <a:pPr algn="ctr"/>
          <a:endParaRPr lang="zh-TW" altLang="en-US"/>
        </a:p>
      </dgm:t>
    </dgm:pt>
    <dgm:pt modelId="{18B8C5DD-0863-4F2C-A1CB-CDFD2F4E030A}">
      <dgm:prSet phldrT="[文字]"/>
      <dgm:spPr/>
      <dgm:t>
        <a:bodyPr/>
        <a:lstStyle/>
        <a:p>
          <a:pPr algn="ctr"/>
          <a:r>
            <a:rPr lang="zh-TW" altLang="en-US" b="1" dirty="0" smtClean="0">
              <a:latin typeface="標楷體" pitchFamily="65" charset="-120"/>
              <a:ea typeface="標楷體" pitchFamily="65" charset="-120"/>
            </a:rPr>
            <a:t>無法圓謊的同批辯解：</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油槽容量不足以同批</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同批各櫃數值竟有差異</a:t>
          </a:r>
          <a:endParaRPr lang="zh-TW" altLang="en-US" b="1" dirty="0">
            <a:latin typeface="標楷體" pitchFamily="65" charset="-120"/>
            <a:ea typeface="標楷體" pitchFamily="65" charset="-120"/>
          </a:endParaRPr>
        </a:p>
      </dgm:t>
    </dgm:pt>
    <dgm:pt modelId="{7A98C6D2-4523-4B08-BB2E-E81598B0C462}" type="parTrans" cxnId="{6ED96AFD-052B-4AA5-870C-49F64C9DAF8B}">
      <dgm:prSet/>
      <dgm:spPr/>
      <dgm:t>
        <a:bodyPr/>
        <a:lstStyle/>
        <a:p>
          <a:pPr algn="ctr"/>
          <a:endParaRPr lang="zh-TW" altLang="en-US"/>
        </a:p>
      </dgm:t>
    </dgm:pt>
    <dgm:pt modelId="{D834E1CE-1EDD-44EA-89C4-07D857E2226B}" type="sibTrans" cxnId="{6ED96AFD-052B-4AA5-870C-49F64C9DAF8B}">
      <dgm:prSet/>
      <dgm:spPr/>
      <dgm:t>
        <a:bodyPr/>
        <a:lstStyle/>
        <a:p>
          <a:pPr algn="ctr"/>
          <a:endParaRPr lang="zh-TW" altLang="en-US"/>
        </a:p>
      </dgm:t>
    </dgm:pt>
    <dgm:pt modelId="{6B76B0A1-80A4-41B1-8B24-F31F23A89BFE}" type="pres">
      <dgm:prSet presAssocID="{69131DFC-A647-4F22-8276-3116163C95B5}" presName="diagram" presStyleCnt="0">
        <dgm:presLayoutVars>
          <dgm:chMax val="1"/>
          <dgm:dir/>
          <dgm:animLvl val="ctr"/>
          <dgm:resizeHandles val="exact"/>
        </dgm:presLayoutVars>
      </dgm:prSet>
      <dgm:spPr/>
      <dgm:t>
        <a:bodyPr/>
        <a:lstStyle/>
        <a:p>
          <a:endParaRPr lang="zh-TW" altLang="en-US"/>
        </a:p>
      </dgm:t>
    </dgm:pt>
    <dgm:pt modelId="{5E9E3377-2D94-4984-8972-9493336D51B5}" type="pres">
      <dgm:prSet presAssocID="{69131DFC-A647-4F22-8276-3116163C95B5}" presName="matrix" presStyleCnt="0"/>
      <dgm:spPr/>
    </dgm:pt>
    <dgm:pt modelId="{567B6665-B5C2-4E35-A7E4-2E69A4E87877}" type="pres">
      <dgm:prSet presAssocID="{69131DFC-A647-4F22-8276-3116163C95B5}" presName="tile1" presStyleLbl="node1" presStyleIdx="0" presStyleCnt="4"/>
      <dgm:spPr/>
      <dgm:t>
        <a:bodyPr/>
        <a:lstStyle/>
        <a:p>
          <a:endParaRPr lang="zh-TW" altLang="en-US"/>
        </a:p>
      </dgm:t>
    </dgm:pt>
    <dgm:pt modelId="{91D73ED9-3C9D-4D75-9707-58A04E61D72F}" type="pres">
      <dgm:prSet presAssocID="{69131DFC-A647-4F22-8276-3116163C95B5}" presName="tile1text" presStyleLbl="node1" presStyleIdx="0" presStyleCnt="4">
        <dgm:presLayoutVars>
          <dgm:chMax val="0"/>
          <dgm:chPref val="0"/>
          <dgm:bulletEnabled val="1"/>
        </dgm:presLayoutVars>
      </dgm:prSet>
      <dgm:spPr/>
      <dgm:t>
        <a:bodyPr/>
        <a:lstStyle/>
        <a:p>
          <a:endParaRPr lang="zh-TW" altLang="en-US"/>
        </a:p>
      </dgm:t>
    </dgm:pt>
    <dgm:pt modelId="{17C42B01-DA78-42E6-81F1-0C4024691DC7}" type="pres">
      <dgm:prSet presAssocID="{69131DFC-A647-4F22-8276-3116163C95B5}" presName="tile2" presStyleLbl="node1" presStyleIdx="1" presStyleCnt="4"/>
      <dgm:spPr/>
      <dgm:t>
        <a:bodyPr/>
        <a:lstStyle/>
        <a:p>
          <a:endParaRPr lang="zh-TW" altLang="en-US"/>
        </a:p>
      </dgm:t>
    </dgm:pt>
    <dgm:pt modelId="{6E75F911-5839-4B9E-B1C2-D19D17730EBA}" type="pres">
      <dgm:prSet presAssocID="{69131DFC-A647-4F22-8276-3116163C95B5}" presName="tile2text" presStyleLbl="node1" presStyleIdx="1" presStyleCnt="4">
        <dgm:presLayoutVars>
          <dgm:chMax val="0"/>
          <dgm:chPref val="0"/>
          <dgm:bulletEnabled val="1"/>
        </dgm:presLayoutVars>
      </dgm:prSet>
      <dgm:spPr/>
      <dgm:t>
        <a:bodyPr/>
        <a:lstStyle/>
        <a:p>
          <a:endParaRPr lang="zh-TW" altLang="en-US"/>
        </a:p>
      </dgm:t>
    </dgm:pt>
    <dgm:pt modelId="{DE685356-8919-459E-B2BE-067A35DB365B}" type="pres">
      <dgm:prSet presAssocID="{69131DFC-A647-4F22-8276-3116163C95B5}" presName="tile3" presStyleLbl="node1" presStyleIdx="2" presStyleCnt="4"/>
      <dgm:spPr/>
      <dgm:t>
        <a:bodyPr/>
        <a:lstStyle/>
        <a:p>
          <a:endParaRPr lang="zh-TW" altLang="en-US"/>
        </a:p>
      </dgm:t>
    </dgm:pt>
    <dgm:pt modelId="{7CCDDEBA-2D94-4B2C-9A70-714568134B74}" type="pres">
      <dgm:prSet presAssocID="{69131DFC-A647-4F22-8276-3116163C95B5}" presName="tile3text" presStyleLbl="node1" presStyleIdx="2" presStyleCnt="4">
        <dgm:presLayoutVars>
          <dgm:chMax val="0"/>
          <dgm:chPref val="0"/>
          <dgm:bulletEnabled val="1"/>
        </dgm:presLayoutVars>
      </dgm:prSet>
      <dgm:spPr/>
      <dgm:t>
        <a:bodyPr/>
        <a:lstStyle/>
        <a:p>
          <a:endParaRPr lang="zh-TW" altLang="en-US"/>
        </a:p>
      </dgm:t>
    </dgm:pt>
    <dgm:pt modelId="{AB95481C-9603-4ADD-8BA9-CFC4E5454386}" type="pres">
      <dgm:prSet presAssocID="{69131DFC-A647-4F22-8276-3116163C95B5}" presName="tile4" presStyleLbl="node1" presStyleIdx="3" presStyleCnt="4"/>
      <dgm:spPr/>
      <dgm:t>
        <a:bodyPr/>
        <a:lstStyle/>
        <a:p>
          <a:endParaRPr lang="zh-TW" altLang="en-US"/>
        </a:p>
      </dgm:t>
    </dgm:pt>
    <dgm:pt modelId="{F0A617BD-041B-4A0C-8CD7-1A6733DB4055}" type="pres">
      <dgm:prSet presAssocID="{69131DFC-A647-4F22-8276-3116163C95B5}" presName="tile4text" presStyleLbl="node1" presStyleIdx="3" presStyleCnt="4">
        <dgm:presLayoutVars>
          <dgm:chMax val="0"/>
          <dgm:chPref val="0"/>
          <dgm:bulletEnabled val="1"/>
        </dgm:presLayoutVars>
      </dgm:prSet>
      <dgm:spPr/>
      <dgm:t>
        <a:bodyPr/>
        <a:lstStyle/>
        <a:p>
          <a:endParaRPr lang="zh-TW" altLang="en-US"/>
        </a:p>
      </dgm:t>
    </dgm:pt>
    <dgm:pt modelId="{686BB48A-1F35-4F84-9C2B-2CC88FC1EF10}" type="pres">
      <dgm:prSet presAssocID="{69131DFC-A647-4F22-8276-3116163C95B5}" presName="centerTile" presStyleLbl="fgShp" presStyleIdx="0" presStyleCnt="1">
        <dgm:presLayoutVars>
          <dgm:chMax val="0"/>
          <dgm:chPref val="0"/>
        </dgm:presLayoutVars>
      </dgm:prSet>
      <dgm:spPr/>
      <dgm:t>
        <a:bodyPr/>
        <a:lstStyle/>
        <a:p>
          <a:endParaRPr lang="zh-TW" altLang="en-US"/>
        </a:p>
      </dgm:t>
    </dgm:pt>
  </dgm:ptLst>
  <dgm:cxnLst>
    <dgm:cxn modelId="{11B85E23-A401-4733-9003-0AC310E38412}" type="presOf" srcId="{18B8C5DD-0863-4F2C-A1CB-CDFD2F4E030A}" destId="{AB95481C-9603-4ADD-8BA9-CFC4E5454386}" srcOrd="0" destOrd="0" presId="urn:microsoft.com/office/officeart/2005/8/layout/matrix1"/>
    <dgm:cxn modelId="{D459FABB-13CF-4D37-B779-0ECE3F806890}" type="presOf" srcId="{18B8C5DD-0863-4F2C-A1CB-CDFD2F4E030A}" destId="{F0A617BD-041B-4A0C-8CD7-1A6733DB4055}" srcOrd="1" destOrd="0" presId="urn:microsoft.com/office/officeart/2005/8/layout/matrix1"/>
    <dgm:cxn modelId="{74AF70E0-1637-4214-942D-55BDC06647CA}" srcId="{6527774C-15B5-46BD-AD92-D516421E96EA}" destId="{B081763F-F94E-4302-ADFB-7B5E4376BB2C}" srcOrd="2" destOrd="0" parTransId="{BCD4CC31-7D3A-457A-B791-29F2F56FE207}" sibTransId="{C01ED6C8-5133-4286-9120-9888C457FDF5}"/>
    <dgm:cxn modelId="{D79E3EF8-683D-4360-82D3-236BD28C84A7}" type="presOf" srcId="{B081763F-F94E-4302-ADFB-7B5E4376BB2C}" destId="{DE685356-8919-459E-B2BE-067A35DB365B}" srcOrd="0" destOrd="0" presId="urn:microsoft.com/office/officeart/2005/8/layout/matrix1"/>
    <dgm:cxn modelId="{57F4AC7B-0D6B-4764-A346-F1BAD5FEE473}" type="presOf" srcId="{EF67BEC0-FAA1-4A83-9DC7-D9A0A2FFE1FA}" destId="{91D73ED9-3C9D-4D75-9707-58A04E61D72F}" srcOrd="1" destOrd="0" presId="urn:microsoft.com/office/officeart/2005/8/layout/matrix1"/>
    <dgm:cxn modelId="{6ED96AFD-052B-4AA5-870C-49F64C9DAF8B}" srcId="{6527774C-15B5-46BD-AD92-D516421E96EA}" destId="{18B8C5DD-0863-4F2C-A1CB-CDFD2F4E030A}" srcOrd="3" destOrd="0" parTransId="{7A98C6D2-4523-4B08-BB2E-E81598B0C462}" sibTransId="{D834E1CE-1EDD-44EA-89C4-07D857E2226B}"/>
    <dgm:cxn modelId="{18D9A815-FB89-4BC4-A28F-AFD00C278094}" srcId="{69131DFC-A647-4F22-8276-3116163C95B5}" destId="{6527774C-15B5-46BD-AD92-D516421E96EA}" srcOrd="0" destOrd="0" parTransId="{412783FC-6BD2-46CE-AB06-6A7850E999D8}" sibTransId="{0DC0C5E3-377E-4B6B-9205-3F4655032B3F}"/>
    <dgm:cxn modelId="{3D133A84-3F10-4AB8-91D9-804815C9D4DD}" srcId="{6527774C-15B5-46BD-AD92-D516421E96EA}" destId="{EF67BEC0-FAA1-4A83-9DC7-D9A0A2FFE1FA}" srcOrd="0" destOrd="0" parTransId="{CAE23F80-F14A-4615-B5E9-A427A108867C}" sibTransId="{B4CAAE69-D5C9-40D4-9ADC-6F93058053A4}"/>
    <dgm:cxn modelId="{0DDD4F09-2324-40BE-B08D-1644135C4252}" type="presOf" srcId="{B081763F-F94E-4302-ADFB-7B5E4376BB2C}" destId="{7CCDDEBA-2D94-4B2C-9A70-714568134B74}" srcOrd="1" destOrd="0" presId="urn:microsoft.com/office/officeart/2005/8/layout/matrix1"/>
    <dgm:cxn modelId="{DA1CD6C8-F571-47F7-B49E-4DDBCB02D13C}" type="presOf" srcId="{69131DFC-A647-4F22-8276-3116163C95B5}" destId="{6B76B0A1-80A4-41B1-8B24-F31F23A89BFE}" srcOrd="0" destOrd="0" presId="urn:microsoft.com/office/officeart/2005/8/layout/matrix1"/>
    <dgm:cxn modelId="{44AF64BF-08F1-4995-B10D-E3D2E5920171}" type="presOf" srcId="{6527774C-15B5-46BD-AD92-D516421E96EA}" destId="{686BB48A-1F35-4F84-9C2B-2CC88FC1EF10}" srcOrd="0" destOrd="0" presId="urn:microsoft.com/office/officeart/2005/8/layout/matrix1"/>
    <dgm:cxn modelId="{E0300906-ACBE-4A33-B3A4-76812AF8E81B}" srcId="{6527774C-15B5-46BD-AD92-D516421E96EA}" destId="{C3C856DB-760A-4202-9F7C-FD7F3563D1E6}" srcOrd="1" destOrd="0" parTransId="{CA0DE53F-5194-4029-9A5F-67EC3026EA0B}" sibTransId="{B3C244D3-3A9E-40A2-88D4-E69F71CA03F5}"/>
    <dgm:cxn modelId="{74DD0BF3-0551-4035-AE11-C75D42021350}" type="presOf" srcId="{EF67BEC0-FAA1-4A83-9DC7-D9A0A2FFE1FA}" destId="{567B6665-B5C2-4E35-A7E4-2E69A4E87877}" srcOrd="0" destOrd="0" presId="urn:microsoft.com/office/officeart/2005/8/layout/matrix1"/>
    <dgm:cxn modelId="{9C44BBBA-204C-464A-BF7D-8072BEB859C4}" type="presOf" srcId="{C3C856DB-760A-4202-9F7C-FD7F3563D1E6}" destId="{17C42B01-DA78-42E6-81F1-0C4024691DC7}" srcOrd="0" destOrd="0" presId="urn:microsoft.com/office/officeart/2005/8/layout/matrix1"/>
    <dgm:cxn modelId="{2A3ACA46-F220-40F2-9071-4D5E62D243D8}" type="presOf" srcId="{C3C856DB-760A-4202-9F7C-FD7F3563D1E6}" destId="{6E75F911-5839-4B9E-B1C2-D19D17730EBA}" srcOrd="1" destOrd="0" presId="urn:microsoft.com/office/officeart/2005/8/layout/matrix1"/>
    <dgm:cxn modelId="{D0B2A57E-703E-4F1E-856E-9C1DCD1CB610}" type="presParOf" srcId="{6B76B0A1-80A4-41B1-8B24-F31F23A89BFE}" destId="{5E9E3377-2D94-4984-8972-9493336D51B5}" srcOrd="0" destOrd="0" presId="urn:microsoft.com/office/officeart/2005/8/layout/matrix1"/>
    <dgm:cxn modelId="{D4B9618F-3203-4CDE-A53B-A4B01888AE7D}" type="presParOf" srcId="{5E9E3377-2D94-4984-8972-9493336D51B5}" destId="{567B6665-B5C2-4E35-A7E4-2E69A4E87877}" srcOrd="0" destOrd="0" presId="urn:microsoft.com/office/officeart/2005/8/layout/matrix1"/>
    <dgm:cxn modelId="{256B0BC5-5BF2-47EB-929B-B101A5107A71}" type="presParOf" srcId="{5E9E3377-2D94-4984-8972-9493336D51B5}" destId="{91D73ED9-3C9D-4D75-9707-58A04E61D72F}" srcOrd="1" destOrd="0" presId="urn:microsoft.com/office/officeart/2005/8/layout/matrix1"/>
    <dgm:cxn modelId="{756B0C29-BE21-4300-87E4-FE54ECB16E45}" type="presParOf" srcId="{5E9E3377-2D94-4984-8972-9493336D51B5}" destId="{17C42B01-DA78-42E6-81F1-0C4024691DC7}" srcOrd="2" destOrd="0" presId="urn:microsoft.com/office/officeart/2005/8/layout/matrix1"/>
    <dgm:cxn modelId="{3AFEB6F1-E2E1-4612-ADCF-492C22C5BF6D}" type="presParOf" srcId="{5E9E3377-2D94-4984-8972-9493336D51B5}" destId="{6E75F911-5839-4B9E-B1C2-D19D17730EBA}" srcOrd="3" destOrd="0" presId="urn:microsoft.com/office/officeart/2005/8/layout/matrix1"/>
    <dgm:cxn modelId="{7F2ADB4B-7782-4E99-91DA-593782BE5E9B}" type="presParOf" srcId="{5E9E3377-2D94-4984-8972-9493336D51B5}" destId="{DE685356-8919-459E-B2BE-067A35DB365B}" srcOrd="4" destOrd="0" presId="urn:microsoft.com/office/officeart/2005/8/layout/matrix1"/>
    <dgm:cxn modelId="{A79A019A-9B39-4295-A68C-7AFF9A6E6034}" type="presParOf" srcId="{5E9E3377-2D94-4984-8972-9493336D51B5}" destId="{7CCDDEBA-2D94-4B2C-9A70-714568134B74}" srcOrd="5" destOrd="0" presId="urn:microsoft.com/office/officeart/2005/8/layout/matrix1"/>
    <dgm:cxn modelId="{50330837-5566-493A-AD1B-B790240E8E6E}" type="presParOf" srcId="{5E9E3377-2D94-4984-8972-9493336D51B5}" destId="{AB95481C-9603-4ADD-8BA9-CFC4E5454386}" srcOrd="6" destOrd="0" presId="urn:microsoft.com/office/officeart/2005/8/layout/matrix1"/>
    <dgm:cxn modelId="{40EF9C0E-59AC-43C2-AB76-E8065E07D9DB}" type="presParOf" srcId="{5E9E3377-2D94-4984-8972-9493336D51B5}" destId="{F0A617BD-041B-4A0C-8CD7-1A6733DB4055}" srcOrd="7" destOrd="0" presId="urn:microsoft.com/office/officeart/2005/8/layout/matrix1"/>
    <dgm:cxn modelId="{3238C43C-9088-4449-81D9-43D27F599ED9}" type="presParOf" srcId="{6B76B0A1-80A4-41B1-8B24-F31F23A89BFE}" destId="{686BB48A-1F35-4F84-9C2B-2CC88FC1EF10}"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87F16-F983-4018-8F48-C9983B91222C}">
      <dsp:nvSpPr>
        <dsp:cNvPr id="0" name=""/>
        <dsp:cNvSpPr/>
      </dsp:nvSpPr>
      <dsp:spPr>
        <a:xfrm rot="5400000">
          <a:off x="5227491" y="-1856596"/>
          <a:ext cx="1540858" cy="5645102"/>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無食品生產廠商證書</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在台灣交易一向販賣飼料油</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越南政府認定其販售者為飼料油</a:t>
          </a:r>
          <a:endParaRPr lang="zh-TW" altLang="en-US" sz="2300" kern="1200" dirty="0">
            <a:latin typeface="標楷體" pitchFamily="65" charset="-120"/>
            <a:ea typeface="標楷體" pitchFamily="65" charset="-120"/>
          </a:endParaRPr>
        </a:p>
      </dsp:txBody>
      <dsp:txXfrm rot="-5400000">
        <a:off x="3175369" y="270744"/>
        <a:ext cx="5569884" cy="1390422"/>
      </dsp:txXfrm>
    </dsp:sp>
    <dsp:sp modelId="{AD741A68-D256-4533-85A3-02B24D56141C}">
      <dsp:nvSpPr>
        <dsp:cNvPr id="0" name=""/>
        <dsp:cNvSpPr/>
      </dsp:nvSpPr>
      <dsp:spPr>
        <a:xfrm>
          <a:off x="0" y="2918"/>
          <a:ext cx="3175369" cy="1926073"/>
        </a:xfrm>
        <a:prstGeom prst="roundRect">
          <a:avLst/>
        </a:prstGeom>
        <a:gradFill rotWithShape="0">
          <a:gsLst>
            <a:gs pos="0">
              <a:schemeClr val="accent3">
                <a:alpha val="90000"/>
                <a:hueOff val="0"/>
                <a:satOff val="0"/>
                <a:lumOff val="0"/>
                <a:alphaOff val="0"/>
                <a:shade val="51000"/>
                <a:satMod val="130000"/>
              </a:schemeClr>
            </a:gs>
            <a:gs pos="80000">
              <a:schemeClr val="accent3">
                <a:alpha val="90000"/>
                <a:hueOff val="0"/>
                <a:satOff val="0"/>
                <a:lumOff val="0"/>
                <a:alphaOff val="0"/>
                <a:shade val="93000"/>
                <a:satMod val="130000"/>
              </a:schemeClr>
            </a:gs>
            <a:gs pos="100000">
              <a:schemeClr val="accent3">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zh-TW" altLang="en-US" sz="4200" kern="1200" dirty="0" smtClean="0">
              <a:latin typeface="標楷體" pitchFamily="65" charset="-120"/>
              <a:ea typeface="標楷體" pitchFamily="65" charset="-120"/>
            </a:rPr>
            <a:t>大幸福公司為飼料商</a:t>
          </a:r>
          <a:endParaRPr lang="zh-TW" altLang="en-US" sz="4200" kern="1200" dirty="0">
            <a:latin typeface="標楷體" pitchFamily="65" charset="-120"/>
            <a:ea typeface="標楷體" pitchFamily="65" charset="-120"/>
          </a:endParaRPr>
        </a:p>
      </dsp:txBody>
      <dsp:txXfrm>
        <a:off x="94023" y="96941"/>
        <a:ext cx="2987323" cy="1738027"/>
      </dsp:txXfrm>
    </dsp:sp>
    <dsp:sp modelId="{14488A13-CBB7-43B4-BF30-520154A5B5FB}">
      <dsp:nvSpPr>
        <dsp:cNvPr id="0" name=""/>
        <dsp:cNvSpPr/>
      </dsp:nvSpPr>
      <dsp:spPr>
        <a:xfrm rot="5400000">
          <a:off x="5227491" y="165780"/>
          <a:ext cx="1540858" cy="5645102"/>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無合法來源證明，審理中出具虛偽發票</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en-US" altLang="zh-TW" sz="2300" kern="1200" dirty="0" smtClean="0">
              <a:latin typeface="標楷體" pitchFamily="65" charset="-120"/>
              <a:ea typeface="標楷體" pitchFamily="65" charset="-120"/>
            </a:rPr>
            <a:t>Vinacontrol</a:t>
          </a:r>
          <a:r>
            <a:rPr lang="zh-TW" altLang="en-US" sz="2300" kern="1200" dirty="0" smtClean="0">
              <a:latin typeface="標楷體" pitchFamily="65" charset="-120"/>
              <a:ea typeface="標楷體" pitchFamily="65" charset="-120"/>
            </a:rPr>
            <a:t>檢驗報告不實</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頂新公司知悉該等檢驗報告不實</a:t>
          </a:r>
          <a:endParaRPr lang="zh-TW" altLang="en-US" sz="2300" kern="1200" dirty="0">
            <a:latin typeface="標楷體" pitchFamily="65" charset="-120"/>
            <a:ea typeface="標楷體" pitchFamily="65" charset="-120"/>
          </a:endParaRPr>
        </a:p>
      </dsp:txBody>
      <dsp:txXfrm rot="-5400000">
        <a:off x="3175369" y="2293120"/>
        <a:ext cx="5569884" cy="1390422"/>
      </dsp:txXfrm>
    </dsp:sp>
    <dsp:sp modelId="{AFAA4D9A-C916-4E9A-8E87-D007251EF7F7}">
      <dsp:nvSpPr>
        <dsp:cNvPr id="0" name=""/>
        <dsp:cNvSpPr/>
      </dsp:nvSpPr>
      <dsp:spPr>
        <a:xfrm>
          <a:off x="0" y="2025295"/>
          <a:ext cx="3175369" cy="1926073"/>
        </a:xfrm>
        <a:prstGeom prst="roundRect">
          <a:avLst/>
        </a:prstGeom>
        <a:gradFill rotWithShape="0">
          <a:gsLst>
            <a:gs pos="0">
              <a:schemeClr val="accent3">
                <a:alpha val="90000"/>
                <a:hueOff val="0"/>
                <a:satOff val="0"/>
                <a:lumOff val="0"/>
                <a:alphaOff val="-20000"/>
                <a:shade val="51000"/>
                <a:satMod val="130000"/>
              </a:schemeClr>
            </a:gs>
            <a:gs pos="80000">
              <a:schemeClr val="accent3">
                <a:alpha val="90000"/>
                <a:hueOff val="0"/>
                <a:satOff val="0"/>
                <a:lumOff val="0"/>
                <a:alphaOff val="-20000"/>
                <a:shade val="93000"/>
                <a:satMod val="130000"/>
              </a:schemeClr>
            </a:gs>
            <a:gs pos="100000">
              <a:schemeClr val="accent3">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zh-TW" altLang="en-US" sz="4200" kern="1200" dirty="0" smtClean="0">
              <a:latin typeface="標楷體" pitchFamily="65" charset="-120"/>
              <a:ea typeface="標楷體" pitchFamily="65" charset="-120"/>
            </a:rPr>
            <a:t>虛假文件</a:t>
          </a:r>
          <a:endParaRPr lang="zh-TW" altLang="en-US" sz="4200" kern="1200" dirty="0">
            <a:latin typeface="標楷體" pitchFamily="65" charset="-120"/>
            <a:ea typeface="標楷體" pitchFamily="65" charset="-120"/>
          </a:endParaRPr>
        </a:p>
      </dsp:txBody>
      <dsp:txXfrm>
        <a:off x="94023" y="2119318"/>
        <a:ext cx="2987323" cy="1738027"/>
      </dsp:txXfrm>
    </dsp:sp>
    <dsp:sp modelId="{76428584-D5D7-45D2-A3FE-49F2C731BBCC}">
      <dsp:nvSpPr>
        <dsp:cNvPr id="0" name=""/>
        <dsp:cNvSpPr/>
      </dsp:nvSpPr>
      <dsp:spPr>
        <a:xfrm rot="5400000">
          <a:off x="5227491" y="2188157"/>
          <a:ext cx="1540858" cy="5645102"/>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以成品推論原料，本末倒置</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大幸福公司油脂具來源不明之風險</a:t>
          </a:r>
          <a:endParaRPr lang="zh-TW" altLang="en-US" sz="2300" kern="1200" dirty="0">
            <a:latin typeface="標楷體" pitchFamily="65" charset="-120"/>
            <a:ea typeface="標楷體" pitchFamily="65" charset="-120"/>
          </a:endParaRPr>
        </a:p>
        <a:p>
          <a:pPr marL="228600" lvl="1" indent="-228600" algn="l" defTabSz="1022350">
            <a:lnSpc>
              <a:spcPct val="90000"/>
            </a:lnSpc>
            <a:spcBef>
              <a:spcPct val="0"/>
            </a:spcBef>
            <a:spcAft>
              <a:spcPct val="15000"/>
            </a:spcAft>
            <a:buChar char="••"/>
          </a:pPr>
          <a:r>
            <a:rPr lang="zh-TW" altLang="en-US" sz="2300" kern="1200" dirty="0" smtClean="0">
              <a:latin typeface="標楷體" pitchFamily="65" charset="-120"/>
              <a:ea typeface="標楷體" pitchFamily="65" charset="-120"/>
            </a:rPr>
            <a:t>大幸福公司油脂酸價過高、重金屬超標</a:t>
          </a:r>
          <a:endParaRPr lang="zh-TW" altLang="en-US" sz="2300" kern="1200" dirty="0">
            <a:latin typeface="標楷體" pitchFamily="65" charset="-120"/>
            <a:ea typeface="標楷體" pitchFamily="65" charset="-120"/>
          </a:endParaRPr>
        </a:p>
      </dsp:txBody>
      <dsp:txXfrm rot="-5400000">
        <a:off x="3175369" y="4315497"/>
        <a:ext cx="5569884" cy="1390422"/>
      </dsp:txXfrm>
    </dsp:sp>
    <dsp:sp modelId="{F0EA7994-4215-4106-A1D7-690452350969}">
      <dsp:nvSpPr>
        <dsp:cNvPr id="0" name=""/>
        <dsp:cNvSpPr/>
      </dsp:nvSpPr>
      <dsp:spPr>
        <a:xfrm>
          <a:off x="0" y="4047672"/>
          <a:ext cx="3175369" cy="1926073"/>
        </a:xfrm>
        <a:prstGeom prst="roundRect">
          <a:avLst/>
        </a:prstGeom>
        <a:gradFill rotWithShape="0">
          <a:gsLst>
            <a:gs pos="0">
              <a:schemeClr val="accent3">
                <a:alpha val="90000"/>
                <a:hueOff val="0"/>
                <a:satOff val="0"/>
                <a:lumOff val="0"/>
                <a:alphaOff val="-40000"/>
                <a:shade val="51000"/>
                <a:satMod val="130000"/>
              </a:schemeClr>
            </a:gs>
            <a:gs pos="80000">
              <a:schemeClr val="accent3">
                <a:alpha val="90000"/>
                <a:hueOff val="0"/>
                <a:satOff val="0"/>
                <a:lumOff val="0"/>
                <a:alphaOff val="-40000"/>
                <a:shade val="93000"/>
                <a:satMod val="130000"/>
              </a:schemeClr>
            </a:gs>
            <a:gs pos="100000">
              <a:schemeClr val="accent3">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zh-TW" altLang="en-US" sz="4200" kern="1200" dirty="0" smtClean="0">
              <a:latin typeface="標楷體" pitchFamily="65" charset="-120"/>
              <a:ea typeface="標楷體" pitchFamily="65" charset="-120"/>
            </a:rPr>
            <a:t>法院迴避重要事證</a:t>
          </a:r>
          <a:endParaRPr lang="zh-TW" altLang="en-US" sz="4200" kern="1200" dirty="0">
            <a:latin typeface="標楷體" pitchFamily="65" charset="-120"/>
            <a:ea typeface="標楷體" pitchFamily="65" charset="-120"/>
          </a:endParaRPr>
        </a:p>
      </dsp:txBody>
      <dsp:txXfrm>
        <a:off x="94023" y="4141695"/>
        <a:ext cx="2987323" cy="1738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zh-TW" altLang="en-US" smtClean="0"/>
              <a:t>按一下以編輯母片標題樣式</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fr-CA"/>
          </a:p>
        </p:txBody>
      </p:sp>
      <p:sp>
        <p:nvSpPr>
          <p:cNvPr id="4" name="Espace réservé de la date 3"/>
          <p:cNvSpPr>
            <a:spLocks noGrp="1"/>
          </p:cNvSpPr>
          <p:nvPr>
            <p:ph type="dt" sz="half" idx="10"/>
          </p:nvPr>
        </p:nvSpPr>
        <p:spPr/>
        <p:txBody>
          <a:bodyPr/>
          <a:lstStyle>
            <a:lvl1pPr>
              <a:defRPr/>
            </a:lvl1pPr>
          </a:lstStyle>
          <a:p>
            <a:fld id="{8D2C646E-22EF-4971-9706-8D2BF5BE366A}" type="datetimeFigureOut">
              <a:rPr lang="fr-FR" altLang="zh-TW"/>
              <a:pPr/>
              <a:t>10/12/2015</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D9CC63BB-DCAF-40DA-A4A8-16F09D209425}" type="slidenum">
              <a:rPr lang="fr-CA"/>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07F52473-0129-49D8-A597-4A11A3240629}" type="datetimeFigureOut">
              <a:rPr lang="fr-FR" altLang="zh-TW"/>
              <a:pPr/>
              <a:t>10/12/2015</a:t>
            </a:fld>
            <a:endParaRPr lang="fr-CA"/>
          </a:p>
        </p:txBody>
      </p:sp>
      <p:sp>
        <p:nvSpPr>
          <p:cNvPr id="3" name="Espace réservé du pied de page 4"/>
          <p:cNvSpPr>
            <a:spLocks noGrp="1"/>
          </p:cNvSpPr>
          <p:nvPr>
            <p:ph type="ftr" sz="quarter" idx="11"/>
          </p:nvPr>
        </p:nvSpPr>
        <p:spPr/>
        <p:txBody>
          <a:bodyPr/>
          <a:lstStyle>
            <a:lvl1pPr>
              <a:defRPr/>
            </a:lvl1pPr>
          </a:lstStyle>
          <a:p>
            <a:endParaRPr lang="fr-CA"/>
          </a:p>
        </p:txBody>
      </p:sp>
      <p:sp>
        <p:nvSpPr>
          <p:cNvPr id="4" name="Espace réservé du numéro de diapositive 5"/>
          <p:cNvSpPr>
            <a:spLocks noGrp="1"/>
          </p:cNvSpPr>
          <p:nvPr>
            <p:ph type="sldNum" sz="quarter" idx="12"/>
          </p:nvPr>
        </p:nvSpPr>
        <p:spPr/>
        <p:txBody>
          <a:bodyPr/>
          <a:lstStyle>
            <a:lvl1pPr>
              <a:defRPr/>
            </a:lvl1pPr>
          </a:lstStyle>
          <a:p>
            <a:fld id="{EEC6195D-9C15-4643-9BFC-60B70C00C9C3}" type="slidenum">
              <a:rPr lang="fr-CA"/>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Espace réservé de la date 3"/>
          <p:cNvSpPr>
            <a:spLocks noGrp="1"/>
          </p:cNvSpPr>
          <p:nvPr>
            <p:ph type="dt" sz="half" idx="10"/>
          </p:nvPr>
        </p:nvSpPr>
        <p:spPr/>
        <p:txBody>
          <a:bodyPr/>
          <a:lstStyle>
            <a:lvl1pPr>
              <a:defRPr/>
            </a:lvl1pPr>
          </a:lstStyle>
          <a:p>
            <a:fld id="{0DAAD9E1-602A-40AC-8BC9-F7FE900ABB35}" type="datetimeFigureOut">
              <a:rPr lang="fr-FR" altLang="zh-TW"/>
              <a:pPr/>
              <a:t>10/12/2015</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C701C3BE-2344-4F10-8578-0229E99D3887}" type="slidenum">
              <a:rPr lang="fr-CA"/>
              <a:pPr/>
              <a:t>‹#›</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Espace réservé de la date 3"/>
          <p:cNvSpPr>
            <a:spLocks noGrp="1"/>
          </p:cNvSpPr>
          <p:nvPr>
            <p:ph type="dt" sz="half" idx="10"/>
          </p:nvPr>
        </p:nvSpPr>
        <p:spPr/>
        <p:txBody>
          <a:bodyPr/>
          <a:lstStyle>
            <a:lvl1pPr>
              <a:defRPr/>
            </a:lvl1pPr>
          </a:lstStyle>
          <a:p>
            <a:fld id="{FFA78B96-A212-4D00-9346-159E98D107C0}" type="datetimeFigureOut">
              <a:rPr lang="fr-FR" altLang="zh-TW"/>
              <a:pPr/>
              <a:t>10/12/2015</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7C45F714-846D-44BE-90C3-536E332B5D57}" type="slidenum">
              <a:rPr lang="fr-CA"/>
              <a:pPr/>
              <a:t>‹#›</a:t>
            </a:fld>
            <a:endParaRPr lang="fr-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zh-TW" altLang="en-US" smtClean="0"/>
              <a:t>按一下以編輯母片標題樣式</a:t>
            </a:r>
            <a:endParaRPr lang="fr-CA"/>
          </a:p>
        </p:txBody>
      </p:sp>
      <p:sp>
        <p:nvSpPr>
          <p:cNvPr id="3" name="Espace réservé du texte vertical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4" name="Espace réservé de la date 3"/>
          <p:cNvSpPr>
            <a:spLocks noGrp="1"/>
          </p:cNvSpPr>
          <p:nvPr>
            <p:ph type="dt" sz="half" idx="10"/>
          </p:nvPr>
        </p:nvSpPr>
        <p:spPr/>
        <p:txBody>
          <a:bodyPr/>
          <a:lstStyle>
            <a:lvl1pPr>
              <a:defRPr/>
            </a:lvl1pPr>
          </a:lstStyle>
          <a:p>
            <a:fld id="{25F3E699-603E-4CAF-8410-0527C6AE0E27}" type="datetimeFigureOut">
              <a:rPr lang="fr-FR" altLang="zh-TW"/>
              <a:pPr/>
              <a:t>10/12/2015</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80862F18-83BB-4E89-8303-A83A352BBED8}" type="slidenum">
              <a:rPr lang="fr-CA"/>
              <a:pPr/>
              <a:t>‹#›</a:t>
            </a:fld>
            <a:endParaRPr lang="fr-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4" name="Espace réservé de la date 3"/>
          <p:cNvSpPr>
            <a:spLocks noGrp="1"/>
          </p:cNvSpPr>
          <p:nvPr>
            <p:ph type="dt" sz="half" idx="10"/>
          </p:nvPr>
        </p:nvSpPr>
        <p:spPr/>
        <p:txBody>
          <a:bodyPr/>
          <a:lstStyle>
            <a:lvl1pPr>
              <a:defRPr/>
            </a:lvl1pPr>
          </a:lstStyle>
          <a:p>
            <a:fld id="{CD380E7B-9637-4812-BFC4-98464E5BD97E}" type="datetimeFigureOut">
              <a:rPr lang="fr-FR" altLang="zh-TW"/>
              <a:pPr/>
              <a:t>10/12/2015</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85A9303A-DAAB-4CBB-AA54-B0384C7B6FA8}" type="slidenum">
              <a:rPr lang="fr-CA"/>
              <a:pPr/>
              <a:t>‹#›</a:t>
            </a:fld>
            <a:endParaRPr lang="fr-C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394565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2492871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1237067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34562486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147663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zh-TW" altLang="en-US" smtClean="0"/>
              <a:t>按一下以編輯母片標題樣式</a:t>
            </a:r>
            <a:endParaRPr lang="fr-CA"/>
          </a:p>
        </p:txBody>
      </p:sp>
      <p:sp>
        <p:nvSpPr>
          <p:cNvPr id="3" name="Espace réservé du contenu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4" name="Espace réservé de la date 3"/>
          <p:cNvSpPr>
            <a:spLocks noGrp="1"/>
          </p:cNvSpPr>
          <p:nvPr>
            <p:ph type="dt" sz="half" idx="10"/>
          </p:nvPr>
        </p:nvSpPr>
        <p:spPr/>
        <p:txBody>
          <a:bodyPr/>
          <a:lstStyle>
            <a:lvl1pPr>
              <a:defRPr/>
            </a:lvl1pPr>
          </a:lstStyle>
          <a:p>
            <a:fld id="{734A83A0-85AC-4B3F-AFDF-AADE33612AA7}" type="datetimeFigureOut">
              <a:rPr lang="fr-FR" altLang="zh-TW"/>
              <a:pPr/>
              <a:t>10/12/2015</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DCB92F77-454F-4C00-A0D9-37D8BD30C1A1}" type="slidenum">
              <a:rPr lang="fr-CA"/>
              <a:pPr/>
              <a:t>‹#›</a:t>
            </a:fld>
            <a:endParaRPr lang="fr-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3008627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4139138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631644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2902610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833912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41561640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82099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6883080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3854150"/>
            <a:ext cx="7772400" cy="1860850"/>
          </a:xfrm>
        </p:spPr>
        <p:txBody>
          <a:bodyPr anchor="t"/>
          <a:lstStyle>
            <a:lvl1pPr algn="l">
              <a:defRPr sz="4400" b="1"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03BCD3C-4705-49AC-AC44-E521DCF83A4D}" type="datetimeFigureOut">
              <a:rPr lang="zh-TW" altLang="en-US" smtClean="0">
                <a:solidFill>
                  <a:prstClr val="white">
                    <a:tint val="75000"/>
                  </a:prstClr>
                </a:solidFill>
              </a:rPr>
              <a:pPr/>
              <a:t>2015/12/10</a:t>
            </a:fld>
            <a:endParaRPr lang="zh-TW" altLang="en-US">
              <a:solidFill>
                <a:prstClr val="white">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white">
                  <a:tint val="75000"/>
                </a:prstClr>
              </a:solidFill>
            </a:endParaRPr>
          </a:p>
        </p:txBody>
      </p:sp>
      <p:sp>
        <p:nvSpPr>
          <p:cNvPr id="6" name="投影片編號版面配置區 5"/>
          <p:cNvSpPr>
            <a:spLocks noGrp="1"/>
          </p:cNvSpPr>
          <p:nvPr>
            <p:ph type="sldNum" sz="quarter" idx="12"/>
          </p:nvPr>
        </p:nvSpPr>
        <p:spPr/>
        <p:txBody>
          <a:bodyPr/>
          <a:lstStyle/>
          <a:p>
            <a:fld id="{5FBF3D61-9367-48DB-A9F3-8B3E14BB617A}" type="slidenum">
              <a:rPr lang="zh-TW" altLang="en-US" smtClean="0">
                <a:solidFill>
                  <a:prstClr val="white">
                    <a:tint val="75000"/>
                  </a:prstClr>
                </a:solidFill>
              </a:rPr>
              <a:pPr/>
              <a:t>‹#›</a:t>
            </a:fld>
            <a:endParaRPr lang="zh-TW" altLang="en-US">
              <a:solidFill>
                <a:prstClr val="white">
                  <a:tint val="75000"/>
                </a:prstClr>
              </a:solidFill>
            </a:endParaRPr>
          </a:p>
        </p:txBody>
      </p:sp>
    </p:spTree>
    <p:extLst>
      <p:ext uri="{BB962C8B-B14F-4D97-AF65-F5344CB8AC3E}">
        <p14:creationId xmlns:p14="http://schemas.microsoft.com/office/powerpoint/2010/main" val="13883217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527746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pic>
        <p:nvPicPr>
          <p:cNvPr id="6" name="圖片 5"/>
          <p:cNvPicPr>
            <a:picLocks noChangeAspect="1"/>
          </p:cNvPicPr>
          <p:nvPr userDrawn="1"/>
        </p:nvPicPr>
        <p:blipFill>
          <a:blip r:embed="rId2">
            <a:extLst>
              <a:ext uri="{BEBA8EAE-BF5A-486C-A8C5-ECC9F3942E4B}">
                <a14:imgProps xmlns:a14="http://schemas.microsoft.com/office/drawing/2010/main">
                  <a14:imgLayer r:embed="rId3">
                    <a14:imgEffect>
                      <a14:brightnessContrast bright="12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7" name="流程圖: 程序 6"/>
          <p:cNvSpPr/>
          <p:nvPr userDrawn="1"/>
        </p:nvSpPr>
        <p:spPr>
          <a:xfrm>
            <a:off x="0" y="6237312"/>
            <a:ext cx="3059832" cy="620688"/>
          </a:xfrm>
          <a:prstGeom prst="flowChartProcess">
            <a:avLst/>
          </a:prstGeom>
          <a:solidFill>
            <a:srgbClr val="FC83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chemeClr val="tx1"/>
                </a:solidFill>
                <a:latin typeface="標楷體" pitchFamily="65" charset="-120"/>
                <a:ea typeface="標楷體" pitchFamily="65" charset="-120"/>
              </a:rPr>
              <a:t>要旨</a:t>
            </a:r>
            <a:endParaRPr lang="zh-TW" altLang="en-US" sz="2800" b="1" dirty="0">
              <a:solidFill>
                <a:schemeClr val="tx1"/>
              </a:solidFill>
              <a:latin typeface="標楷體" pitchFamily="65" charset="-120"/>
              <a:ea typeface="標楷體" pitchFamily="65" charset="-120"/>
            </a:endParaRPr>
          </a:p>
        </p:txBody>
      </p:sp>
      <p:sp>
        <p:nvSpPr>
          <p:cNvPr id="8" name="流程圖: 程序 7"/>
          <p:cNvSpPr/>
          <p:nvPr userDrawn="1"/>
        </p:nvSpPr>
        <p:spPr>
          <a:xfrm>
            <a:off x="3059832" y="6237312"/>
            <a:ext cx="3024336"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認定犯嫌之理由</a:t>
            </a:r>
            <a:endParaRPr lang="en-US" altLang="zh-TW" sz="2800" dirty="0" smtClean="0">
              <a:solidFill>
                <a:schemeClr val="tx1"/>
              </a:solidFill>
              <a:latin typeface="標楷體" pitchFamily="65" charset="-120"/>
              <a:ea typeface="標楷體" pitchFamily="65" charset="-120"/>
            </a:endParaRPr>
          </a:p>
        </p:txBody>
      </p:sp>
      <p:sp>
        <p:nvSpPr>
          <p:cNvPr id="9" name="流程圖: 程序 8"/>
          <p:cNvSpPr/>
          <p:nvPr userDrawn="1"/>
        </p:nvSpPr>
        <p:spPr>
          <a:xfrm>
            <a:off x="6084168" y="6237312"/>
            <a:ext cx="3059832"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原審判決違誤</a:t>
            </a:r>
            <a:endParaRPr lang="zh-TW" altLang="en-US" sz="2800"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35627341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8" name="頁尾版面配置區 7"/>
          <p:cNvSpPr>
            <a:spLocks noGrp="1"/>
          </p:cNvSpPr>
          <p:nvPr>
            <p:ph type="ftr" sz="quarter" idx="11"/>
          </p:nvPr>
        </p:nvSpPr>
        <p:spPr/>
        <p:txBody>
          <a:bodyPr/>
          <a:lstStyle/>
          <a:p>
            <a:endParaRPr lang="zh-TW" altLang="en-US">
              <a:solidFill>
                <a:prstClr val="black">
                  <a:tint val="75000"/>
                </a:prstClr>
              </a:solidFill>
            </a:endParaRPr>
          </a:p>
        </p:txBody>
      </p:sp>
      <p:sp>
        <p:nvSpPr>
          <p:cNvPr id="9" name="投影片編號版面配置區 8"/>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Tree>
    <p:extLst>
      <p:ext uri="{BB962C8B-B14F-4D97-AF65-F5344CB8AC3E}">
        <p14:creationId xmlns:p14="http://schemas.microsoft.com/office/powerpoint/2010/main" val="36053301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4" name="頁尾版面配置區 3"/>
          <p:cNvSpPr>
            <a:spLocks noGrp="1"/>
          </p:cNvSpPr>
          <p:nvPr>
            <p:ph type="ftr" sz="quarter" idx="11"/>
          </p:nvPr>
        </p:nvSpPr>
        <p:spPr/>
        <p:txBody>
          <a:bodyPr/>
          <a:lstStyle/>
          <a:p>
            <a:endParaRPr lang="zh-TW"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833404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3" name="頁尾版面配置區 2"/>
          <p:cNvSpPr>
            <a:spLocks noGrp="1"/>
          </p:cNvSpPr>
          <p:nvPr>
            <p:ph type="ftr" sz="quarter" idx="11"/>
          </p:nvPr>
        </p:nvSpPr>
        <p:spPr/>
        <p:txBody>
          <a:bodyPr/>
          <a:lstStyle/>
          <a:p>
            <a:endParaRPr lang="zh-TW" altLang="en-US">
              <a:solidFill>
                <a:prstClr val="black">
                  <a:tint val="75000"/>
                </a:prstClr>
              </a:solidFill>
            </a:endParaRPr>
          </a:p>
        </p:txBody>
      </p:sp>
      <p:sp>
        <p:nvSpPr>
          <p:cNvPr id="4" name="投影片編號版面配置區 3"/>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8625832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8833389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grpSp>
        <p:nvGrpSpPr>
          <p:cNvPr id="8" name="群組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fontAlgn="auto">
                <a:spcBef>
                  <a:spcPts val="0"/>
                </a:spcBef>
                <a:spcAft>
                  <a:spcPts val="0"/>
                </a:spcAft>
              </a:pPr>
              <a:endParaRPr lang="zh-CN" altLang="en-US">
                <a:solidFill>
                  <a:prstClr val="black"/>
                </a:solidFill>
              </a:endParaRPr>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fontAlgn="auto">
                <a:spcBef>
                  <a:spcPts val="0"/>
                </a:spcBef>
                <a:spcAft>
                  <a:spcPts val="0"/>
                </a:spcAft>
              </a:pPr>
              <a:endParaRPr lang="zh-CN" altLang="en-US">
                <a:solidFill>
                  <a:prstClr val="black"/>
                </a:solidFill>
              </a:endParaRPr>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fontAlgn="auto">
                <a:spcBef>
                  <a:spcPts val="0"/>
                </a:spcBef>
                <a:spcAft>
                  <a:spcPts val="0"/>
                </a:spcAft>
              </a:pPr>
              <a:endParaRPr lang="zh-CN" altLang="en-US">
                <a:solidFill>
                  <a:prstClr val="black"/>
                </a:solidFill>
              </a:endParaRPr>
            </a:p>
          </p:txBody>
        </p:sp>
      </p:grpSp>
      <p:sp>
        <p:nvSpPr>
          <p:cNvPr id="3" name="圖片版面配置區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useBgFill="1">
        <p:nvSpPr>
          <p:cNvPr id="2" name="標題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40875481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7486246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0"/>
            <a:ext cx="6829444"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03BCD3C-4705-49AC-AC44-E521DCF83A4D}" type="datetimeFigureOut">
              <a:rPr lang="zh-TW" altLang="en-US" smtClean="0">
                <a:solidFill>
                  <a:prstClr val="black">
                    <a:tint val="75000"/>
                  </a:prstClr>
                </a:solidFill>
              </a:rPr>
              <a:pPr/>
              <a:t>2015/12/10</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5FBF3D61-9367-48DB-A9F3-8B3E14BB617A}"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213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訂版面配置">
    <p:spTree>
      <p:nvGrpSpPr>
        <p:cNvPr id="1" name=""/>
        <p:cNvGrpSpPr/>
        <p:nvPr/>
      </p:nvGrpSpPr>
      <p:grpSpPr>
        <a:xfrm>
          <a:off x="0" y="0"/>
          <a:ext cx="0" cy="0"/>
          <a:chOff x="0" y="0"/>
          <a:chExt cx="0" cy="0"/>
        </a:xfrm>
      </p:grpSpPr>
      <p:pic>
        <p:nvPicPr>
          <p:cNvPr id="6" name="圖片 5"/>
          <p:cNvPicPr>
            <a:picLocks noChangeAspect="1"/>
          </p:cNvPicPr>
          <p:nvPr userDrawn="1"/>
        </p:nvPicPr>
        <p:blipFill>
          <a:blip r:embed="rId2">
            <a:extLst>
              <a:ext uri="{BEBA8EAE-BF5A-486C-A8C5-ECC9F3942E4B}">
                <a14:imgProps xmlns:a14="http://schemas.microsoft.com/office/drawing/2010/main">
                  <a14:imgLayer r:embed="rId3">
                    <a14:imgEffect>
                      <a14:brightnessContrast bright="12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7" name="流程圖: 程序 6"/>
          <p:cNvSpPr/>
          <p:nvPr userDrawn="1"/>
        </p:nvSpPr>
        <p:spPr>
          <a:xfrm>
            <a:off x="0" y="6237312"/>
            <a:ext cx="3059832"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要旨</a:t>
            </a:r>
            <a:endParaRPr lang="zh-TW" altLang="en-US" sz="2800" dirty="0">
              <a:solidFill>
                <a:schemeClr val="tx1"/>
              </a:solidFill>
              <a:latin typeface="標楷體" pitchFamily="65" charset="-120"/>
              <a:ea typeface="標楷體" pitchFamily="65" charset="-120"/>
            </a:endParaRPr>
          </a:p>
        </p:txBody>
      </p:sp>
      <p:sp>
        <p:nvSpPr>
          <p:cNvPr id="8" name="流程圖: 程序 7"/>
          <p:cNvSpPr/>
          <p:nvPr userDrawn="1"/>
        </p:nvSpPr>
        <p:spPr>
          <a:xfrm>
            <a:off x="3059832" y="6237312"/>
            <a:ext cx="3024336" cy="620688"/>
          </a:xfrm>
          <a:prstGeom prst="flowChartProcess">
            <a:avLst/>
          </a:prstGeom>
          <a:solidFill>
            <a:srgbClr val="FC83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chemeClr val="tx1"/>
                </a:solidFill>
                <a:latin typeface="標楷體" pitchFamily="65" charset="-120"/>
                <a:ea typeface="標楷體" pitchFamily="65" charset="-120"/>
              </a:rPr>
              <a:t>認定犯嫌之理由</a:t>
            </a:r>
            <a:endParaRPr lang="en-US" altLang="zh-TW" sz="2800" b="1" dirty="0" smtClean="0">
              <a:solidFill>
                <a:schemeClr val="tx1"/>
              </a:solidFill>
              <a:latin typeface="標楷體" pitchFamily="65" charset="-120"/>
              <a:ea typeface="標楷體" pitchFamily="65" charset="-120"/>
            </a:endParaRPr>
          </a:p>
        </p:txBody>
      </p:sp>
      <p:sp>
        <p:nvSpPr>
          <p:cNvPr id="9" name="流程圖: 程序 8"/>
          <p:cNvSpPr/>
          <p:nvPr userDrawn="1"/>
        </p:nvSpPr>
        <p:spPr>
          <a:xfrm>
            <a:off x="6084168" y="6237312"/>
            <a:ext cx="3059832"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原審判決違誤</a:t>
            </a:r>
            <a:endParaRPr lang="zh-TW" altLang="en-US" sz="2800"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107993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訂版面配置">
    <p:spTree>
      <p:nvGrpSpPr>
        <p:cNvPr id="1" name=""/>
        <p:cNvGrpSpPr/>
        <p:nvPr/>
      </p:nvGrpSpPr>
      <p:grpSpPr>
        <a:xfrm>
          <a:off x="0" y="0"/>
          <a:ext cx="0" cy="0"/>
          <a:chOff x="0" y="0"/>
          <a:chExt cx="0" cy="0"/>
        </a:xfrm>
      </p:grpSpPr>
      <p:pic>
        <p:nvPicPr>
          <p:cNvPr id="6" name="圖片 5"/>
          <p:cNvPicPr>
            <a:picLocks noChangeAspect="1"/>
          </p:cNvPicPr>
          <p:nvPr userDrawn="1"/>
        </p:nvPicPr>
        <p:blipFill>
          <a:blip r:embed="rId2">
            <a:extLst>
              <a:ext uri="{BEBA8EAE-BF5A-486C-A8C5-ECC9F3942E4B}">
                <a14:imgProps xmlns:a14="http://schemas.microsoft.com/office/drawing/2010/main">
                  <a14:imgLayer r:embed="rId3">
                    <a14:imgEffect>
                      <a14:brightnessContrast bright="12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7" name="流程圖: 程序 6"/>
          <p:cNvSpPr/>
          <p:nvPr userDrawn="1"/>
        </p:nvSpPr>
        <p:spPr>
          <a:xfrm>
            <a:off x="0" y="6237312"/>
            <a:ext cx="3059832"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要旨</a:t>
            </a:r>
            <a:endParaRPr lang="zh-TW" altLang="en-US" sz="2800" dirty="0">
              <a:solidFill>
                <a:schemeClr val="tx1"/>
              </a:solidFill>
              <a:latin typeface="標楷體" pitchFamily="65" charset="-120"/>
              <a:ea typeface="標楷體" pitchFamily="65" charset="-120"/>
            </a:endParaRPr>
          </a:p>
        </p:txBody>
      </p:sp>
      <p:sp>
        <p:nvSpPr>
          <p:cNvPr id="8" name="流程圖: 程序 7"/>
          <p:cNvSpPr/>
          <p:nvPr userDrawn="1"/>
        </p:nvSpPr>
        <p:spPr>
          <a:xfrm>
            <a:off x="3059832" y="6237312"/>
            <a:ext cx="3024336" cy="62068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smtClean="0">
                <a:solidFill>
                  <a:schemeClr val="tx1"/>
                </a:solidFill>
                <a:latin typeface="標楷體" pitchFamily="65" charset="-120"/>
                <a:ea typeface="標楷體" pitchFamily="65" charset="-120"/>
              </a:rPr>
              <a:t>認定犯嫌之理由</a:t>
            </a:r>
            <a:endParaRPr lang="en-US" altLang="zh-TW" sz="2800" dirty="0" smtClean="0">
              <a:solidFill>
                <a:schemeClr val="tx1"/>
              </a:solidFill>
              <a:latin typeface="標楷體" pitchFamily="65" charset="-120"/>
              <a:ea typeface="標楷體" pitchFamily="65" charset="-120"/>
            </a:endParaRPr>
          </a:p>
        </p:txBody>
      </p:sp>
      <p:sp>
        <p:nvSpPr>
          <p:cNvPr id="9" name="流程圖: 程序 8"/>
          <p:cNvSpPr/>
          <p:nvPr userDrawn="1"/>
        </p:nvSpPr>
        <p:spPr>
          <a:xfrm>
            <a:off x="6084168" y="6237312"/>
            <a:ext cx="3059832" cy="620688"/>
          </a:xfrm>
          <a:prstGeom prst="flowChartProcess">
            <a:avLst/>
          </a:prstGeom>
          <a:solidFill>
            <a:srgbClr val="FC83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chemeClr val="tx1"/>
                </a:solidFill>
                <a:latin typeface="標楷體" pitchFamily="65" charset="-120"/>
                <a:ea typeface="標楷體" pitchFamily="65" charset="-120"/>
              </a:rPr>
              <a:t>原審判決違誤</a:t>
            </a:r>
            <a:endParaRPr lang="zh-TW" altLang="en-US" sz="2800" b="1"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398596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Espace réservé de la date 3"/>
          <p:cNvSpPr>
            <a:spLocks noGrp="1"/>
          </p:cNvSpPr>
          <p:nvPr>
            <p:ph type="dt" sz="half" idx="10"/>
          </p:nvPr>
        </p:nvSpPr>
        <p:spPr/>
        <p:txBody>
          <a:bodyPr/>
          <a:lstStyle>
            <a:lvl1pPr>
              <a:defRPr/>
            </a:lvl1pPr>
          </a:lstStyle>
          <a:p>
            <a:fld id="{61D066CA-E166-4A82-8EBE-17FCD5A86819}" type="datetimeFigureOut">
              <a:rPr lang="fr-FR" altLang="zh-TW"/>
              <a:pPr/>
              <a:t>10/12/2015</a:t>
            </a:fld>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10112205-8DA5-44D4-B1E9-E671889D146F}" type="slidenum">
              <a:rPr lang="fr-CA"/>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zh-TW" altLang="en-US" smtClean="0"/>
              <a:t>按一下以編輯母片標題樣式</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5" name="Espace réservé de la date 3"/>
          <p:cNvSpPr>
            <a:spLocks noGrp="1"/>
          </p:cNvSpPr>
          <p:nvPr>
            <p:ph type="dt" sz="half" idx="10"/>
          </p:nvPr>
        </p:nvSpPr>
        <p:spPr/>
        <p:txBody>
          <a:bodyPr/>
          <a:lstStyle>
            <a:lvl1pPr>
              <a:defRPr/>
            </a:lvl1pPr>
          </a:lstStyle>
          <a:p>
            <a:fld id="{447916E4-F088-42BB-95E4-155218CC9F16}" type="datetimeFigureOut">
              <a:rPr lang="fr-FR" altLang="zh-TW"/>
              <a:pPr/>
              <a:t>10/12/2015</a:t>
            </a:fld>
            <a:endParaRPr lang="fr-CA"/>
          </a:p>
        </p:txBody>
      </p:sp>
      <p:sp>
        <p:nvSpPr>
          <p:cNvPr id="6" name="Espace réservé du pied de page 4"/>
          <p:cNvSpPr>
            <a:spLocks noGrp="1"/>
          </p:cNvSpPr>
          <p:nvPr>
            <p:ph type="ftr" sz="quarter" idx="11"/>
          </p:nvPr>
        </p:nvSpPr>
        <p:spPr/>
        <p:txBody>
          <a:bodyPr/>
          <a:lstStyle>
            <a:lvl1pPr>
              <a:defRPr/>
            </a:lvl1pPr>
          </a:lstStyle>
          <a:p>
            <a:endParaRPr lang="fr-CA"/>
          </a:p>
        </p:txBody>
      </p:sp>
      <p:sp>
        <p:nvSpPr>
          <p:cNvPr id="7" name="Espace réservé du numéro de diapositive 5"/>
          <p:cNvSpPr>
            <a:spLocks noGrp="1"/>
          </p:cNvSpPr>
          <p:nvPr>
            <p:ph type="sldNum" sz="quarter" idx="12"/>
          </p:nvPr>
        </p:nvSpPr>
        <p:spPr/>
        <p:txBody>
          <a:bodyPr/>
          <a:lstStyle>
            <a:lvl1pPr>
              <a:defRPr/>
            </a:lvl1pPr>
          </a:lstStyle>
          <a:p>
            <a:fld id="{DE16EED9-B057-4D60-B3A9-22AC04E99A99}" type="slidenum">
              <a:rPr lang="fr-CA"/>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zh-TW" altLang="en-US" smtClean="0"/>
              <a:t>按一下以編輯母片標題樣式</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fr-CA"/>
          </a:p>
        </p:txBody>
      </p:sp>
      <p:sp>
        <p:nvSpPr>
          <p:cNvPr id="7" name="Espace réservé de la date 3"/>
          <p:cNvSpPr>
            <a:spLocks noGrp="1"/>
          </p:cNvSpPr>
          <p:nvPr>
            <p:ph type="dt" sz="half" idx="10"/>
          </p:nvPr>
        </p:nvSpPr>
        <p:spPr/>
        <p:txBody>
          <a:bodyPr/>
          <a:lstStyle>
            <a:lvl1pPr>
              <a:defRPr/>
            </a:lvl1pPr>
          </a:lstStyle>
          <a:p>
            <a:fld id="{53DB03D6-5BDC-41F1-AD45-AE188D5F0BDA}" type="datetimeFigureOut">
              <a:rPr lang="fr-FR" altLang="zh-TW"/>
              <a:pPr/>
              <a:t>10/12/2015</a:t>
            </a:fld>
            <a:endParaRPr lang="fr-CA"/>
          </a:p>
        </p:txBody>
      </p:sp>
      <p:sp>
        <p:nvSpPr>
          <p:cNvPr id="8" name="Espace réservé du pied de page 4"/>
          <p:cNvSpPr>
            <a:spLocks noGrp="1"/>
          </p:cNvSpPr>
          <p:nvPr>
            <p:ph type="ftr" sz="quarter" idx="11"/>
          </p:nvPr>
        </p:nvSpPr>
        <p:spPr/>
        <p:txBody>
          <a:bodyPr/>
          <a:lstStyle>
            <a:lvl1pPr>
              <a:defRPr/>
            </a:lvl1pPr>
          </a:lstStyle>
          <a:p>
            <a:endParaRPr lang="fr-CA"/>
          </a:p>
        </p:txBody>
      </p:sp>
      <p:sp>
        <p:nvSpPr>
          <p:cNvPr id="9" name="Espace réservé du numéro de diapositive 5"/>
          <p:cNvSpPr>
            <a:spLocks noGrp="1"/>
          </p:cNvSpPr>
          <p:nvPr>
            <p:ph type="sldNum" sz="quarter" idx="12"/>
          </p:nvPr>
        </p:nvSpPr>
        <p:spPr/>
        <p:txBody>
          <a:bodyPr/>
          <a:lstStyle>
            <a:lvl1pPr>
              <a:defRPr/>
            </a:lvl1pPr>
          </a:lstStyle>
          <a:p>
            <a:fld id="{FD8D7248-EFBA-4838-97EE-AB00CE502B49}" type="slidenum">
              <a:rPr lang="fr-CA"/>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zh-TW" altLang="en-US" smtClean="0"/>
              <a:t>按一下以編輯母片標題樣式</a:t>
            </a:r>
            <a:endParaRPr lang="fr-CA"/>
          </a:p>
        </p:txBody>
      </p:sp>
      <p:sp>
        <p:nvSpPr>
          <p:cNvPr id="3" name="Espace réservé de la date 3"/>
          <p:cNvSpPr>
            <a:spLocks noGrp="1"/>
          </p:cNvSpPr>
          <p:nvPr>
            <p:ph type="dt" sz="half" idx="10"/>
          </p:nvPr>
        </p:nvSpPr>
        <p:spPr/>
        <p:txBody>
          <a:bodyPr/>
          <a:lstStyle>
            <a:lvl1pPr>
              <a:defRPr/>
            </a:lvl1pPr>
          </a:lstStyle>
          <a:p>
            <a:fld id="{EFC5BAB0-F85A-42CB-9F39-F9123DF3C87B}" type="datetimeFigureOut">
              <a:rPr lang="fr-FR" altLang="zh-TW"/>
              <a:pPr/>
              <a:t>10/12/2015</a:t>
            </a:fld>
            <a:endParaRPr lang="fr-CA"/>
          </a:p>
        </p:txBody>
      </p:sp>
      <p:sp>
        <p:nvSpPr>
          <p:cNvPr id="4" name="Espace réservé du pied de page 4"/>
          <p:cNvSpPr>
            <a:spLocks noGrp="1"/>
          </p:cNvSpPr>
          <p:nvPr>
            <p:ph type="ftr" sz="quarter" idx="11"/>
          </p:nvPr>
        </p:nvSpPr>
        <p:spPr/>
        <p:txBody>
          <a:bodyPr/>
          <a:lstStyle>
            <a:lvl1pPr>
              <a:defRPr/>
            </a:lvl1pPr>
          </a:lstStyle>
          <a:p>
            <a:endParaRPr lang="fr-CA"/>
          </a:p>
        </p:txBody>
      </p:sp>
      <p:sp>
        <p:nvSpPr>
          <p:cNvPr id="5" name="Espace réservé du numéro de diapositive 5"/>
          <p:cNvSpPr>
            <a:spLocks noGrp="1"/>
          </p:cNvSpPr>
          <p:nvPr>
            <p:ph type="sldNum" sz="quarter" idx="12"/>
          </p:nvPr>
        </p:nvSpPr>
        <p:spPr/>
        <p:txBody>
          <a:bodyPr/>
          <a:lstStyle>
            <a:lvl1pPr>
              <a:defRPr/>
            </a:lvl1pPr>
          </a:lstStyle>
          <a:p>
            <a:fld id="{0D041B1A-48BF-42C7-9053-E3C85E600949}" type="slidenum">
              <a:rPr lang="fr-CA"/>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zh-TW"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zh-TW" smtClean="0"/>
              <a:t>Cliquez pour modifier les styles du texte du masque</a:t>
            </a:r>
          </a:p>
          <a:p>
            <a:pPr lvl="1"/>
            <a:r>
              <a:rPr lang="fr-FR" altLang="zh-TW" smtClean="0"/>
              <a:t>Deuxième niveau</a:t>
            </a:r>
          </a:p>
          <a:p>
            <a:pPr lvl="2"/>
            <a:r>
              <a:rPr lang="fr-FR" altLang="zh-TW" smtClean="0"/>
              <a:t>Troisième niveau</a:t>
            </a:r>
          </a:p>
          <a:p>
            <a:pPr lvl="3"/>
            <a:r>
              <a:rPr lang="fr-FR" altLang="zh-TW" smtClean="0"/>
              <a:t>Quatrième niveau</a:t>
            </a:r>
          </a:p>
          <a:p>
            <a:pPr lvl="4"/>
            <a:r>
              <a:rPr lang="fr-FR" altLang="zh-TW"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01FBABA2-E4DA-4916-9F1E-92F05832614F}" type="datetimeFigureOut">
              <a:rPr lang="fr-FR" altLang="zh-TW"/>
              <a:pPr/>
              <a:t>10/12/2015</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3D92233F-A09D-4A56-AC3D-7F3B3A4CD237}" type="slidenum">
              <a:rPr lang="fr-CA"/>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73" r:id="rId4"/>
    <p:sldLayoutId id="2147483674"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6612E-986F-4517-B1DD-BB0563658D30}" type="datetimeFigureOut">
              <a:rPr lang="zh-TW" altLang="en-US" smtClean="0"/>
              <a:t>2015/12/10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86503-EE9D-4E49-A042-43E8C2704B7D}" type="slidenum">
              <a:rPr lang="zh-TW" altLang="en-US" smtClean="0"/>
              <a:t>‹#›</a:t>
            </a:fld>
            <a:endParaRPr lang="zh-TW" altLang="en-US"/>
          </a:p>
        </p:txBody>
      </p:sp>
    </p:spTree>
    <p:extLst>
      <p:ext uri="{BB962C8B-B14F-4D97-AF65-F5344CB8AC3E}">
        <p14:creationId xmlns:p14="http://schemas.microsoft.com/office/powerpoint/2010/main" val="180113437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pPr fontAlgn="auto">
              <a:spcBef>
                <a:spcPts val="0"/>
              </a:spcBef>
              <a:spcAft>
                <a:spcPts val="0"/>
              </a:spcAft>
            </a:pPr>
            <a:fld id="{B03BCD3C-4705-49AC-AC44-E521DCF83A4D}" type="datetimeFigureOut">
              <a:rPr lang="zh-TW" altLang="en-US" smtClean="0">
                <a:solidFill>
                  <a:prstClr val="black">
                    <a:tint val="75000"/>
                  </a:prstClr>
                </a:solidFill>
                <a:latin typeface="Times New Roman"/>
              </a:rPr>
              <a:pPr fontAlgn="auto">
                <a:spcBef>
                  <a:spcPts val="0"/>
                </a:spcBef>
                <a:spcAft>
                  <a:spcPts val="0"/>
                </a:spcAft>
              </a:pPr>
              <a:t>2015/12/10</a:t>
            </a:fld>
            <a:endParaRPr lang="zh-TW" altLang="en-US">
              <a:solidFill>
                <a:prstClr val="black">
                  <a:tint val="75000"/>
                </a:prstClr>
              </a:solidFill>
              <a:latin typeface="Times New Roman"/>
            </a:endParaRPr>
          </a:p>
        </p:txBody>
      </p:sp>
      <p:sp>
        <p:nvSpPr>
          <p:cNvPr id="5" name="頁尾版面配置區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pPr fontAlgn="auto">
              <a:spcBef>
                <a:spcPts val="0"/>
              </a:spcBef>
              <a:spcAft>
                <a:spcPts val="0"/>
              </a:spcAft>
            </a:pPr>
            <a:endParaRPr lang="zh-TW" altLang="en-US">
              <a:solidFill>
                <a:prstClr val="black">
                  <a:tint val="75000"/>
                </a:prstClr>
              </a:solidFill>
              <a:latin typeface="Times New Roman"/>
            </a:endParaRPr>
          </a:p>
        </p:txBody>
      </p:sp>
      <p:sp>
        <p:nvSpPr>
          <p:cNvPr id="6" name="投影片編號版面配置區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pPr fontAlgn="auto">
              <a:spcBef>
                <a:spcPts val="0"/>
              </a:spcBef>
              <a:spcAft>
                <a:spcPts val="0"/>
              </a:spcAft>
            </a:pPr>
            <a:fld id="{5FBF3D61-9367-48DB-A9F3-8B3E14BB617A}" type="slidenum">
              <a:rPr lang="zh-TW" altLang="en-US" smtClean="0">
                <a:solidFill>
                  <a:prstClr val="black">
                    <a:tint val="75000"/>
                  </a:prstClr>
                </a:solidFill>
                <a:latin typeface="Times New Roman"/>
              </a:rPr>
              <a:pPr fontAlgn="auto">
                <a:spcBef>
                  <a:spcPts val="0"/>
                </a:spcBef>
                <a:spcAft>
                  <a:spcPts val="0"/>
                </a:spcAft>
              </a:pPr>
              <a:t>‹#›</a:t>
            </a:fld>
            <a:endParaRPr lang="zh-TW" altLang="en-US">
              <a:solidFill>
                <a:prstClr val="black">
                  <a:tint val="75000"/>
                </a:prstClr>
              </a:solidFill>
              <a:latin typeface="Times New Roman"/>
            </a:endParaRPr>
          </a:p>
        </p:txBody>
      </p:sp>
    </p:spTree>
    <p:extLst>
      <p:ext uri="{BB962C8B-B14F-4D97-AF65-F5344CB8AC3E}">
        <p14:creationId xmlns:p14="http://schemas.microsoft.com/office/powerpoint/2010/main" val="2999405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26" name="Titre 1"/>
          <p:cNvSpPr>
            <a:spLocks/>
          </p:cNvSpPr>
          <p:nvPr/>
        </p:nvSpPr>
        <p:spPr bwMode="auto">
          <a:xfrm>
            <a:off x="539750" y="1773238"/>
            <a:ext cx="77724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sz="4400" b="0" i="0" u="none" strike="noStrike" cap="none" normalizeH="0" baseline="0" dirty="0" smtClean="0">
                <a:ln>
                  <a:noFill/>
                </a:ln>
                <a:solidFill>
                  <a:schemeClr val="tx1"/>
                </a:solidFill>
                <a:effectLst/>
                <a:latin typeface="Calibri" pitchFamily="34" charset="0"/>
                <a:ea typeface="標楷體" pitchFamily="65" charset="-120"/>
              </a:rPr>
              <a:t>頂新</a:t>
            </a:r>
            <a:r>
              <a:rPr kumimoji="0" lang="zh-TW" altLang="en-US" sz="4400" b="0" i="0" u="none" strike="noStrike" cap="none" normalizeH="0" baseline="0" dirty="0" smtClean="0">
                <a:ln>
                  <a:noFill/>
                </a:ln>
                <a:solidFill>
                  <a:schemeClr val="tx1"/>
                </a:solidFill>
                <a:effectLst/>
                <a:latin typeface="Calibri" pitchFamily="34" charset="0"/>
                <a:ea typeface="標楷體" pitchFamily="65" charset="-120"/>
              </a:rPr>
              <a:t>案上訴書摘要</a:t>
            </a:r>
            <a:endParaRPr kumimoji="0" lang="zh-TW" sz="4400" b="0" i="0" u="none" strike="noStrike" cap="none" normalizeH="0" baseline="0" dirty="0" smtClean="0">
              <a:ln>
                <a:noFill/>
              </a:ln>
              <a:solidFill>
                <a:schemeClr val="tx2"/>
              </a:solidFill>
              <a:effectLst/>
              <a:latin typeface="Arial" pitchFamily="34" charset="0"/>
            </a:endParaRPr>
          </a:p>
        </p:txBody>
      </p:sp>
      <p:sp>
        <p:nvSpPr>
          <p:cNvPr id="1027" name="Sous-titre 2"/>
          <p:cNvSpPr>
            <a:spLocks noGrp="1"/>
          </p:cNvSpPr>
          <p:nvPr>
            <p:ph type="subTitle" idx="4294967295"/>
          </p:nvPr>
        </p:nvSpPr>
        <p:spPr bwMode="auto">
          <a:xfrm>
            <a:off x="2267744" y="4797152"/>
            <a:ext cx="6400800" cy="1323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zh-TW" sz="2400" b="0"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r" defTabSz="914400" rtl="0" eaLnBrk="0" fontAlgn="base" latinLnBrk="0" hangingPunct="0">
              <a:lnSpc>
                <a:spcPct val="100000"/>
              </a:lnSpc>
              <a:spcBef>
                <a:spcPct val="20000"/>
              </a:spcBef>
              <a:spcAft>
                <a:spcPct val="0"/>
              </a:spcAft>
              <a:buClrTx/>
              <a:buSzTx/>
              <a:buFontTx/>
              <a:buNone/>
              <a:tabLst/>
            </a:pPr>
            <a:r>
              <a:rPr lang="en-US" altLang="zh-TW" sz="2400" dirty="0" smtClean="0">
                <a:latin typeface="標楷體" pitchFamily="65" charset="-120"/>
                <a:ea typeface="標楷體" pitchFamily="65" charset="-120"/>
              </a:rPr>
              <a:t>2015.12.10</a:t>
            </a:r>
            <a:endParaRPr kumimoji="0" lang="zh-TW"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zh-TW" altLang="en-US" sz="3600" b="1" dirty="0" smtClean="0">
                <a:latin typeface="標楷體" pitchFamily="65" charset="-120"/>
                <a:ea typeface="標楷體" pitchFamily="65" charset="-120"/>
              </a:rPr>
              <a:t>認定被告等人犯罪嫌疑重大的理由</a:t>
            </a: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endParaRPr lang="fr-CA" sz="2800"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916833"/>
            <a:ext cx="8229600" cy="4032448"/>
          </a:xfrm>
        </p:spPr>
        <p:txBody>
          <a:bodyPr rtlCol="0">
            <a:normAutofit/>
          </a:bodyPr>
          <a:lstStyle/>
          <a:p>
            <a:pPr fontAlgn="auto">
              <a:lnSpc>
                <a:spcPts val="4600"/>
              </a:lnSpc>
              <a:spcAft>
                <a:spcPts val="0"/>
              </a:spcAft>
              <a:buNone/>
              <a:defRPr/>
            </a:pPr>
            <a:r>
              <a:rPr lang="zh-TW" altLang="en-US" sz="2800" dirty="0" smtClean="0">
                <a:latin typeface="標楷體" pitchFamily="65" charset="-120"/>
                <a:ea typeface="標楷體" pitchFamily="65" charset="-120"/>
              </a:rPr>
              <a:t>一、我國食品安全衛生管理法的規定</a:t>
            </a:r>
            <a:endParaRPr lang="en-US" altLang="zh-TW" sz="2800" dirty="0" smtClean="0">
              <a:latin typeface="標楷體" pitchFamily="65" charset="-120"/>
              <a:ea typeface="標楷體" pitchFamily="65" charset="-120"/>
            </a:endParaRPr>
          </a:p>
          <a:p>
            <a:pPr fontAlgn="auto">
              <a:lnSpc>
                <a:spcPts val="4600"/>
              </a:lnSpc>
              <a:spcAft>
                <a:spcPts val="0"/>
              </a:spcAft>
              <a:buNone/>
              <a:defRPr/>
            </a:pPr>
            <a:r>
              <a:rPr lang="zh-TW" altLang="en-US" sz="2800" dirty="0" smtClean="0">
                <a:latin typeface="標楷體" pitchFamily="65" charset="-120"/>
                <a:ea typeface="標楷體" pitchFamily="65" charset="-120"/>
              </a:rPr>
              <a:t>二、越南大幸福公司是買賣飼料油的公司</a:t>
            </a:r>
            <a:endParaRPr lang="en-US" altLang="zh-TW" sz="2800" dirty="0" smtClean="0">
              <a:latin typeface="標楷體" pitchFamily="65" charset="-120"/>
              <a:ea typeface="標楷體" pitchFamily="65" charset="-120"/>
            </a:endParaRPr>
          </a:p>
          <a:p>
            <a:pPr fontAlgn="auto">
              <a:lnSpc>
                <a:spcPts val="4600"/>
              </a:lnSpc>
              <a:spcAft>
                <a:spcPts val="0"/>
              </a:spcAft>
              <a:buNone/>
              <a:defRPr/>
            </a:pPr>
            <a:r>
              <a:rPr lang="zh-TW" altLang="en-US" sz="2800" dirty="0" smtClean="0">
                <a:latin typeface="標楷體" pitchFamily="65" charset="-120"/>
                <a:ea typeface="標楷體" pitchFamily="65" charset="-120"/>
              </a:rPr>
              <a:t>三、飼料油不可供人食用</a:t>
            </a:r>
            <a:endParaRPr lang="en-US" altLang="zh-TW" sz="2800" dirty="0" smtClean="0">
              <a:latin typeface="標楷體" pitchFamily="65" charset="-120"/>
              <a:ea typeface="標楷體" pitchFamily="65" charset="-120"/>
            </a:endParaRPr>
          </a:p>
          <a:p>
            <a:pPr fontAlgn="auto">
              <a:lnSpc>
                <a:spcPts val="4600"/>
              </a:lnSpc>
              <a:spcAft>
                <a:spcPts val="0"/>
              </a:spcAft>
              <a:buNone/>
              <a:defRPr/>
            </a:pPr>
            <a:r>
              <a:rPr lang="zh-TW" altLang="en-US" sz="2800" dirty="0" smtClean="0">
                <a:latin typeface="標楷體" pitchFamily="65" charset="-120"/>
                <a:ea typeface="標楷體" pitchFamily="65" charset="-120"/>
              </a:rPr>
              <a:t>四、「非食品」原料不能加工、製造為食品</a:t>
            </a:r>
            <a:endParaRPr lang="en-US" altLang="zh-TW" sz="2800" dirty="0" smtClean="0">
              <a:latin typeface="標楷體" pitchFamily="65" charset="-120"/>
              <a:ea typeface="標楷體" pitchFamily="65" charset="-120"/>
            </a:endParaRPr>
          </a:p>
          <a:p>
            <a:pPr fontAlgn="auto">
              <a:lnSpc>
                <a:spcPct val="150000"/>
              </a:lnSpc>
              <a:spcAft>
                <a:spcPts val="0"/>
              </a:spcAft>
              <a:buNone/>
              <a:defRPr/>
            </a:pPr>
            <a:r>
              <a:rPr lang="en-US" altLang="zh-TW" sz="2400" dirty="0">
                <a:latin typeface="標楷體" pitchFamily="65" charset="-120"/>
                <a:ea typeface="標楷體" pitchFamily="65" charset="-120"/>
              </a:rPr>
              <a:t> </a:t>
            </a:r>
            <a:endParaRPr lang="fr-CA" sz="2400" dirty="0" smtClean="0">
              <a:latin typeface="標楷體" pitchFamily="65" charset="-120"/>
              <a:ea typeface="標楷體" pitchFamily="65" charset="-120"/>
            </a:endParaRPr>
          </a:p>
        </p:txBody>
      </p:sp>
    </p:spTree>
    <p:extLst>
      <p:ext uri="{BB962C8B-B14F-4D97-AF65-F5344CB8AC3E}">
        <p14:creationId xmlns:p14="http://schemas.microsoft.com/office/powerpoint/2010/main" val="227109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zh-TW" altLang="en-US" sz="3600" b="1" dirty="0" smtClean="0">
                <a:latin typeface="標楷體" pitchFamily="65" charset="-120"/>
                <a:ea typeface="標楷體" pitchFamily="65" charset="-120"/>
              </a:rPr>
              <a:t>一、我國食品安全衛生管理法的規定</a:t>
            </a: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endParaRPr lang="fr-CA" sz="2800"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772816"/>
            <a:ext cx="8229600" cy="4464521"/>
          </a:xfrm>
        </p:spPr>
        <p:txBody>
          <a:bodyPr rtlCol="0">
            <a:normAutofit/>
          </a:bodyPr>
          <a:lstStyle/>
          <a:p>
            <a:pPr marL="714375" indent="-714375" fontAlgn="auto">
              <a:lnSpc>
                <a:spcPts val="4400"/>
              </a:lnSpc>
              <a:spcAft>
                <a:spcPts val="0"/>
              </a:spcAft>
              <a:buNone/>
              <a:defRPr/>
            </a:pPr>
            <a:r>
              <a:rPr lang="zh-TW" altLang="en-US" sz="2800" dirty="0" smtClean="0">
                <a:latin typeface="標楷體" pitchFamily="65" charset="-120"/>
                <a:ea typeface="標楷體" pitchFamily="65" charset="-120"/>
              </a:rPr>
              <a:t>１、食品安全衛生管理法第</a:t>
            </a:r>
            <a:r>
              <a:rPr lang="en-US" altLang="zh-TW" sz="2800" dirty="0" smtClean="0">
                <a:latin typeface="標楷體" pitchFamily="65" charset="-120"/>
                <a:ea typeface="標楷體" pitchFamily="65" charset="-120"/>
              </a:rPr>
              <a:t>9</a:t>
            </a:r>
            <a:r>
              <a:rPr lang="zh-TW" altLang="en-US" sz="2800" dirty="0" smtClean="0">
                <a:latin typeface="標楷體" pitchFamily="65" charset="-120"/>
                <a:ea typeface="標楷體" pitchFamily="65" charset="-120"/>
              </a:rPr>
              <a:t>條第</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項：「</a:t>
            </a:r>
            <a:r>
              <a:rPr lang="zh-TW" altLang="en-US" sz="2800" dirty="0">
                <a:latin typeface="標楷體" panose="03000509000000000000" pitchFamily="65" charset="-120"/>
                <a:ea typeface="標楷體" panose="03000509000000000000" pitchFamily="65" charset="-120"/>
              </a:rPr>
              <a:t>經中央主管機關公告類別與規模之食品業者，應依其產業模式，建立</a:t>
            </a:r>
            <a:r>
              <a:rPr lang="zh-TW" altLang="en-US" sz="2800" dirty="0" smtClean="0">
                <a:latin typeface="標楷體" panose="03000509000000000000" pitchFamily="65" charset="-120"/>
                <a:ea typeface="標楷體" panose="03000509000000000000" pitchFamily="65" charset="-120"/>
              </a:rPr>
              <a:t>產品</a:t>
            </a:r>
            <a:r>
              <a:rPr lang="zh-TW" altLang="en-US" sz="2800" dirty="0" smtClean="0">
                <a:solidFill>
                  <a:srgbClr val="FF0000"/>
                </a:solidFill>
                <a:latin typeface="標楷體" panose="03000509000000000000" pitchFamily="65" charset="-120"/>
                <a:ea typeface="標楷體" panose="03000509000000000000" pitchFamily="65" charset="-120"/>
              </a:rPr>
              <a:t>原材料</a:t>
            </a:r>
            <a:r>
              <a:rPr lang="zh-TW" altLang="en-US" sz="2800" dirty="0">
                <a:latin typeface="標楷體" panose="03000509000000000000" pitchFamily="65" charset="-120"/>
                <a:ea typeface="標楷體" panose="03000509000000000000" pitchFamily="65" charset="-120"/>
              </a:rPr>
              <a:t>、半成品與成品</a:t>
            </a:r>
            <a:r>
              <a:rPr lang="zh-TW" altLang="en-US" sz="2800" dirty="0">
                <a:solidFill>
                  <a:srgbClr val="FF0000"/>
                </a:solidFill>
                <a:latin typeface="標楷體" panose="03000509000000000000" pitchFamily="65" charset="-120"/>
                <a:ea typeface="標楷體" panose="03000509000000000000" pitchFamily="65" charset="-120"/>
              </a:rPr>
              <a:t>供應來源</a:t>
            </a:r>
            <a:r>
              <a:rPr lang="zh-TW" altLang="en-US" sz="2800" dirty="0">
                <a:latin typeface="標楷體" panose="03000509000000000000" pitchFamily="65" charset="-120"/>
                <a:ea typeface="標楷體" panose="03000509000000000000" pitchFamily="65" charset="-120"/>
              </a:rPr>
              <a:t>及流向之</a:t>
            </a:r>
            <a:r>
              <a:rPr lang="zh-TW" altLang="en-US" sz="2800" dirty="0">
                <a:solidFill>
                  <a:srgbClr val="FF0000"/>
                </a:solidFill>
                <a:latin typeface="標楷體" panose="03000509000000000000" pitchFamily="65" charset="-120"/>
                <a:ea typeface="標楷體" panose="03000509000000000000" pitchFamily="65" charset="-120"/>
              </a:rPr>
              <a:t>追溯</a:t>
            </a:r>
            <a:r>
              <a:rPr lang="zh-TW" altLang="en-US" sz="2800" dirty="0">
                <a:latin typeface="標楷體" panose="03000509000000000000" pitchFamily="65" charset="-120"/>
                <a:ea typeface="標楷體" panose="03000509000000000000" pitchFamily="65" charset="-120"/>
              </a:rPr>
              <a:t>或</a:t>
            </a:r>
            <a:r>
              <a:rPr lang="zh-TW" altLang="en-US" sz="2800" dirty="0">
                <a:solidFill>
                  <a:srgbClr val="FF0000"/>
                </a:solidFill>
                <a:latin typeface="標楷體" panose="03000509000000000000" pitchFamily="65" charset="-120"/>
                <a:ea typeface="標楷體" panose="03000509000000000000" pitchFamily="65" charset="-120"/>
              </a:rPr>
              <a:t>追蹤</a:t>
            </a:r>
            <a:r>
              <a:rPr lang="zh-TW" altLang="en-US" sz="2800" dirty="0">
                <a:latin typeface="標楷體" panose="03000509000000000000" pitchFamily="65" charset="-120"/>
                <a:ea typeface="標楷體" panose="03000509000000000000" pitchFamily="65" charset="-120"/>
              </a:rPr>
              <a:t>系統</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itchFamily="65" charset="-120"/>
              <a:ea typeface="標楷體" pitchFamily="65" charset="-120"/>
            </a:endParaRPr>
          </a:p>
          <a:p>
            <a:pPr algn="just" fontAlgn="auto">
              <a:lnSpc>
                <a:spcPts val="4400"/>
              </a:lnSpc>
              <a:spcAft>
                <a:spcPts val="0"/>
              </a:spcAft>
              <a:buNone/>
              <a:defRPr/>
            </a:pPr>
            <a:r>
              <a:rPr lang="zh-TW" altLang="en-US" sz="2800" dirty="0" smtClean="0">
                <a:latin typeface="標楷體" pitchFamily="65" charset="-120"/>
                <a:ea typeface="標楷體" pitchFamily="65" charset="-120"/>
              </a:rPr>
              <a:t>２、溯源管理制度的精神</a:t>
            </a:r>
            <a:endParaRPr lang="en-US" altLang="zh-TW" sz="2800" dirty="0" smtClean="0">
              <a:latin typeface="標楷體" pitchFamily="65" charset="-120"/>
              <a:ea typeface="標楷體" pitchFamily="65" charset="-120"/>
            </a:endParaRPr>
          </a:p>
          <a:p>
            <a:pPr algn="just" fontAlgn="auto">
              <a:lnSpc>
                <a:spcPts val="4400"/>
              </a:lnSpc>
              <a:spcAft>
                <a:spcPts val="0"/>
              </a:spcAft>
              <a:buNone/>
              <a:defRPr/>
            </a:pPr>
            <a:r>
              <a:rPr lang="en-US" altLang="zh-TW" sz="2800" dirty="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來源不明，將無法確認檢驗端要驗什麼</a:t>
            </a:r>
            <a:endParaRPr lang="en-US" altLang="zh-TW" sz="2800" dirty="0" smtClean="0">
              <a:latin typeface="標楷體" pitchFamily="65" charset="-120"/>
              <a:ea typeface="標楷體" pitchFamily="65" charset="-120"/>
            </a:endParaRPr>
          </a:p>
          <a:p>
            <a:pPr algn="just" fontAlgn="auto">
              <a:lnSpc>
                <a:spcPts val="4400"/>
              </a:lnSpc>
              <a:spcAft>
                <a:spcPts val="0"/>
              </a:spcAft>
              <a:buNone/>
              <a:defRPr/>
            </a:pPr>
            <a:r>
              <a:rPr lang="en-US" altLang="zh-TW" sz="2800" dirty="0">
                <a:latin typeface="標楷體" pitchFamily="65" charset="-120"/>
                <a:ea typeface="標楷體" pitchFamily="65" charset="-120"/>
              </a:rPr>
              <a:t>	</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業者的協力義務與經驗法則</a:t>
            </a:r>
            <a:endParaRPr lang="fr-CA" altLang="zh-TW" sz="2800" dirty="0">
              <a:latin typeface="標楷體" pitchFamily="65" charset="-120"/>
              <a:ea typeface="標楷體" pitchFamily="65" charset="-120"/>
            </a:endParaRPr>
          </a:p>
        </p:txBody>
      </p:sp>
    </p:spTree>
    <p:extLst>
      <p:ext uri="{BB962C8B-B14F-4D97-AF65-F5344CB8AC3E}">
        <p14:creationId xmlns:p14="http://schemas.microsoft.com/office/powerpoint/2010/main" val="2206555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457200" y="274638"/>
            <a:ext cx="8507288" cy="1143000"/>
          </a:xfrm>
        </p:spPr>
        <p:txBody>
          <a:bodyPr/>
          <a:lstStyle/>
          <a:p>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3600" b="1" dirty="0" smtClean="0">
                <a:latin typeface="標楷體" pitchFamily="65" charset="-120"/>
                <a:ea typeface="標楷體" pitchFamily="65" charset="-120"/>
              </a:rPr>
              <a:t>二、越南大幸福公司是買賣飼料油的公司</a:t>
            </a: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endParaRPr lang="fr-CA" sz="2800" dirty="0" smtClean="0">
              <a:latin typeface="標楷體" pitchFamily="65" charset="-120"/>
              <a:ea typeface="標楷體" pitchFamily="65" charset="-120"/>
            </a:endParaRPr>
          </a:p>
        </p:txBody>
      </p:sp>
      <p:graphicFrame>
        <p:nvGraphicFramePr>
          <p:cNvPr id="2" name="資料庫圖表 1"/>
          <p:cNvGraphicFramePr/>
          <p:nvPr>
            <p:extLst>
              <p:ext uri="{D42A27DB-BD31-4B8C-83A1-F6EECF244321}">
                <p14:modId xmlns:p14="http://schemas.microsoft.com/office/powerpoint/2010/main" val="1793722993"/>
              </p:ext>
            </p:extLst>
          </p:nvPr>
        </p:nvGraphicFramePr>
        <p:xfrm>
          <a:off x="827584" y="1124744"/>
          <a:ext cx="7488832"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圓角矩形 3"/>
          <p:cNvSpPr/>
          <p:nvPr/>
        </p:nvSpPr>
        <p:spPr>
          <a:xfrm>
            <a:off x="0" y="5034697"/>
            <a:ext cx="4176464" cy="1008112"/>
          </a:xfrm>
          <a:prstGeom prst="roundRect">
            <a:avLst>
              <a:gd name="adj" fmla="val 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a:solidFill>
                  <a:schemeClr val="tx1"/>
                </a:solidFill>
                <a:latin typeface="標楷體" pitchFamily="65" charset="-120"/>
                <a:ea typeface="標楷體" pitchFamily="65" charset="-120"/>
              </a:rPr>
              <a:t>越南官方文件證實大幸福</a:t>
            </a:r>
            <a:r>
              <a:rPr lang="zh-TW" altLang="en-US" sz="2400" dirty="0" smtClean="0">
                <a:solidFill>
                  <a:schemeClr val="tx1"/>
                </a:solidFill>
                <a:latin typeface="標楷體" pitchFamily="65" charset="-120"/>
                <a:ea typeface="標楷體" pitchFamily="65" charset="-120"/>
              </a:rPr>
              <a:t>公司油脂</a:t>
            </a:r>
            <a:r>
              <a:rPr lang="zh-TW" altLang="en-US" sz="2400" dirty="0">
                <a:solidFill>
                  <a:schemeClr val="tx1"/>
                </a:solidFill>
                <a:latin typeface="標楷體" pitchFamily="65" charset="-120"/>
                <a:ea typeface="標楷體" pitchFamily="65" charset="-120"/>
              </a:rPr>
              <a:t>是</a:t>
            </a:r>
            <a:r>
              <a:rPr lang="zh-TW" altLang="en-US" sz="2400" b="1" dirty="0">
                <a:solidFill>
                  <a:schemeClr val="tx1"/>
                </a:solidFill>
                <a:latin typeface="標楷體" pitchFamily="65" charset="-120"/>
                <a:ea typeface="標楷體" pitchFamily="65" charset="-120"/>
              </a:rPr>
              <a:t>飼料</a:t>
            </a:r>
            <a:r>
              <a:rPr lang="zh-TW" altLang="en-US" sz="2400" b="1" dirty="0" smtClean="0">
                <a:solidFill>
                  <a:schemeClr val="tx1"/>
                </a:solidFill>
                <a:latin typeface="標楷體" pitchFamily="65" charset="-120"/>
                <a:ea typeface="標楷體" pitchFamily="65" charset="-120"/>
              </a:rPr>
              <a:t>油且不可</a:t>
            </a:r>
            <a:r>
              <a:rPr lang="zh-TW" altLang="en-US" sz="2400" b="1" dirty="0">
                <a:solidFill>
                  <a:schemeClr val="tx1"/>
                </a:solidFill>
                <a:latin typeface="標楷體" pitchFamily="65" charset="-120"/>
                <a:ea typeface="標楷體" pitchFamily="65" charset="-120"/>
              </a:rPr>
              <a:t>供人</a:t>
            </a:r>
            <a:r>
              <a:rPr lang="zh-TW" altLang="en-US" sz="2400" b="1" dirty="0" smtClean="0">
                <a:solidFill>
                  <a:schemeClr val="tx1"/>
                </a:solidFill>
                <a:latin typeface="標楷體" pitchFamily="65" charset="-120"/>
                <a:ea typeface="標楷體" pitchFamily="65" charset="-120"/>
              </a:rPr>
              <a:t>食用</a:t>
            </a:r>
            <a:endParaRPr lang="zh-TW" altLang="en-US" sz="2400" dirty="0">
              <a:solidFill>
                <a:schemeClr val="tx1"/>
              </a:solidFill>
            </a:endParaRPr>
          </a:p>
        </p:txBody>
      </p:sp>
      <p:sp>
        <p:nvSpPr>
          <p:cNvPr id="6" name="圓角矩形 5"/>
          <p:cNvSpPr/>
          <p:nvPr/>
        </p:nvSpPr>
        <p:spPr>
          <a:xfrm>
            <a:off x="4967536" y="5034697"/>
            <a:ext cx="4176464" cy="1008112"/>
          </a:xfrm>
          <a:prstGeom prst="roundRect">
            <a:avLst>
              <a:gd name="adj" fmla="val 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a:solidFill>
                  <a:schemeClr val="tx1"/>
                </a:solidFill>
                <a:latin typeface="標楷體" pitchFamily="65" charset="-120"/>
                <a:ea typeface="標楷體" pitchFamily="65" charset="-120"/>
              </a:rPr>
              <a:t>大幸福公司</a:t>
            </a:r>
            <a:r>
              <a:rPr lang="zh-TW" altLang="en-US" sz="2400" b="1" dirty="0">
                <a:solidFill>
                  <a:schemeClr val="tx1"/>
                </a:solidFill>
                <a:latin typeface="標楷體" pitchFamily="65" charset="-120"/>
                <a:ea typeface="標楷體" pitchFamily="65" charset="-120"/>
              </a:rPr>
              <a:t>無法</a:t>
            </a:r>
            <a:r>
              <a:rPr lang="zh-TW" altLang="en-US" sz="2400" b="1" dirty="0" smtClean="0">
                <a:solidFill>
                  <a:schemeClr val="tx1"/>
                </a:solidFill>
                <a:latin typeface="標楷體" pitchFamily="65" charset="-120"/>
                <a:ea typeface="標楷體" pitchFamily="65" charset="-120"/>
              </a:rPr>
              <a:t>提出任何食用油</a:t>
            </a:r>
            <a:r>
              <a:rPr lang="zh-TW" altLang="en-US" sz="2400" b="1" dirty="0">
                <a:solidFill>
                  <a:schemeClr val="tx1"/>
                </a:solidFill>
                <a:latin typeface="標楷體" pitchFamily="65" charset="-120"/>
                <a:ea typeface="標楷體" pitchFamily="65" charset="-120"/>
              </a:rPr>
              <a:t>的來源</a:t>
            </a:r>
            <a:r>
              <a:rPr lang="zh-TW" altLang="en-US" sz="2400" b="1" dirty="0" smtClean="0">
                <a:solidFill>
                  <a:schemeClr val="tx1"/>
                </a:solidFill>
                <a:latin typeface="標楷體" pitchFamily="65" charset="-120"/>
                <a:ea typeface="標楷體" pitchFamily="65" charset="-120"/>
              </a:rPr>
              <a:t>證明</a:t>
            </a:r>
            <a:endParaRPr lang="zh-TW" altLang="en-US" sz="2400" dirty="0">
              <a:solidFill>
                <a:schemeClr val="tx1"/>
              </a:solidFill>
              <a:latin typeface="標楷體" pitchFamily="65" charset="-120"/>
              <a:ea typeface="標楷體" pitchFamily="65" charset="-120"/>
            </a:endParaRPr>
          </a:p>
        </p:txBody>
      </p:sp>
      <p:sp>
        <p:nvSpPr>
          <p:cNvPr id="5" name="橢圓 4"/>
          <p:cNvSpPr/>
          <p:nvPr/>
        </p:nvSpPr>
        <p:spPr>
          <a:xfrm>
            <a:off x="7524328" y="3140968"/>
            <a:ext cx="1512168" cy="144016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000" b="1" dirty="0" smtClean="0">
                <a:solidFill>
                  <a:srgbClr val="C00000"/>
                </a:solidFill>
              </a:rPr>
              <a:t>正當合法？</a:t>
            </a:r>
            <a:endParaRPr lang="zh-TW" altLang="en-US" sz="3000" b="1" dirty="0">
              <a:solidFill>
                <a:srgbClr val="C00000"/>
              </a:solidFill>
            </a:endParaRPr>
          </a:p>
        </p:txBody>
      </p:sp>
    </p:spTree>
    <p:extLst>
      <p:ext uri="{BB962C8B-B14F-4D97-AF65-F5344CB8AC3E}">
        <p14:creationId xmlns:p14="http://schemas.microsoft.com/office/powerpoint/2010/main" val="2243280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3600" b="1" dirty="0" smtClean="0">
                <a:latin typeface="標楷體" pitchFamily="65" charset="-120"/>
                <a:ea typeface="標楷體" pitchFamily="65" charset="-120"/>
              </a:rPr>
              <a:t>三、飼料油不可供人食用  </a:t>
            </a:r>
            <a:r>
              <a:rPr lang="en-US" altLang="zh-TW" sz="2800" dirty="0" smtClean="0">
                <a:latin typeface="標楷體" pitchFamily="65" charset="-120"/>
                <a:ea typeface="標楷體" pitchFamily="65" charset="-120"/>
              </a:rPr>
              <a:t>1/2</a:t>
            </a: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endParaRPr lang="fr-CA" sz="2800" dirty="0" smtClean="0">
              <a:latin typeface="標楷體" pitchFamily="65" charset="-120"/>
              <a:ea typeface="標楷體" pitchFamily="65" charset="-120"/>
            </a:endParaRPr>
          </a:p>
        </p:txBody>
      </p:sp>
      <p:graphicFrame>
        <p:nvGraphicFramePr>
          <p:cNvPr id="2" name="資料庫圖表 1"/>
          <p:cNvGraphicFramePr/>
          <p:nvPr>
            <p:extLst>
              <p:ext uri="{D42A27DB-BD31-4B8C-83A1-F6EECF244321}">
                <p14:modId xmlns:p14="http://schemas.microsoft.com/office/powerpoint/2010/main" val="1349578165"/>
              </p:ext>
            </p:extLst>
          </p:nvPr>
        </p:nvGraphicFramePr>
        <p:xfrm>
          <a:off x="0" y="1196752"/>
          <a:ext cx="9144000"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1977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3600" b="1" dirty="0" smtClean="0">
                <a:latin typeface="標楷體" pitchFamily="65" charset="-120"/>
                <a:ea typeface="標楷體" pitchFamily="65" charset="-120"/>
              </a:rPr>
              <a:t>三、飼料油不可供人食用  </a:t>
            </a:r>
            <a:r>
              <a:rPr lang="en-US" altLang="zh-TW" sz="2800" dirty="0">
                <a:latin typeface="標楷體" pitchFamily="65" charset="-120"/>
                <a:ea typeface="標楷體" pitchFamily="65" charset="-120"/>
              </a:rPr>
              <a:t>2</a:t>
            </a:r>
            <a:r>
              <a:rPr lang="en-US" altLang="zh-TW" sz="2800" dirty="0" smtClean="0">
                <a:latin typeface="標楷體" pitchFamily="65" charset="-120"/>
                <a:ea typeface="標楷體" pitchFamily="65" charset="-120"/>
              </a:rPr>
              <a:t>/2</a:t>
            </a: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endParaRPr lang="fr-CA" sz="2800" dirty="0" smtClean="0">
              <a:latin typeface="標楷體" pitchFamily="65" charset="-120"/>
              <a:ea typeface="標楷體" pitchFamily="65" charset="-120"/>
            </a:endParaRPr>
          </a:p>
        </p:txBody>
      </p:sp>
      <p:graphicFrame>
        <p:nvGraphicFramePr>
          <p:cNvPr id="2" name="資料庫圖表 1"/>
          <p:cNvGraphicFramePr/>
          <p:nvPr>
            <p:extLst>
              <p:ext uri="{D42A27DB-BD31-4B8C-83A1-F6EECF244321}">
                <p14:modId xmlns:p14="http://schemas.microsoft.com/office/powerpoint/2010/main" val="480530800"/>
              </p:ext>
            </p:extLst>
          </p:nvPr>
        </p:nvGraphicFramePr>
        <p:xfrm>
          <a:off x="762000" y="1397000"/>
          <a:ext cx="7620000"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1825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0" y="274638"/>
            <a:ext cx="9144000" cy="1143000"/>
          </a:xfrm>
        </p:spPr>
        <p:txBody>
          <a:bodyPr/>
          <a:lstStyle/>
          <a:p>
            <a:r>
              <a:rPr lang="zh-TW" altLang="en-US" sz="3600" b="1" dirty="0" smtClean="0">
                <a:latin typeface="標楷體" pitchFamily="65" charset="-120"/>
                <a:ea typeface="標楷體" pitchFamily="65" charset="-120"/>
              </a:rPr>
              <a:t>四、「非食品」原料不能加工、製造為食品</a:t>
            </a:r>
            <a:endParaRPr lang="fr-CA" sz="2800" b="1"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844824"/>
            <a:ext cx="8229600" cy="4320505"/>
          </a:xfrm>
        </p:spPr>
        <p:txBody>
          <a:bodyPr rtlCol="0">
            <a:noAutofit/>
          </a:bodyPr>
          <a:lstStyle/>
          <a:p>
            <a:pPr fontAlgn="auto">
              <a:lnSpc>
                <a:spcPts val="4400"/>
              </a:lnSpc>
              <a:spcAft>
                <a:spcPts val="0"/>
              </a:spcAft>
              <a:buNone/>
              <a:defRPr/>
            </a:pPr>
            <a:r>
              <a:rPr lang="zh-TW" altLang="en-US" sz="2800" dirty="0" smtClean="0">
                <a:latin typeface="標楷體" pitchFamily="65" charset="-120"/>
                <a:ea typeface="標楷體" pitchFamily="65" charset="-120"/>
              </a:rPr>
              <a:t>１、精煉、檢驗非萬能，煮沸廚餘也可能檢驗正常</a:t>
            </a:r>
            <a:endParaRPr lang="en-US" altLang="zh-TW" sz="2800" dirty="0" smtClean="0">
              <a:latin typeface="標楷體" pitchFamily="65" charset="-120"/>
              <a:ea typeface="標楷體" pitchFamily="65" charset="-120"/>
            </a:endParaRPr>
          </a:p>
          <a:p>
            <a:pPr marL="714375" indent="-714375" fontAlgn="auto">
              <a:lnSpc>
                <a:spcPts val="4400"/>
              </a:lnSpc>
              <a:spcAft>
                <a:spcPts val="0"/>
              </a:spcAft>
              <a:buNone/>
              <a:defRPr/>
            </a:pPr>
            <a:r>
              <a:rPr lang="zh-TW" altLang="en-US" sz="2800" dirty="0" smtClean="0">
                <a:latin typeface="標楷體" pitchFamily="65" charset="-120"/>
                <a:ea typeface="標楷體" pitchFamily="65" charset="-120"/>
              </a:rPr>
              <a:t>２、從頂新公司慣於將回收油品（依法應廢棄）打入原料油槽之情形看來，頂新公司只是將精煉設備作為調整異常油品檢驗結果之工具，根本未曾落實原料管理</a:t>
            </a:r>
            <a:endParaRPr lang="en-US" altLang="zh-TW" sz="2800" dirty="0" smtClean="0">
              <a:latin typeface="標楷體" pitchFamily="65" charset="-120"/>
              <a:ea typeface="標楷體" pitchFamily="65" charset="-120"/>
            </a:endParaRPr>
          </a:p>
          <a:p>
            <a:pPr marL="714375" indent="-714375" fontAlgn="auto">
              <a:lnSpc>
                <a:spcPts val="4400"/>
              </a:lnSpc>
              <a:spcAft>
                <a:spcPts val="0"/>
              </a:spcAft>
              <a:buNone/>
              <a:defRPr/>
            </a:pPr>
            <a:r>
              <a:rPr lang="zh-TW" altLang="en-US" sz="2800" dirty="0" smtClean="0">
                <a:latin typeface="標楷體" pitchFamily="65" charset="-120"/>
                <a:ea typeface="標楷體" pitchFamily="65" charset="-120"/>
              </a:rPr>
              <a:t>３、食品安全衛生管理法的重點是從「原料」開始，而非由「產品」檢驗結果逆向推論是否可食</a:t>
            </a:r>
            <a:endParaRPr lang="en-US" altLang="zh-TW" sz="2800" dirty="0" smtClean="0">
              <a:latin typeface="標楷體" pitchFamily="65" charset="-120"/>
              <a:ea typeface="標楷體" pitchFamily="65" charset="-120"/>
            </a:endParaRPr>
          </a:p>
        </p:txBody>
      </p:sp>
    </p:spTree>
    <p:extLst>
      <p:ext uri="{BB962C8B-B14F-4D97-AF65-F5344CB8AC3E}">
        <p14:creationId xmlns:p14="http://schemas.microsoft.com/office/powerpoint/2010/main" val="3510116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133538353"/>
              </p:ext>
            </p:extLst>
          </p:nvPr>
        </p:nvGraphicFramePr>
        <p:xfrm>
          <a:off x="-17860" y="-26243"/>
          <a:ext cx="9198372" cy="6829114"/>
        </p:xfrm>
        <a:graphic>
          <a:graphicData uri="http://schemas.openxmlformats.org/drawingml/2006/table">
            <a:tbl>
              <a:tblPr firstRow="1" bandRow="1">
                <a:tableStyleId>{5C22544A-7EE6-4342-B048-85BDC9FD1C3A}</a:tableStyleId>
              </a:tblPr>
              <a:tblGrid>
                <a:gridCol w="1400940"/>
                <a:gridCol w="2515419"/>
                <a:gridCol w="5282013"/>
              </a:tblGrid>
              <a:tr h="440727">
                <a:tc>
                  <a:txBody>
                    <a:bodyPr/>
                    <a:lstStyle/>
                    <a:p>
                      <a:r>
                        <a:rPr lang="zh-TW" altLang="en-US" dirty="0" smtClean="0"/>
                        <a:t>油脂問題</a:t>
                      </a:r>
                      <a:endParaRPr lang="zh-TW" altLang="en-US" dirty="0"/>
                    </a:p>
                  </a:txBody>
                  <a:tcPr anchor="ctr"/>
                </a:tc>
                <a:tc>
                  <a:txBody>
                    <a:bodyPr/>
                    <a:lstStyle/>
                    <a:p>
                      <a:r>
                        <a:rPr lang="zh-TW" altLang="en-US" dirty="0" smtClean="0"/>
                        <a:t>項目</a:t>
                      </a:r>
                      <a:endParaRPr lang="zh-TW" altLang="en-US" dirty="0"/>
                    </a:p>
                  </a:txBody>
                  <a:tcPr anchor="ctr"/>
                </a:tc>
                <a:tc>
                  <a:txBody>
                    <a:bodyPr/>
                    <a:lstStyle/>
                    <a:p>
                      <a:r>
                        <a:rPr lang="zh-TW" altLang="en-US" dirty="0" smtClean="0"/>
                        <a:t>重點說明</a:t>
                      </a:r>
                      <a:endParaRPr lang="zh-TW" altLang="en-US" dirty="0"/>
                    </a:p>
                  </a:txBody>
                  <a:tcPr anchor="ctr"/>
                </a:tc>
              </a:tr>
              <a:tr h="622108">
                <a:tc rowSpan="4">
                  <a:txBody>
                    <a:bodyPr/>
                    <a:lstStyle/>
                    <a:p>
                      <a:r>
                        <a:rPr lang="zh-TW" altLang="en-US" b="1" dirty="0" smtClean="0"/>
                        <a:t>已知風險</a:t>
                      </a:r>
                      <a:endParaRPr lang="zh-TW" altLang="en-US" b="1" dirty="0"/>
                    </a:p>
                  </a:txBody>
                  <a:tcPr anchor="ctr"/>
                </a:tc>
                <a:tc rowSpan="2">
                  <a:txBody>
                    <a:bodyPr/>
                    <a:lstStyle/>
                    <a:p>
                      <a:r>
                        <a:rPr lang="zh-TW" altLang="en-US" dirty="0" smtClean="0"/>
                        <a:t>酸價高於食用油標準</a:t>
                      </a:r>
                      <a:endParaRPr lang="zh-TW" altLang="en-US" dirty="0"/>
                    </a:p>
                  </a:txBody>
                  <a:tcPr anchor="ctr"/>
                </a:tc>
                <a:tc>
                  <a:txBody>
                    <a:bodyPr/>
                    <a:lstStyle/>
                    <a:p>
                      <a:r>
                        <a:rPr lang="zh-TW" altLang="en-US" dirty="0" smtClean="0"/>
                        <a:t>鑑定人孫璐西、陳炳輝表示酸價</a:t>
                      </a:r>
                      <a:r>
                        <a:rPr lang="en-US" altLang="zh-TW" dirty="0" smtClean="0"/>
                        <a:t>5</a:t>
                      </a:r>
                      <a:r>
                        <a:rPr lang="zh-TW" altLang="en-US" dirty="0" smtClean="0"/>
                        <a:t>以上油品品質不佳，不應做為食用油之原料。</a:t>
                      </a:r>
                      <a:endParaRPr lang="zh-TW" altLang="en-US" dirty="0"/>
                    </a:p>
                  </a:txBody>
                  <a:tcPr anchor="ctr"/>
                </a:tc>
              </a:tr>
              <a:tr h="888725">
                <a:tc vMerge="1">
                  <a:txBody>
                    <a:bodyPr/>
                    <a:lstStyle/>
                    <a:p>
                      <a:endParaRPr lang="zh-TW" altLang="en-US" dirty="0"/>
                    </a:p>
                  </a:txBody>
                  <a:tcPr anchor="ctr"/>
                </a:tc>
                <a:tc vMerge="1">
                  <a:txBody>
                    <a:bodyPr/>
                    <a:lstStyle/>
                    <a:p>
                      <a:endParaRPr lang="zh-TW" altLang="en-US" dirty="0"/>
                    </a:p>
                  </a:txBody>
                  <a:tcPr anchor="ctr"/>
                </a:tc>
                <a:tc>
                  <a:txBody>
                    <a:bodyPr/>
                    <a:lstStyle/>
                    <a:p>
                      <a:r>
                        <a:rPr lang="zh-TW" altLang="en-US" dirty="0" smtClean="0"/>
                        <a:t>身為飼料商之大幸福公司，收購油品標準分別為</a:t>
                      </a:r>
                      <a:r>
                        <a:rPr lang="en-US" altLang="zh-TW" dirty="0" smtClean="0"/>
                        <a:t>3</a:t>
                      </a:r>
                      <a:r>
                        <a:rPr lang="zh-TW" altLang="en-US" dirty="0" smtClean="0"/>
                        <a:t>以下（豬油）、</a:t>
                      </a:r>
                      <a:r>
                        <a:rPr lang="en-US" altLang="zh-TW" dirty="0" smtClean="0"/>
                        <a:t>6</a:t>
                      </a:r>
                      <a:r>
                        <a:rPr lang="zh-TW" altLang="en-US" dirty="0" smtClean="0"/>
                        <a:t>以下（牛油）。頂新公司收油品質為何低於飼料商？</a:t>
                      </a:r>
                      <a:endParaRPr lang="zh-TW" altLang="en-US" dirty="0"/>
                    </a:p>
                  </a:txBody>
                  <a:tcPr anchor="ctr"/>
                </a:tc>
              </a:tr>
              <a:tr h="622108">
                <a:tc vMerge="1">
                  <a:txBody>
                    <a:bodyPr/>
                    <a:lstStyle/>
                    <a:p>
                      <a:endParaRPr lang="zh-TW" altLang="en-US" dirty="0"/>
                    </a:p>
                  </a:txBody>
                  <a:tcPr anchor="ctr"/>
                </a:tc>
                <a:tc>
                  <a:txBody>
                    <a:bodyPr/>
                    <a:lstStyle/>
                    <a:p>
                      <a:r>
                        <a:rPr lang="zh-TW" altLang="en-US" dirty="0" smtClean="0"/>
                        <a:t>重金屬超標</a:t>
                      </a:r>
                      <a:endParaRPr lang="zh-TW" altLang="en-US" dirty="0"/>
                    </a:p>
                  </a:txBody>
                  <a:tcPr anchor="ctr"/>
                </a:tc>
                <a:tc>
                  <a:txBody>
                    <a:bodyPr/>
                    <a:lstStyle/>
                    <a:p>
                      <a:r>
                        <a:rPr lang="zh-TW" altLang="en-US" dirty="0" smtClean="0"/>
                        <a:t>越南油脂驗出銅、鉛超標，依法不得輸入我國供食品供應鏈使用。</a:t>
                      </a:r>
                      <a:endParaRPr lang="zh-TW" altLang="en-US" dirty="0"/>
                    </a:p>
                  </a:txBody>
                  <a:tcPr anchor="ctr"/>
                </a:tc>
              </a:tr>
              <a:tr h="622108">
                <a:tc vMerge="1">
                  <a:txBody>
                    <a:bodyPr/>
                    <a:lstStyle/>
                    <a:p>
                      <a:endParaRPr lang="zh-TW" altLang="en-US" dirty="0"/>
                    </a:p>
                  </a:txBody>
                  <a:tcPr anchor="ctr"/>
                </a:tc>
                <a:tc>
                  <a:txBody>
                    <a:bodyPr/>
                    <a:lstStyle/>
                    <a:p>
                      <a:r>
                        <a:rPr lang="zh-TW" altLang="en-US" dirty="0" smtClean="0"/>
                        <a:t>風味異常</a:t>
                      </a:r>
                      <a:endParaRPr lang="zh-TW" altLang="en-US" dirty="0"/>
                    </a:p>
                  </a:txBody>
                  <a:tcPr anchor="ctr"/>
                </a:tc>
                <a:tc>
                  <a:txBody>
                    <a:bodyPr/>
                    <a:lstStyle/>
                    <a:p>
                      <a:r>
                        <a:rPr lang="zh-TW" altLang="en-US" dirty="0" smtClean="0"/>
                        <a:t>大幸福公司曾有整個貨櫃油脂風味異常，但如果是同個油槽產出，其他的油脂難道未受污染？</a:t>
                      </a:r>
                      <a:endParaRPr lang="zh-TW" altLang="en-US" dirty="0"/>
                    </a:p>
                  </a:txBody>
                  <a:tcPr anchor="ctr"/>
                </a:tc>
              </a:tr>
              <a:tr h="622108">
                <a:tc rowSpan="3">
                  <a:txBody>
                    <a:bodyPr/>
                    <a:lstStyle/>
                    <a:p>
                      <a:r>
                        <a:rPr lang="zh-TW" altLang="en-US" b="1" dirty="0" smtClean="0"/>
                        <a:t>未知風險</a:t>
                      </a:r>
                      <a:endParaRPr lang="zh-TW" altLang="en-US" b="1" dirty="0"/>
                    </a:p>
                  </a:txBody>
                  <a:tcPr anchor="ctr"/>
                </a:tc>
                <a:tc>
                  <a:txBody>
                    <a:bodyPr/>
                    <a:lstStyle/>
                    <a:p>
                      <a:r>
                        <a:rPr lang="zh-TW" altLang="en-US" dirty="0" smtClean="0"/>
                        <a:t>來源不明</a:t>
                      </a:r>
                      <a:endParaRPr lang="zh-TW" altLang="en-US" dirty="0"/>
                    </a:p>
                  </a:txBody>
                  <a:tcPr anchor="ctr"/>
                </a:tc>
                <a:tc>
                  <a:txBody>
                    <a:bodyPr/>
                    <a:lstStyle/>
                    <a:p>
                      <a:r>
                        <a:rPr lang="zh-TW" altLang="en-US" dirty="0" smtClean="0"/>
                        <a:t>頂新公司內部文件：油品來源參差不齊、品質不穩定、無法為客戶提供品質擔保。為何繼續出售？</a:t>
                      </a:r>
                      <a:endParaRPr lang="zh-TW" altLang="en-US" dirty="0"/>
                    </a:p>
                  </a:txBody>
                  <a:tcPr anchor="ctr"/>
                </a:tc>
              </a:tr>
              <a:tr h="622108">
                <a:tc vMerge="1">
                  <a:txBody>
                    <a:bodyPr/>
                    <a:lstStyle/>
                    <a:p>
                      <a:endParaRPr lang="zh-TW" altLang="en-US" dirty="0"/>
                    </a:p>
                  </a:txBody>
                  <a:tcPr anchor="ctr"/>
                </a:tc>
                <a:tc>
                  <a:txBody>
                    <a:bodyPr/>
                    <a:lstStyle/>
                    <a:p>
                      <a:r>
                        <a:rPr lang="zh-TW" altLang="en-US" dirty="0" smtClean="0"/>
                        <a:t>精煉設備能力有限</a:t>
                      </a:r>
                      <a:endParaRPr lang="zh-TW" altLang="en-US" dirty="0"/>
                    </a:p>
                  </a:txBody>
                  <a:tcPr anchor="ctr"/>
                </a:tc>
                <a:tc>
                  <a:txBody>
                    <a:bodyPr/>
                    <a:lstStyle/>
                    <a:p>
                      <a:r>
                        <a:rPr lang="zh-TW" altLang="en-US" dirty="0" smtClean="0"/>
                        <a:t>鑑定人朱燕華、孫璐西、陳炳輝均認為精煉無法去除一切有毒物質。不知道有什麼，那要驗什麼？</a:t>
                      </a:r>
                      <a:endParaRPr lang="zh-TW" altLang="en-US" dirty="0"/>
                    </a:p>
                  </a:txBody>
                  <a:tcPr anchor="ctr"/>
                </a:tc>
              </a:tr>
              <a:tr h="622108">
                <a:tc vMerge="1">
                  <a:txBody>
                    <a:bodyPr/>
                    <a:lstStyle/>
                    <a:p>
                      <a:endParaRPr lang="zh-TW" altLang="en-US" dirty="0"/>
                    </a:p>
                  </a:txBody>
                  <a:tcPr anchor="ctr"/>
                </a:tc>
                <a:tc>
                  <a:txBody>
                    <a:bodyPr/>
                    <a:lstStyle/>
                    <a:p>
                      <a:r>
                        <a:rPr lang="zh-TW" altLang="en-US" dirty="0" smtClean="0"/>
                        <a:t>未經檢疫</a:t>
                      </a:r>
                      <a:endParaRPr lang="zh-TW" altLang="en-US" dirty="0"/>
                    </a:p>
                  </a:txBody>
                  <a:tcPr anchor="ctr"/>
                </a:tc>
                <a:tc>
                  <a:txBody>
                    <a:bodyPr/>
                    <a:lstStyle/>
                    <a:p>
                      <a:r>
                        <a:rPr lang="zh-TW" altLang="en-US" dirty="0" smtClean="0"/>
                        <a:t>鑑定人孫璐西、陳伯璋：動物會有藥物施打問題，油溶性藥物無法以精煉去除，風險無法控制。</a:t>
                      </a:r>
                      <a:endParaRPr lang="zh-TW" altLang="en-US" dirty="0"/>
                    </a:p>
                  </a:txBody>
                  <a:tcPr anchor="ctr"/>
                </a:tc>
              </a:tr>
              <a:tr h="622108">
                <a:tc rowSpan="2">
                  <a:txBody>
                    <a:bodyPr/>
                    <a:lstStyle/>
                    <a:p>
                      <a:r>
                        <a:rPr lang="zh-TW" altLang="en-US" b="1" dirty="0" smtClean="0"/>
                        <a:t>不適格廠商</a:t>
                      </a:r>
                      <a:endParaRPr lang="zh-TW" altLang="en-US" b="1" dirty="0"/>
                    </a:p>
                  </a:txBody>
                  <a:tcPr anchor="ctr"/>
                </a:tc>
                <a:tc>
                  <a:txBody>
                    <a:bodyPr/>
                    <a:lstStyle/>
                    <a:p>
                      <a:r>
                        <a:rPr lang="zh-TW" altLang="en-US" dirty="0" smtClean="0"/>
                        <a:t>未獲食品生產廠商證書</a:t>
                      </a:r>
                      <a:endParaRPr lang="zh-TW" altLang="en-US" dirty="0"/>
                    </a:p>
                  </a:txBody>
                  <a:tcPr anchor="ctr"/>
                </a:tc>
                <a:tc>
                  <a:txBody>
                    <a:bodyPr/>
                    <a:lstStyle/>
                    <a:p>
                      <a:r>
                        <a:rPr lang="zh-TW" altLang="en-US" dirty="0" smtClean="0"/>
                        <a:t>飼料廠無法出產食用原料。</a:t>
                      </a:r>
                      <a:endParaRPr lang="zh-TW" altLang="en-US" dirty="0"/>
                    </a:p>
                  </a:txBody>
                  <a:tcPr anchor="ctr"/>
                </a:tc>
              </a:tr>
              <a:tr h="570672">
                <a:tc vMerge="1">
                  <a:txBody>
                    <a:bodyPr/>
                    <a:lstStyle/>
                    <a:p>
                      <a:endParaRPr lang="zh-TW" altLang="en-US" dirty="0"/>
                    </a:p>
                  </a:txBody>
                  <a:tcPr anchor="ctr"/>
                </a:tc>
                <a:tc>
                  <a:txBody>
                    <a:bodyPr/>
                    <a:lstStyle/>
                    <a:p>
                      <a:r>
                        <a:rPr lang="zh-TW" altLang="en-US" dirty="0" smtClean="0"/>
                        <a:t>廠內並無區分設備</a:t>
                      </a:r>
                      <a:endParaRPr lang="zh-TW" altLang="en-US" dirty="0"/>
                    </a:p>
                  </a:txBody>
                  <a:tcPr anchor="ctr"/>
                </a:tc>
                <a:tc>
                  <a:txBody>
                    <a:bodyPr/>
                    <a:lstStyle/>
                    <a:p>
                      <a:r>
                        <a:rPr lang="zh-TW" altLang="en-US" dirty="0" smtClean="0"/>
                        <a:t>食用油與飼料油同槽同管，必然出現交叉污染。</a:t>
                      </a:r>
                      <a:endParaRPr lang="zh-TW" altLang="en-US" dirty="0"/>
                    </a:p>
                  </a:txBody>
                  <a:tcPr anchor="ctr"/>
                </a:tc>
              </a:tr>
              <a:tr h="440727">
                <a:tc>
                  <a:txBody>
                    <a:bodyPr/>
                    <a:lstStyle/>
                    <a:p>
                      <a:r>
                        <a:rPr lang="zh-TW" altLang="en-US" b="1" dirty="0" smtClean="0"/>
                        <a:t>檢驗造假</a:t>
                      </a:r>
                      <a:endParaRPr lang="zh-TW" altLang="en-US" b="1" dirty="0"/>
                    </a:p>
                  </a:txBody>
                  <a:tcPr anchor="ctr"/>
                </a:tc>
                <a:tc gridSpan="2">
                  <a:txBody>
                    <a:bodyPr/>
                    <a:lstStyle/>
                    <a:p>
                      <a:r>
                        <a:rPr lang="zh-TW" altLang="en-US" dirty="0" smtClean="0"/>
                        <a:t>檢驗數據相同、採樣處不真實、採樣日早於裝櫃日、油槽容量不可能同批</a:t>
                      </a:r>
                      <a:r>
                        <a:rPr lang="en-US" altLang="zh-TW" dirty="0" smtClean="0"/>
                        <a:t>…</a:t>
                      </a:r>
                      <a:endParaRPr lang="zh-TW" altLang="en-US" dirty="0"/>
                    </a:p>
                  </a:txBody>
                  <a:tcPr anchor="ctr"/>
                </a:tc>
                <a:tc hMerge="1">
                  <a:txBody>
                    <a:bodyPr/>
                    <a:lstStyle/>
                    <a:p>
                      <a:endParaRPr lang="zh-TW" altLang="en-US" dirty="0"/>
                    </a:p>
                  </a:txBody>
                  <a:tcPr anchor="ctr"/>
                </a:tc>
              </a:tr>
            </a:tbl>
          </a:graphicData>
        </a:graphic>
      </p:graphicFrame>
    </p:spTree>
    <p:extLst>
      <p:ext uri="{BB962C8B-B14F-4D97-AF65-F5344CB8AC3E}">
        <p14:creationId xmlns:p14="http://schemas.microsoft.com/office/powerpoint/2010/main" val="3323700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396727196"/>
              </p:ext>
            </p:extLst>
          </p:nvPr>
        </p:nvGraphicFramePr>
        <p:xfrm>
          <a:off x="323526" y="836712"/>
          <a:ext cx="7608681" cy="5571927"/>
        </p:xfrm>
        <a:graphic>
          <a:graphicData uri="http://schemas.openxmlformats.org/drawingml/2006/table">
            <a:tbl>
              <a:tblPr>
                <a:tableStyleId>{D7AC3CCA-C797-4891-BE02-D94E43425B78}</a:tableStyleId>
              </a:tblPr>
              <a:tblGrid>
                <a:gridCol w="1189028"/>
                <a:gridCol w="1214739"/>
                <a:gridCol w="772946"/>
                <a:gridCol w="773725"/>
                <a:gridCol w="888264"/>
                <a:gridCol w="888264"/>
                <a:gridCol w="888264"/>
                <a:gridCol w="993451"/>
              </a:tblGrid>
              <a:tr h="936104">
                <a:tc>
                  <a:txBody>
                    <a:bodyPr/>
                    <a:lstStyle/>
                    <a:p>
                      <a:pPr algn="l">
                        <a:spcAft>
                          <a:spcPts val="0"/>
                        </a:spcAft>
                      </a:pPr>
                      <a:r>
                        <a:rPr lang="en-US" sz="1800" b="1" kern="100" dirty="0"/>
                        <a:t>      </a:t>
                      </a:r>
                      <a:r>
                        <a:rPr lang="en-US" sz="1800" b="1" kern="100" dirty="0" smtClean="0"/>
                        <a:t>    </a:t>
                      </a:r>
                      <a:r>
                        <a:rPr lang="zh-TW" sz="1800" b="1" kern="100" dirty="0" smtClean="0"/>
                        <a:t>見解</a:t>
                      </a:r>
                      <a:endParaRPr lang="en-US" altLang="zh-TW" sz="1800" b="1" kern="100" dirty="0" smtClean="0"/>
                    </a:p>
                    <a:p>
                      <a:pPr algn="l">
                        <a:spcAft>
                          <a:spcPts val="0"/>
                        </a:spcAft>
                      </a:pPr>
                      <a:endParaRPr lang="en-US" altLang="zh-TW" sz="1800" b="1" kern="100" dirty="0" smtClean="0"/>
                    </a:p>
                    <a:p>
                      <a:pPr algn="l">
                        <a:spcAft>
                          <a:spcPts val="0"/>
                        </a:spcAft>
                      </a:pPr>
                      <a:r>
                        <a:rPr lang="zh-TW" sz="1800" b="1" kern="100" dirty="0" smtClean="0"/>
                        <a:t>爭議</a:t>
                      </a:r>
                      <a:endParaRPr lang="zh-TW" sz="1800" b="1" kern="100" dirty="0">
                        <a:latin typeface="Calibri"/>
                        <a:ea typeface="新細明體"/>
                        <a:cs typeface="Times New Roman"/>
                      </a:endParaRPr>
                    </a:p>
                  </a:txBody>
                  <a:tcPr marL="60373" marR="60373" marT="0" marB="0"/>
                </a:tc>
                <a:tc>
                  <a:txBody>
                    <a:bodyPr/>
                    <a:lstStyle/>
                    <a:p>
                      <a:pPr algn="dist">
                        <a:spcAft>
                          <a:spcPts val="0"/>
                        </a:spcAft>
                      </a:pPr>
                      <a:r>
                        <a:rPr lang="zh-TW" sz="1800" b="1" kern="100" dirty="0"/>
                        <a:t>法院判決</a:t>
                      </a:r>
                      <a:endParaRPr lang="zh-TW" sz="1800" b="1" kern="100" dirty="0">
                        <a:latin typeface="Calibri"/>
                        <a:ea typeface="新細明體"/>
                        <a:cs typeface="Times New Roman"/>
                      </a:endParaRPr>
                    </a:p>
                  </a:txBody>
                  <a:tcPr marL="60373" marR="60373" marT="0" marB="0"/>
                </a:tc>
                <a:tc>
                  <a:txBody>
                    <a:bodyPr/>
                    <a:lstStyle/>
                    <a:p>
                      <a:pPr algn="dist">
                        <a:spcAft>
                          <a:spcPts val="0"/>
                        </a:spcAft>
                      </a:pPr>
                      <a:r>
                        <a:rPr lang="zh-TW" sz="1600" b="1" kern="100" dirty="0"/>
                        <a:t>鑑定人</a:t>
                      </a:r>
                    </a:p>
                    <a:p>
                      <a:pPr algn="dist">
                        <a:spcAft>
                          <a:spcPts val="0"/>
                        </a:spcAft>
                      </a:pPr>
                      <a:r>
                        <a:rPr lang="zh-TW" sz="1600" b="1" kern="100" dirty="0"/>
                        <a:t>孫璐</a:t>
                      </a:r>
                      <a:r>
                        <a:rPr lang="zh-TW" sz="1600" b="1" kern="100" dirty="0" smtClean="0"/>
                        <a:t>西</a:t>
                      </a:r>
                      <a:endParaRPr lang="en-US" altLang="zh-TW" sz="1600" b="1" kern="100" dirty="0" smtClean="0"/>
                    </a:p>
                    <a:p>
                      <a:pPr algn="dist">
                        <a:spcAft>
                          <a:spcPts val="0"/>
                        </a:spcAft>
                      </a:pPr>
                      <a:r>
                        <a:rPr lang="en-US" altLang="zh-TW" sz="1600" b="1" kern="100" dirty="0" smtClean="0">
                          <a:latin typeface="Calibri"/>
                          <a:ea typeface="新細明體"/>
                          <a:cs typeface="Times New Roman"/>
                        </a:rPr>
                        <a:t>(</a:t>
                      </a:r>
                      <a:r>
                        <a:rPr lang="zh-TW" altLang="en-US" sz="1600" b="1" kern="100" dirty="0" smtClean="0">
                          <a:latin typeface="Calibri"/>
                          <a:ea typeface="新細明體"/>
                          <a:cs typeface="Times New Roman"/>
                        </a:rPr>
                        <a:t>審</a:t>
                      </a:r>
                      <a:r>
                        <a:rPr lang="en-US" altLang="zh-TW" sz="1600" b="1" kern="100" dirty="0" smtClean="0">
                          <a:latin typeface="Calibri"/>
                          <a:ea typeface="新細明體"/>
                          <a:cs typeface="Times New Roman"/>
                        </a:rPr>
                        <a:t>7</a:t>
                      </a:r>
                      <a:r>
                        <a:rPr lang="zh-TW" altLang="en-US" sz="1600" b="1" kern="100" dirty="0" smtClean="0">
                          <a:latin typeface="Calibri"/>
                          <a:ea typeface="新細明體"/>
                          <a:cs typeface="Times New Roman"/>
                        </a:rPr>
                        <a:t>卷</a:t>
                      </a:r>
                      <a:r>
                        <a:rPr lang="en-US" altLang="zh-TW" sz="1600" b="1" kern="100" dirty="0" smtClean="0">
                          <a:latin typeface="Calibri"/>
                          <a:ea typeface="新細明體"/>
                          <a:cs typeface="Times New Roman"/>
                        </a:rPr>
                        <a:t>)</a:t>
                      </a:r>
                      <a:endParaRPr lang="zh-TW" sz="1600" b="1" kern="100" dirty="0">
                        <a:latin typeface="Calibri"/>
                        <a:ea typeface="新細明體"/>
                        <a:cs typeface="Times New Roman"/>
                      </a:endParaRPr>
                    </a:p>
                  </a:txBody>
                  <a:tcPr marL="60373" marR="60373" marT="0" marB="0"/>
                </a:tc>
                <a:tc>
                  <a:txBody>
                    <a:bodyPr/>
                    <a:lstStyle/>
                    <a:p>
                      <a:pPr algn="dist">
                        <a:spcAft>
                          <a:spcPts val="0"/>
                        </a:spcAft>
                      </a:pPr>
                      <a:r>
                        <a:rPr lang="zh-TW" sz="1600" b="1" kern="100" dirty="0"/>
                        <a:t>鑑定人</a:t>
                      </a:r>
                    </a:p>
                    <a:p>
                      <a:pPr algn="dist">
                        <a:spcAft>
                          <a:spcPts val="0"/>
                        </a:spcAft>
                      </a:pPr>
                      <a:r>
                        <a:rPr lang="zh-TW" sz="1600" b="1" kern="100" dirty="0" smtClean="0"/>
                        <a:t>陳炳輝</a:t>
                      </a:r>
                      <a:endParaRPr lang="en-US" altLang="zh-TW" sz="1600" b="1" kern="100" dirty="0" smtClean="0"/>
                    </a:p>
                    <a:p>
                      <a:pPr algn="dist">
                        <a:spcAft>
                          <a:spcPts val="0"/>
                        </a:spcAft>
                      </a:pPr>
                      <a:r>
                        <a:rPr lang="en-US" altLang="zh-TW" sz="1600" b="1" kern="100" dirty="0" smtClean="0">
                          <a:latin typeface="Calibri"/>
                          <a:ea typeface="新細明體"/>
                          <a:cs typeface="Times New Roman"/>
                        </a:rPr>
                        <a:t>(</a:t>
                      </a:r>
                      <a:r>
                        <a:rPr lang="zh-TW" altLang="en-US" sz="1600" b="1" kern="100" dirty="0" smtClean="0">
                          <a:latin typeface="Calibri"/>
                          <a:ea typeface="新細明體"/>
                          <a:cs typeface="Times New Roman"/>
                        </a:rPr>
                        <a:t>審</a:t>
                      </a:r>
                      <a:r>
                        <a:rPr lang="en-US" altLang="zh-TW" sz="1600" b="1" kern="100" dirty="0" smtClean="0">
                          <a:latin typeface="Calibri"/>
                          <a:ea typeface="新細明體"/>
                          <a:cs typeface="Times New Roman"/>
                        </a:rPr>
                        <a:t>7</a:t>
                      </a:r>
                      <a:r>
                        <a:rPr lang="zh-TW" altLang="en-US" sz="1600" b="1" kern="100" dirty="0" smtClean="0">
                          <a:latin typeface="Calibri"/>
                          <a:ea typeface="新細明體"/>
                          <a:cs typeface="Times New Roman"/>
                        </a:rPr>
                        <a:t>卷</a:t>
                      </a:r>
                      <a:r>
                        <a:rPr lang="en-US" altLang="zh-TW" sz="1600" b="1" kern="100" dirty="0" smtClean="0">
                          <a:latin typeface="Calibri"/>
                          <a:ea typeface="新細明體"/>
                          <a:cs typeface="Times New Roman"/>
                        </a:rPr>
                        <a:t>)</a:t>
                      </a:r>
                      <a:endParaRPr lang="zh-TW" sz="1600" b="1" kern="100" dirty="0">
                        <a:latin typeface="Calibri"/>
                        <a:ea typeface="新細明體"/>
                        <a:cs typeface="Times New Roman"/>
                      </a:endParaRPr>
                    </a:p>
                  </a:txBody>
                  <a:tcPr marL="60373" marR="60373" marT="0" marB="0"/>
                </a:tc>
                <a:tc>
                  <a:txBody>
                    <a:bodyPr/>
                    <a:lstStyle/>
                    <a:p>
                      <a:pPr algn="dist">
                        <a:spcAft>
                          <a:spcPts val="0"/>
                        </a:spcAft>
                      </a:pPr>
                      <a:r>
                        <a:rPr lang="zh-TW" sz="1800" b="1" kern="100" dirty="0"/>
                        <a:t>鑑定人</a:t>
                      </a:r>
                    </a:p>
                    <a:p>
                      <a:pPr algn="dist">
                        <a:spcAft>
                          <a:spcPts val="0"/>
                        </a:spcAft>
                      </a:pPr>
                      <a:r>
                        <a:rPr lang="en-US" sz="1800" b="1" kern="100" dirty="0" smtClean="0"/>
                        <a:t>FDA</a:t>
                      </a:r>
                    </a:p>
                    <a:p>
                      <a:pPr algn="dist">
                        <a:spcAft>
                          <a:spcPts val="0"/>
                        </a:spcAft>
                      </a:pPr>
                      <a:r>
                        <a:rPr lang="en-US" altLang="zh-TW" sz="1800" b="1" kern="100" dirty="0" smtClean="0">
                          <a:latin typeface="Calibri"/>
                          <a:ea typeface="新細明體"/>
                          <a:cs typeface="Times New Roman"/>
                        </a:rPr>
                        <a:t>(</a:t>
                      </a:r>
                      <a:r>
                        <a:rPr lang="zh-TW" altLang="en-US" sz="1800" b="1" kern="100" dirty="0" smtClean="0">
                          <a:latin typeface="Calibri"/>
                          <a:ea typeface="新細明體"/>
                          <a:cs typeface="Times New Roman"/>
                        </a:rPr>
                        <a:t>審</a:t>
                      </a:r>
                      <a:r>
                        <a:rPr lang="en-US" altLang="zh-TW" sz="1800" b="1" kern="100" dirty="0" smtClean="0">
                          <a:latin typeface="Calibri"/>
                          <a:ea typeface="新細明體"/>
                          <a:cs typeface="Times New Roman"/>
                        </a:rPr>
                        <a:t>12</a:t>
                      </a:r>
                      <a:r>
                        <a:rPr lang="zh-TW" altLang="en-US" sz="1800" b="1" kern="100" dirty="0" smtClean="0">
                          <a:latin typeface="Calibri"/>
                          <a:ea typeface="新細明體"/>
                          <a:cs typeface="Times New Roman"/>
                        </a:rPr>
                        <a:t>卷</a:t>
                      </a:r>
                      <a:r>
                        <a:rPr lang="en-US" altLang="zh-TW" sz="1800" b="1" kern="100" dirty="0" smtClean="0">
                          <a:latin typeface="Calibri"/>
                          <a:ea typeface="新細明體"/>
                          <a:cs typeface="Times New Roman"/>
                        </a:rPr>
                        <a:t>)</a:t>
                      </a:r>
                      <a:endParaRPr lang="zh-TW" sz="1800" b="1" kern="100" dirty="0">
                        <a:latin typeface="Calibri"/>
                        <a:ea typeface="新細明體"/>
                        <a:cs typeface="Times New Roman"/>
                      </a:endParaRPr>
                    </a:p>
                  </a:txBody>
                  <a:tcPr marL="60373" marR="60373" marT="0" marB="0"/>
                </a:tc>
                <a:tc>
                  <a:txBody>
                    <a:bodyPr/>
                    <a:lstStyle/>
                    <a:p>
                      <a:pPr algn="dist">
                        <a:spcAft>
                          <a:spcPts val="0"/>
                        </a:spcAft>
                      </a:pPr>
                      <a:r>
                        <a:rPr lang="zh-TW" sz="1800" b="1" kern="100" dirty="0"/>
                        <a:t>鑑定人</a:t>
                      </a:r>
                    </a:p>
                    <a:p>
                      <a:pPr algn="dist">
                        <a:spcAft>
                          <a:spcPts val="0"/>
                        </a:spcAft>
                      </a:pPr>
                      <a:r>
                        <a:rPr lang="zh-TW" sz="1800" b="1" kern="100" dirty="0" smtClean="0"/>
                        <a:t>朱燕華</a:t>
                      </a:r>
                      <a:endParaRPr lang="en-US" altLang="zh-TW" sz="1800" b="1" kern="100" dirty="0" smtClean="0"/>
                    </a:p>
                    <a:p>
                      <a:pPr algn="dist">
                        <a:spcAft>
                          <a:spcPts val="0"/>
                        </a:spcAft>
                      </a:pPr>
                      <a:r>
                        <a:rPr lang="en-US" altLang="zh-TW" sz="1800" b="1" kern="100" dirty="0" smtClean="0">
                          <a:latin typeface="Calibri"/>
                          <a:ea typeface="新細明體"/>
                          <a:cs typeface="Times New Roman"/>
                        </a:rPr>
                        <a:t>(</a:t>
                      </a:r>
                      <a:r>
                        <a:rPr lang="zh-TW" altLang="en-US" sz="1800" b="1" kern="100" dirty="0" smtClean="0">
                          <a:latin typeface="Calibri"/>
                          <a:ea typeface="新細明體"/>
                          <a:cs typeface="Times New Roman"/>
                        </a:rPr>
                        <a:t>審</a:t>
                      </a:r>
                      <a:r>
                        <a:rPr lang="en-US" altLang="zh-TW" sz="1800" b="1" kern="100" dirty="0" smtClean="0">
                          <a:latin typeface="Calibri"/>
                          <a:ea typeface="新細明體"/>
                          <a:cs typeface="Times New Roman"/>
                        </a:rPr>
                        <a:t>5</a:t>
                      </a:r>
                      <a:r>
                        <a:rPr lang="zh-TW" altLang="en-US" sz="1800" b="1" kern="100" dirty="0" smtClean="0">
                          <a:latin typeface="Calibri"/>
                          <a:ea typeface="新細明體"/>
                          <a:cs typeface="Times New Roman"/>
                        </a:rPr>
                        <a:t>卷</a:t>
                      </a:r>
                      <a:r>
                        <a:rPr lang="en-US" altLang="zh-TW" sz="1800" b="1" kern="100" dirty="0" smtClean="0">
                          <a:latin typeface="Calibri"/>
                          <a:ea typeface="新細明體"/>
                          <a:cs typeface="Times New Roman"/>
                        </a:rPr>
                        <a:t>)</a:t>
                      </a:r>
                      <a:endParaRPr lang="zh-TW" sz="1800" b="1" kern="100" dirty="0">
                        <a:latin typeface="Calibri"/>
                        <a:ea typeface="新細明體"/>
                        <a:cs typeface="Times New Roman"/>
                      </a:endParaRPr>
                    </a:p>
                  </a:txBody>
                  <a:tcPr marL="60373" marR="60373" marT="0" marB="0"/>
                </a:tc>
                <a:tc>
                  <a:txBody>
                    <a:bodyPr/>
                    <a:lstStyle/>
                    <a:p>
                      <a:pPr algn="dist">
                        <a:spcAft>
                          <a:spcPts val="0"/>
                        </a:spcAft>
                      </a:pPr>
                      <a:r>
                        <a:rPr lang="zh-TW" sz="1800" b="1" kern="100" dirty="0"/>
                        <a:t>鑑定人</a:t>
                      </a:r>
                    </a:p>
                    <a:p>
                      <a:pPr algn="dist">
                        <a:spcAft>
                          <a:spcPts val="0"/>
                        </a:spcAft>
                      </a:pPr>
                      <a:r>
                        <a:rPr lang="zh-TW" sz="1800" b="1" kern="100" dirty="0" smtClean="0"/>
                        <a:t>王耀祖</a:t>
                      </a:r>
                      <a:endParaRPr lang="en-US" altLang="zh-TW" sz="1800" b="1" kern="100" dirty="0" smtClean="0"/>
                    </a:p>
                    <a:p>
                      <a:pPr algn="dist">
                        <a:spcAft>
                          <a:spcPts val="0"/>
                        </a:spcAft>
                      </a:pPr>
                      <a:r>
                        <a:rPr lang="en-US" altLang="zh-TW" sz="1800" b="1" kern="100" dirty="0" smtClean="0">
                          <a:latin typeface="Calibri"/>
                          <a:ea typeface="新細明體"/>
                          <a:cs typeface="Times New Roman"/>
                        </a:rPr>
                        <a:t>(</a:t>
                      </a:r>
                      <a:r>
                        <a:rPr lang="zh-TW" altLang="en-US" sz="1800" b="1" kern="100" dirty="0" smtClean="0">
                          <a:latin typeface="Calibri"/>
                          <a:ea typeface="新細明體"/>
                          <a:cs typeface="Times New Roman"/>
                        </a:rPr>
                        <a:t>審</a:t>
                      </a:r>
                      <a:r>
                        <a:rPr lang="en-US" altLang="zh-TW" sz="1800" b="1" kern="100" dirty="0" smtClean="0">
                          <a:latin typeface="Calibri"/>
                          <a:ea typeface="新細明體"/>
                          <a:cs typeface="Times New Roman"/>
                        </a:rPr>
                        <a:t>6</a:t>
                      </a:r>
                      <a:r>
                        <a:rPr lang="zh-TW" altLang="en-US" sz="1800" b="1" kern="100" dirty="0" smtClean="0">
                          <a:latin typeface="Calibri"/>
                          <a:ea typeface="新細明體"/>
                          <a:cs typeface="Times New Roman"/>
                        </a:rPr>
                        <a:t>卷</a:t>
                      </a:r>
                      <a:r>
                        <a:rPr lang="en-US" altLang="zh-TW" sz="1800" b="1" kern="100" dirty="0" smtClean="0">
                          <a:latin typeface="Calibri"/>
                          <a:ea typeface="新細明體"/>
                          <a:cs typeface="Times New Roman"/>
                        </a:rPr>
                        <a:t>)</a:t>
                      </a:r>
                      <a:endParaRPr lang="zh-TW" sz="1800" b="1" kern="100" dirty="0">
                        <a:latin typeface="Calibri"/>
                        <a:ea typeface="新細明體"/>
                        <a:cs typeface="Times New Roman"/>
                      </a:endParaRPr>
                    </a:p>
                  </a:txBody>
                  <a:tcPr marL="60373" marR="60373" marT="0" marB="0"/>
                </a:tc>
                <a:tc>
                  <a:txBody>
                    <a:bodyPr/>
                    <a:lstStyle/>
                    <a:p>
                      <a:pPr algn="dist">
                        <a:spcAft>
                          <a:spcPts val="0"/>
                        </a:spcAft>
                      </a:pPr>
                      <a:r>
                        <a:rPr lang="zh-TW" sz="1800" b="1" kern="100" dirty="0"/>
                        <a:t>鑑定人</a:t>
                      </a:r>
                    </a:p>
                    <a:p>
                      <a:pPr algn="dist">
                        <a:spcAft>
                          <a:spcPts val="0"/>
                        </a:spcAft>
                      </a:pPr>
                      <a:r>
                        <a:rPr lang="zh-TW" altLang="en-US" sz="1800" b="1" kern="100" dirty="0" smtClean="0"/>
                        <a:t>陳伯璋</a:t>
                      </a:r>
                      <a:endParaRPr lang="en-US" altLang="zh-TW" sz="1800" b="1" kern="100" dirty="0" smtClean="0"/>
                    </a:p>
                    <a:p>
                      <a:pPr algn="dist">
                        <a:spcAft>
                          <a:spcPts val="0"/>
                        </a:spcAft>
                      </a:pPr>
                      <a:r>
                        <a:rPr lang="en-US" altLang="zh-TW" sz="1800" b="1" kern="100" dirty="0" smtClean="0"/>
                        <a:t>(</a:t>
                      </a:r>
                      <a:r>
                        <a:rPr lang="zh-TW" altLang="en-US" sz="1800" b="1" kern="100" dirty="0" smtClean="0"/>
                        <a:t>審</a:t>
                      </a:r>
                      <a:r>
                        <a:rPr lang="en-US" altLang="zh-TW" sz="1800" b="1" kern="100" dirty="0" smtClean="0"/>
                        <a:t>6</a:t>
                      </a:r>
                      <a:r>
                        <a:rPr lang="zh-TW" altLang="en-US" sz="1800" b="1" kern="100" dirty="0" smtClean="0"/>
                        <a:t>卷</a:t>
                      </a:r>
                      <a:r>
                        <a:rPr lang="en-US" altLang="zh-TW" sz="1800" b="1" kern="100" dirty="0" smtClean="0"/>
                        <a:t>)</a:t>
                      </a:r>
                    </a:p>
                  </a:txBody>
                  <a:tcPr marL="60373" marR="60373" marT="0" marB="0"/>
                </a:tc>
              </a:tr>
              <a:tr h="1496997">
                <a:tc>
                  <a:txBody>
                    <a:bodyPr/>
                    <a:lstStyle/>
                    <a:p>
                      <a:pPr>
                        <a:spcAft>
                          <a:spcPts val="0"/>
                        </a:spcAft>
                      </a:pPr>
                      <a:r>
                        <a:rPr lang="zh-TW" sz="1800" b="1" kern="100" dirty="0"/>
                        <a:t>原料重不重要？</a:t>
                      </a:r>
                      <a:endParaRPr lang="zh-TW" sz="1800" b="1" kern="100" dirty="0">
                        <a:latin typeface="Calibri"/>
                        <a:ea typeface="新細明體"/>
                        <a:cs typeface="Times New Roman"/>
                      </a:endParaRPr>
                    </a:p>
                  </a:txBody>
                  <a:tcPr marL="60373" marR="60373" marT="0" marB="0"/>
                </a:tc>
                <a:tc>
                  <a:txBody>
                    <a:bodyPr/>
                    <a:lstStyle/>
                    <a:p>
                      <a:pPr>
                        <a:spcAft>
                          <a:spcPts val="0"/>
                        </a:spcAft>
                      </a:pPr>
                      <a:r>
                        <a:rPr lang="zh-TW" sz="1600" b="1" kern="100" dirty="0"/>
                        <a:t>法院認飼料用與食用之原料來源可以同樣，僅食用需精煉。</a:t>
                      </a:r>
                      <a:endParaRPr lang="zh-TW" sz="1600" b="1" kern="100" dirty="0">
                        <a:latin typeface="Calibri"/>
                        <a:ea typeface="新細明體"/>
                        <a:cs typeface="Times New Roman"/>
                      </a:endParaRPr>
                    </a:p>
                  </a:txBody>
                  <a:tcPr marL="60373" marR="60373" marT="0" marB="0"/>
                </a:tc>
                <a:tc>
                  <a:txBody>
                    <a:bodyPr/>
                    <a:lstStyle/>
                    <a:p>
                      <a:pPr>
                        <a:spcAft>
                          <a:spcPts val="0"/>
                        </a:spcAft>
                      </a:pPr>
                      <a:r>
                        <a:rPr lang="zh-TW" sz="1800" b="1" kern="100" dirty="0"/>
                        <a:t>重要</a:t>
                      </a:r>
                    </a:p>
                    <a:p>
                      <a:pPr>
                        <a:spcAft>
                          <a:spcPts val="0"/>
                        </a:spcAft>
                      </a:pPr>
                      <a:r>
                        <a:rPr lang="en-US" sz="1200" b="1" kern="100" dirty="0"/>
                        <a:t>P9</a:t>
                      </a:r>
                      <a:r>
                        <a:rPr lang="zh-TW" sz="1200" b="1" kern="100" dirty="0"/>
                        <a:t>、</a:t>
                      </a:r>
                      <a:r>
                        <a:rPr lang="en-US" sz="1200" b="1" kern="100" dirty="0"/>
                        <a:t>P11</a:t>
                      </a:r>
                      <a:r>
                        <a:rPr lang="zh-TW" sz="1200" b="1" kern="100" dirty="0"/>
                        <a:t>背</a:t>
                      </a:r>
                      <a:r>
                        <a:rPr lang="en-US" sz="1200" b="1" kern="100" dirty="0"/>
                        <a:t>~14</a:t>
                      </a:r>
                      <a:r>
                        <a:rPr lang="zh-TW" sz="1200" b="1" kern="100" dirty="0"/>
                        <a:t>背、</a:t>
                      </a:r>
                      <a:r>
                        <a:rPr lang="en-US" sz="1200" b="1" kern="100" dirty="0"/>
                        <a:t>P17~P18</a:t>
                      </a:r>
                      <a:r>
                        <a:rPr lang="zh-TW" sz="1200" b="1" kern="100" dirty="0"/>
                        <a:t>背、</a:t>
                      </a:r>
                      <a:r>
                        <a:rPr lang="en-US" sz="1200" b="1" kern="100" dirty="0"/>
                        <a:t>P26</a:t>
                      </a:r>
                      <a:r>
                        <a:rPr lang="zh-TW" sz="1200" b="1" kern="100" dirty="0"/>
                        <a:t>、</a:t>
                      </a:r>
                      <a:r>
                        <a:rPr lang="en-US" sz="1200" b="1" kern="100" dirty="0"/>
                        <a:t>P28</a:t>
                      </a:r>
                      <a:r>
                        <a:rPr lang="zh-TW" sz="1200" b="1" kern="100" dirty="0"/>
                        <a:t>背、</a:t>
                      </a:r>
                      <a:r>
                        <a:rPr lang="en-US" sz="1200" b="1" kern="100" dirty="0"/>
                        <a:t>P29</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重要</a:t>
                      </a:r>
                      <a:endParaRPr lang="en-US" altLang="zh-TW" sz="1800" b="1" kern="100" dirty="0" smtClean="0"/>
                    </a:p>
                    <a:p>
                      <a:pPr>
                        <a:spcAft>
                          <a:spcPts val="0"/>
                        </a:spcAft>
                      </a:pPr>
                      <a:r>
                        <a:rPr lang="en-US" altLang="zh-TW" sz="1200" b="1" kern="100" dirty="0" smtClean="0">
                          <a:latin typeface="Calibri"/>
                          <a:ea typeface="新細明體"/>
                          <a:cs typeface="Times New Roman"/>
                        </a:rPr>
                        <a:t>P76</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77</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重要</a:t>
                      </a:r>
                      <a:endParaRPr lang="en-US" altLang="zh-TW" sz="1800" b="1" kern="100" dirty="0" smtClean="0"/>
                    </a:p>
                    <a:p>
                      <a:pPr>
                        <a:spcAft>
                          <a:spcPts val="0"/>
                        </a:spcAft>
                      </a:pPr>
                      <a:r>
                        <a:rPr lang="en-US" altLang="zh-TW" sz="1200" b="1" kern="100" dirty="0" smtClean="0">
                          <a:latin typeface="Calibri"/>
                          <a:ea typeface="新細明體"/>
                          <a:cs typeface="Times New Roman"/>
                        </a:rPr>
                        <a:t>P80</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重要</a:t>
                      </a:r>
                      <a:r>
                        <a:rPr lang="en-US" sz="1200" b="1" kern="100" dirty="0" smtClean="0"/>
                        <a:t>P49~50</a:t>
                      </a:r>
                      <a:r>
                        <a:rPr lang="zh-TW" sz="1200" b="1" kern="100" dirty="0"/>
                        <a:t>、</a:t>
                      </a:r>
                      <a:r>
                        <a:rPr lang="en-US" sz="1200" b="1" kern="100" dirty="0"/>
                        <a:t>52</a:t>
                      </a:r>
                      <a:r>
                        <a:rPr lang="zh-TW" sz="1200" b="1" kern="100" dirty="0"/>
                        <a:t>、</a:t>
                      </a:r>
                      <a:r>
                        <a:rPr lang="en-US" sz="1200" b="1" kern="100" dirty="0"/>
                        <a:t>54</a:t>
                      </a:r>
                      <a:r>
                        <a:rPr lang="zh-TW" sz="1200" b="1" kern="100" dirty="0"/>
                        <a:t>、</a:t>
                      </a:r>
                      <a:r>
                        <a:rPr lang="en-US" sz="1200" b="1" kern="100" dirty="0" smtClean="0"/>
                        <a:t>P66</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不清楚</a:t>
                      </a:r>
                      <a:r>
                        <a:rPr lang="zh-TW" sz="1800" b="1" kern="100" dirty="0" smtClean="0"/>
                        <a:t>原料</a:t>
                      </a:r>
                      <a:endParaRPr lang="en-US" altLang="zh-TW" sz="1800" b="1" kern="100" dirty="0" smtClean="0"/>
                    </a:p>
                    <a:p>
                      <a:pPr>
                        <a:spcAft>
                          <a:spcPts val="0"/>
                        </a:spcAft>
                      </a:pPr>
                      <a:r>
                        <a:rPr lang="en-US" altLang="zh-TW" sz="1200" b="1" kern="100" dirty="0" smtClean="0">
                          <a:latin typeface="Calibri"/>
                          <a:ea typeface="新細明體"/>
                          <a:cs typeface="Times New Roman"/>
                        </a:rPr>
                        <a:t>P32</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33</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重要</a:t>
                      </a:r>
                      <a:endParaRPr lang="en-US" altLang="zh-TW" sz="1800" b="1" kern="100" dirty="0" smtClean="0"/>
                    </a:p>
                    <a:p>
                      <a:pPr>
                        <a:spcAft>
                          <a:spcPts val="0"/>
                        </a:spcAft>
                      </a:pPr>
                      <a:r>
                        <a:rPr lang="en-US" altLang="zh-TW" sz="1200" b="1" kern="100" dirty="0" smtClean="0">
                          <a:latin typeface="Calibri"/>
                          <a:ea typeface="新細明體"/>
                          <a:cs typeface="Times New Roman"/>
                        </a:rPr>
                        <a:t>P47</a:t>
                      </a:r>
                      <a:r>
                        <a:rPr lang="zh-TW" altLang="en-US" sz="1200" b="1" kern="100" dirty="0" smtClean="0">
                          <a:latin typeface="Calibri"/>
                          <a:ea typeface="新細明體"/>
                          <a:cs typeface="Times New Roman"/>
                        </a:rPr>
                        <a:t>反面、</a:t>
                      </a:r>
                      <a:r>
                        <a:rPr lang="en-US" altLang="zh-TW" sz="1200" b="1" kern="100" dirty="0" smtClean="0">
                          <a:latin typeface="Calibri"/>
                          <a:ea typeface="新細明體"/>
                          <a:cs typeface="Times New Roman"/>
                        </a:rPr>
                        <a:t>63</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64</a:t>
                      </a:r>
                      <a:endParaRPr lang="zh-TW" sz="1200" b="1" kern="100" dirty="0">
                        <a:latin typeface="Calibri"/>
                        <a:ea typeface="新細明體"/>
                        <a:cs typeface="Times New Roman"/>
                      </a:endParaRPr>
                    </a:p>
                  </a:txBody>
                  <a:tcPr marL="60373" marR="60373" marT="0" marB="0"/>
                </a:tc>
              </a:tr>
              <a:tr h="1218586">
                <a:tc>
                  <a:txBody>
                    <a:bodyPr/>
                    <a:lstStyle/>
                    <a:p>
                      <a:pPr>
                        <a:spcAft>
                          <a:spcPts val="0"/>
                        </a:spcAft>
                      </a:pPr>
                      <a:r>
                        <a:rPr lang="zh-TW" sz="1800" b="1" kern="100" dirty="0"/>
                        <a:t>精煉能否去除掉全部雜質？</a:t>
                      </a:r>
                      <a:endParaRPr lang="zh-TW" sz="1800" b="1" kern="100" dirty="0">
                        <a:latin typeface="Calibri"/>
                        <a:ea typeface="新細明體"/>
                        <a:cs typeface="Times New Roman"/>
                      </a:endParaRPr>
                    </a:p>
                  </a:txBody>
                  <a:tcPr marL="60373" marR="60373" marT="0" marB="0"/>
                </a:tc>
                <a:tc>
                  <a:txBody>
                    <a:bodyPr/>
                    <a:lstStyle/>
                    <a:p>
                      <a:pPr>
                        <a:spcAft>
                          <a:spcPts val="0"/>
                        </a:spcAft>
                      </a:pPr>
                      <a:r>
                        <a:rPr lang="zh-TW" sz="1600" b="1" kern="100" dirty="0"/>
                        <a:t>法院認精煉程序可去除雜質、重金屬等雜質。</a:t>
                      </a:r>
                      <a:endParaRPr lang="zh-TW" sz="1600" b="1" kern="100" dirty="0">
                        <a:latin typeface="Calibri"/>
                        <a:ea typeface="新細明體"/>
                        <a:cs typeface="Times New Roman"/>
                      </a:endParaRPr>
                    </a:p>
                  </a:txBody>
                  <a:tcPr marL="60373" marR="60373" marT="0" marB="0"/>
                </a:tc>
                <a:tc>
                  <a:txBody>
                    <a:bodyPr/>
                    <a:lstStyle/>
                    <a:p>
                      <a:pPr>
                        <a:spcAft>
                          <a:spcPts val="0"/>
                        </a:spcAft>
                      </a:pPr>
                      <a:r>
                        <a:rPr lang="zh-TW" sz="1800" b="1" kern="100" dirty="0"/>
                        <a:t>不能</a:t>
                      </a:r>
                    </a:p>
                    <a:p>
                      <a:pPr>
                        <a:spcAft>
                          <a:spcPts val="0"/>
                        </a:spcAft>
                      </a:pPr>
                      <a:r>
                        <a:rPr lang="en-US" sz="1200" b="1" kern="100" dirty="0"/>
                        <a:t>P37</a:t>
                      </a:r>
                      <a:r>
                        <a:rPr lang="zh-TW" sz="1200" b="1" kern="100" dirty="0"/>
                        <a:t>、</a:t>
                      </a:r>
                      <a:r>
                        <a:rPr lang="en-US" sz="1200" b="1" kern="100" dirty="0"/>
                        <a:t>P42</a:t>
                      </a:r>
                      <a:r>
                        <a:rPr lang="zh-TW" sz="1200" b="1" kern="100" dirty="0"/>
                        <a:t>背、</a:t>
                      </a:r>
                      <a:r>
                        <a:rPr lang="en-US" sz="1200" b="1" kern="100" dirty="0"/>
                        <a:t>P45</a:t>
                      </a:r>
                      <a:r>
                        <a:rPr lang="zh-TW" sz="1200" b="1" kern="100" dirty="0"/>
                        <a:t>背、</a:t>
                      </a:r>
                      <a:r>
                        <a:rPr lang="en-US" sz="1200" b="1" kern="100" dirty="0"/>
                        <a:t>P47</a:t>
                      </a:r>
                      <a:r>
                        <a:rPr lang="zh-TW" sz="1200" b="1" kern="100" dirty="0"/>
                        <a:t>背、</a:t>
                      </a:r>
                      <a:r>
                        <a:rPr lang="en-US" sz="1200" b="1" kern="100" dirty="0"/>
                        <a:t>P48</a:t>
                      </a:r>
                      <a:r>
                        <a:rPr lang="zh-TW" sz="1200" b="1" kern="100" dirty="0"/>
                        <a:t>、</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不能</a:t>
                      </a:r>
                      <a:endParaRPr lang="en-US" altLang="zh-TW" sz="1800" b="1" kern="100" dirty="0" smtClean="0"/>
                    </a:p>
                    <a:p>
                      <a:pPr>
                        <a:spcAft>
                          <a:spcPts val="0"/>
                        </a:spcAft>
                      </a:pPr>
                      <a:r>
                        <a:rPr lang="en-US" altLang="zh-TW" sz="1200" b="1" kern="100" dirty="0" smtClean="0">
                          <a:latin typeface="Calibri"/>
                          <a:ea typeface="新細明體"/>
                          <a:cs typeface="Times New Roman"/>
                        </a:rPr>
                        <a:t>P78</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未表示</a:t>
                      </a:r>
                      <a:r>
                        <a:rPr lang="zh-TW" sz="1800" b="1" kern="100" dirty="0" smtClean="0"/>
                        <a:t>意見</a:t>
                      </a:r>
                      <a:r>
                        <a:rPr lang="en-US" altLang="zh-TW" sz="1800" b="1" kern="100" dirty="0" smtClean="0"/>
                        <a:t>(</a:t>
                      </a:r>
                      <a:r>
                        <a:rPr lang="zh-TW" altLang="en-US" sz="1800" b="1" kern="100" dirty="0" smtClean="0"/>
                        <a:t>未問</a:t>
                      </a:r>
                      <a:r>
                        <a:rPr lang="en-US" altLang="zh-TW" sz="1800" b="1" kern="100" dirty="0" smtClean="0"/>
                        <a:t>)</a:t>
                      </a:r>
                      <a:endParaRPr lang="zh-TW" sz="1800" b="1" kern="100" dirty="0">
                        <a:latin typeface="Calibri"/>
                        <a:ea typeface="新細明體"/>
                        <a:cs typeface="Times New Roman"/>
                      </a:endParaRPr>
                    </a:p>
                  </a:txBody>
                  <a:tcPr marL="60373" marR="60373" marT="0" marB="0"/>
                </a:tc>
                <a:tc>
                  <a:txBody>
                    <a:bodyPr/>
                    <a:lstStyle/>
                    <a:p>
                      <a:pPr>
                        <a:spcAft>
                          <a:spcPts val="0"/>
                        </a:spcAft>
                      </a:pPr>
                      <a:r>
                        <a:rPr lang="zh-TW" sz="1800" b="1" kern="100" dirty="0"/>
                        <a:t>不能</a:t>
                      </a:r>
                    </a:p>
                    <a:p>
                      <a:pPr>
                        <a:spcAft>
                          <a:spcPts val="0"/>
                        </a:spcAft>
                      </a:pPr>
                      <a:r>
                        <a:rPr lang="en-US" sz="1200" b="1" kern="100" dirty="0" smtClean="0"/>
                        <a:t>P36</a:t>
                      </a:r>
                      <a:r>
                        <a:rPr lang="zh-TW" sz="1200" b="1" kern="100" dirty="0"/>
                        <a:t>背、</a:t>
                      </a:r>
                      <a:r>
                        <a:rPr lang="en-US" sz="1200" b="1" kern="100" dirty="0" smtClean="0"/>
                        <a:t>68</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smtClean="0"/>
                        <a:t>不能</a:t>
                      </a:r>
                      <a:endParaRPr lang="en-US" altLang="zh-TW" sz="1800" b="1" kern="100" dirty="0" smtClean="0"/>
                    </a:p>
                    <a:p>
                      <a:pPr>
                        <a:spcAft>
                          <a:spcPts val="0"/>
                        </a:spcAft>
                      </a:pPr>
                      <a:r>
                        <a:rPr lang="en-US" altLang="zh-TW" sz="1200" b="1" kern="100" dirty="0" smtClean="0">
                          <a:latin typeface="Calibri"/>
                          <a:ea typeface="新細明體"/>
                          <a:cs typeface="Times New Roman"/>
                        </a:rPr>
                        <a:t>P10</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11</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12</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24</a:t>
                      </a:r>
                      <a:r>
                        <a:rPr lang="zh-TW" altLang="en-US" sz="1200" b="1" kern="100" dirty="0" smtClean="0">
                          <a:latin typeface="Calibri"/>
                          <a:ea typeface="新細明體"/>
                          <a:cs typeface="Times New Roman"/>
                        </a:rPr>
                        <a:t>、</a:t>
                      </a:r>
                      <a:r>
                        <a:rPr lang="en-US" altLang="zh-TW" sz="1200" b="1" kern="100" dirty="0" smtClean="0">
                          <a:latin typeface="Calibri"/>
                          <a:ea typeface="新細明體"/>
                          <a:cs typeface="Times New Roman"/>
                        </a:rPr>
                        <a:t>33</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未表示</a:t>
                      </a:r>
                      <a:r>
                        <a:rPr lang="zh-TW" sz="1800" b="1" kern="100" dirty="0" smtClean="0"/>
                        <a:t>意見</a:t>
                      </a:r>
                      <a:r>
                        <a:rPr lang="en-US" altLang="zh-TW" sz="1800" b="1" kern="100" dirty="0" smtClean="0"/>
                        <a:t>(</a:t>
                      </a:r>
                      <a:r>
                        <a:rPr lang="zh-TW" altLang="en-US" sz="1800" b="1" kern="100" dirty="0" smtClean="0"/>
                        <a:t>未問</a:t>
                      </a:r>
                      <a:r>
                        <a:rPr lang="en-US" altLang="zh-TW" sz="1800" b="1" kern="100" dirty="0" smtClean="0"/>
                        <a:t>)</a:t>
                      </a:r>
                      <a:endParaRPr lang="zh-TW" sz="1800" b="1" kern="100" dirty="0">
                        <a:latin typeface="Calibri"/>
                        <a:ea typeface="新細明體"/>
                        <a:cs typeface="Times New Roman"/>
                      </a:endParaRPr>
                    </a:p>
                  </a:txBody>
                  <a:tcPr marL="60373" marR="60373" marT="0" marB="0"/>
                </a:tc>
              </a:tr>
              <a:tr h="1663330">
                <a:tc>
                  <a:txBody>
                    <a:bodyPr/>
                    <a:lstStyle/>
                    <a:p>
                      <a:pPr>
                        <a:spcAft>
                          <a:spcPts val="0"/>
                        </a:spcAft>
                      </a:pPr>
                      <a:r>
                        <a:rPr lang="zh-TW" sz="1800" b="1" kern="100" dirty="0"/>
                        <a:t>酸價有無可能</a:t>
                      </a:r>
                      <a:r>
                        <a:rPr lang="zh-TW" sz="1800" b="1" kern="100" dirty="0" smtClean="0"/>
                        <a:t>因</a:t>
                      </a:r>
                      <a:r>
                        <a:rPr lang="zh-TW" altLang="en-US" sz="1800" b="1" kern="100" dirty="0" smtClean="0"/>
                        <a:t>採樣及</a:t>
                      </a:r>
                      <a:r>
                        <a:rPr lang="zh-TW" sz="1800" b="1" kern="100" dirty="0" smtClean="0"/>
                        <a:t>運送過程</a:t>
                      </a:r>
                      <a:r>
                        <a:rPr lang="zh-TW" altLang="en-US" sz="1800" b="1" kern="100" dirty="0" smtClean="0"/>
                        <a:t>近一個月，</a:t>
                      </a:r>
                      <a:r>
                        <a:rPr lang="zh-TW" sz="1800" b="1" kern="100" dirty="0" smtClean="0"/>
                        <a:t>而產生</a:t>
                      </a:r>
                      <a:r>
                        <a:rPr lang="en-US" altLang="zh-TW" sz="1800" b="1" kern="100" dirty="0" smtClean="0"/>
                        <a:t>10</a:t>
                      </a:r>
                      <a:r>
                        <a:rPr lang="zh-TW" altLang="en-US" sz="1800" b="1" kern="100" dirty="0" smtClean="0"/>
                        <a:t>倍爬升</a:t>
                      </a:r>
                      <a:r>
                        <a:rPr lang="zh-TW" sz="1800" b="1" kern="100" dirty="0" smtClean="0"/>
                        <a:t>？</a:t>
                      </a:r>
                      <a:endParaRPr lang="zh-TW" sz="1800" b="1" kern="100" dirty="0">
                        <a:latin typeface="Calibri"/>
                        <a:ea typeface="新細明體"/>
                        <a:cs typeface="Times New Roman"/>
                      </a:endParaRPr>
                    </a:p>
                  </a:txBody>
                  <a:tcPr marL="60373" marR="60373" marT="0" marB="0"/>
                </a:tc>
                <a:tc>
                  <a:txBody>
                    <a:bodyPr/>
                    <a:lstStyle/>
                    <a:p>
                      <a:pPr>
                        <a:spcAft>
                          <a:spcPts val="0"/>
                        </a:spcAft>
                      </a:pPr>
                      <a:r>
                        <a:rPr lang="zh-TW" altLang="en-US" sz="1600" b="1" kern="100" dirty="0" smtClean="0">
                          <a:latin typeface="Calibri"/>
                          <a:ea typeface="新細明體"/>
                          <a:cs typeface="Times New Roman"/>
                        </a:rPr>
                        <a:t>未予說明</a:t>
                      </a:r>
                      <a:endParaRPr lang="zh-TW" sz="1600" b="1" kern="100" dirty="0">
                        <a:latin typeface="Calibri"/>
                        <a:ea typeface="新細明體"/>
                        <a:cs typeface="Times New Roman"/>
                      </a:endParaRPr>
                    </a:p>
                  </a:txBody>
                  <a:tcPr marL="60373" marR="60373" marT="0" marB="0"/>
                </a:tc>
                <a:tc>
                  <a:txBody>
                    <a:bodyPr/>
                    <a:lstStyle/>
                    <a:p>
                      <a:pPr>
                        <a:spcAft>
                          <a:spcPts val="0"/>
                        </a:spcAft>
                      </a:pPr>
                      <a:r>
                        <a:rPr lang="en-US" sz="1600" b="1" kern="100" dirty="0"/>
                        <a:t>1</a:t>
                      </a:r>
                      <a:r>
                        <a:rPr lang="zh-TW" sz="1600" b="1" kern="100" dirty="0"/>
                        <a:t>個月內不會變化很快</a:t>
                      </a:r>
                    </a:p>
                    <a:p>
                      <a:pPr>
                        <a:spcAft>
                          <a:spcPts val="0"/>
                        </a:spcAft>
                      </a:pPr>
                      <a:r>
                        <a:rPr lang="en-US" sz="1200" b="1" kern="100" dirty="0"/>
                        <a:t>P21</a:t>
                      </a:r>
                      <a:r>
                        <a:rPr lang="zh-TW" sz="1200" b="1" kern="100" dirty="0"/>
                        <a:t>背、</a:t>
                      </a:r>
                      <a:r>
                        <a:rPr lang="en-US" sz="1200" b="1" kern="100" dirty="0"/>
                        <a:t>P24</a:t>
                      </a:r>
                      <a:r>
                        <a:rPr lang="zh-TW" sz="1200" b="1" kern="100" dirty="0"/>
                        <a:t>背、</a:t>
                      </a:r>
                      <a:r>
                        <a:rPr lang="en-US" sz="1200" b="1" kern="100" dirty="0"/>
                        <a:t>P36</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altLang="en-US" sz="1800" b="1" kern="100" dirty="0" smtClean="0">
                          <a:latin typeface="Calibri"/>
                          <a:ea typeface="新細明體"/>
                          <a:cs typeface="Times New Roman"/>
                        </a:rPr>
                        <a:t>不可能</a:t>
                      </a:r>
                      <a:endParaRPr lang="en-US" altLang="zh-TW" sz="1800" b="1" kern="100" dirty="0" smtClean="0">
                        <a:latin typeface="Calibri"/>
                        <a:ea typeface="新細明體"/>
                        <a:cs typeface="Times New Roman"/>
                      </a:endParaRPr>
                    </a:p>
                    <a:p>
                      <a:pPr>
                        <a:spcAft>
                          <a:spcPts val="0"/>
                        </a:spcAft>
                      </a:pPr>
                      <a:r>
                        <a:rPr lang="en-US" altLang="zh-TW" sz="1200" b="1" kern="100" dirty="0" smtClean="0">
                          <a:latin typeface="Calibri"/>
                          <a:ea typeface="新細明體"/>
                          <a:cs typeface="Times New Roman"/>
                        </a:rPr>
                        <a:t>P77</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未表示</a:t>
                      </a:r>
                      <a:r>
                        <a:rPr lang="zh-TW" sz="1800" b="1" kern="100" dirty="0" smtClean="0"/>
                        <a:t>意見</a:t>
                      </a:r>
                      <a:r>
                        <a:rPr lang="en-US" altLang="zh-TW" sz="1800" b="1" kern="100" dirty="0" smtClean="0"/>
                        <a:t>(</a:t>
                      </a:r>
                      <a:r>
                        <a:rPr lang="zh-TW" altLang="en-US" sz="1800" b="1" kern="100" dirty="0" smtClean="0"/>
                        <a:t>未問</a:t>
                      </a:r>
                      <a:r>
                        <a:rPr lang="en-US" altLang="zh-TW" sz="1800" b="1" kern="100" dirty="0" smtClean="0"/>
                        <a:t>)</a:t>
                      </a:r>
                      <a:endParaRPr lang="zh-TW" sz="1800" b="1" kern="100" dirty="0">
                        <a:latin typeface="Calibri"/>
                        <a:ea typeface="新細明體"/>
                        <a:cs typeface="Times New Roman"/>
                      </a:endParaRPr>
                    </a:p>
                  </a:txBody>
                  <a:tcPr marL="60373" marR="60373" marT="0" marB="0"/>
                </a:tc>
                <a:tc>
                  <a:txBody>
                    <a:bodyPr/>
                    <a:lstStyle/>
                    <a:p>
                      <a:pPr>
                        <a:spcAft>
                          <a:spcPts val="0"/>
                        </a:spcAft>
                      </a:pPr>
                      <a:r>
                        <a:rPr lang="zh-TW" altLang="en-US" sz="1800" b="1" kern="100" dirty="0" smtClean="0"/>
                        <a:t>不</a:t>
                      </a:r>
                      <a:r>
                        <a:rPr lang="zh-TW" sz="1800" b="1" kern="100" dirty="0" smtClean="0"/>
                        <a:t>可能</a:t>
                      </a:r>
                      <a:endParaRPr lang="zh-TW" sz="1800" b="1" kern="100" dirty="0"/>
                    </a:p>
                    <a:p>
                      <a:pPr>
                        <a:spcAft>
                          <a:spcPts val="0"/>
                        </a:spcAft>
                      </a:pPr>
                      <a:r>
                        <a:rPr lang="en-US" sz="1200" b="1" kern="100" dirty="0" smtClean="0"/>
                        <a:t>P21~22</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脂肪酸</a:t>
                      </a:r>
                      <a:r>
                        <a:rPr lang="zh-TW" sz="1800" b="1" kern="100" dirty="0" smtClean="0"/>
                        <a:t>提高</a:t>
                      </a:r>
                      <a:endParaRPr lang="en-US" altLang="zh-TW" sz="1800" b="1" kern="100" dirty="0" smtClean="0"/>
                    </a:p>
                    <a:p>
                      <a:pPr>
                        <a:spcAft>
                          <a:spcPts val="0"/>
                        </a:spcAft>
                      </a:pPr>
                      <a:r>
                        <a:rPr lang="en-US" altLang="zh-TW" sz="1200" b="1" kern="100" dirty="0" smtClean="0">
                          <a:latin typeface="Calibri"/>
                          <a:ea typeface="新細明體"/>
                          <a:cs typeface="Times New Roman"/>
                        </a:rPr>
                        <a:t>P36</a:t>
                      </a:r>
                      <a:endParaRPr lang="zh-TW" sz="1200" b="1" kern="100" dirty="0">
                        <a:latin typeface="Calibri"/>
                        <a:ea typeface="新細明體"/>
                        <a:cs typeface="Times New Roman"/>
                      </a:endParaRPr>
                    </a:p>
                  </a:txBody>
                  <a:tcPr marL="60373" marR="60373" marT="0" marB="0"/>
                </a:tc>
                <a:tc>
                  <a:txBody>
                    <a:bodyPr/>
                    <a:lstStyle/>
                    <a:p>
                      <a:pPr>
                        <a:spcAft>
                          <a:spcPts val="0"/>
                        </a:spcAft>
                      </a:pPr>
                      <a:r>
                        <a:rPr lang="zh-TW" sz="1800" b="1" kern="100" dirty="0"/>
                        <a:t>未表示</a:t>
                      </a:r>
                      <a:r>
                        <a:rPr lang="zh-TW" sz="1800" b="1" kern="100" dirty="0" smtClean="0"/>
                        <a:t>意見</a:t>
                      </a:r>
                      <a:r>
                        <a:rPr lang="en-US" altLang="zh-TW" sz="1800" b="1" kern="100" dirty="0" smtClean="0"/>
                        <a:t>(</a:t>
                      </a:r>
                      <a:r>
                        <a:rPr lang="zh-TW" altLang="en-US" sz="1800" b="1" kern="100" dirty="0" smtClean="0"/>
                        <a:t>未問</a:t>
                      </a:r>
                      <a:r>
                        <a:rPr lang="en-US" altLang="zh-TW" sz="1800" b="1" kern="100" dirty="0" smtClean="0"/>
                        <a:t>)</a:t>
                      </a:r>
                      <a:endParaRPr lang="zh-TW" sz="1800" b="1" kern="100" dirty="0">
                        <a:latin typeface="Calibri"/>
                        <a:ea typeface="新細明體"/>
                        <a:cs typeface="Times New Roman"/>
                      </a:endParaRPr>
                    </a:p>
                  </a:txBody>
                  <a:tcPr marL="60373" marR="60373" marT="0" marB="0"/>
                </a:tc>
              </a:tr>
            </a:tbl>
          </a:graphicData>
        </a:graphic>
      </p:graphicFrame>
      <p:cxnSp>
        <p:nvCxnSpPr>
          <p:cNvPr id="6" name="直線接點 5"/>
          <p:cNvCxnSpPr/>
          <p:nvPr/>
        </p:nvCxnSpPr>
        <p:spPr>
          <a:xfrm>
            <a:off x="323528" y="836712"/>
            <a:ext cx="1224136" cy="9361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714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rtlCol="0">
            <a:normAutofit/>
          </a:bodyPr>
          <a:lstStyle/>
          <a:p>
            <a:pPr fontAlgn="auto">
              <a:spcAft>
                <a:spcPts val="0"/>
              </a:spcAft>
              <a:defRPr/>
            </a:pPr>
            <a:r>
              <a:rPr lang="zh-TW" altLang="en-US" sz="3600" b="1" dirty="0" smtClean="0">
                <a:latin typeface="標楷體" pitchFamily="65" charset="-120"/>
                <a:ea typeface="標楷體" pitchFamily="65" charset="-120"/>
              </a:rPr>
              <a:t>上訴</a:t>
            </a:r>
            <a:r>
              <a:rPr lang="zh-TW" altLang="en-US" sz="3600" b="1" dirty="0">
                <a:latin typeface="標楷體" pitchFamily="65" charset="-120"/>
                <a:ea typeface="標楷體" pitchFamily="65" charset="-120"/>
              </a:rPr>
              <a:t>書</a:t>
            </a:r>
            <a:r>
              <a:rPr lang="zh-TW" altLang="en-US" sz="3600" b="1" dirty="0" smtClean="0">
                <a:latin typeface="標楷體" pitchFamily="65" charset="-120"/>
                <a:ea typeface="標楷體" pitchFamily="65" charset="-120"/>
              </a:rPr>
              <a:t>大綱</a:t>
            </a:r>
            <a:endParaRPr lang="fr-CA" sz="3600" b="1" dirty="0" smtClean="0">
              <a:latin typeface="標楷體" pitchFamily="65" charset="-120"/>
              <a:ea typeface="標楷體" pitchFamily="65" charset="-120"/>
            </a:endParaRPr>
          </a:p>
        </p:txBody>
      </p:sp>
      <p:sp>
        <p:nvSpPr>
          <p:cNvPr id="3" name="Espace réservé du contenu 2"/>
          <p:cNvSpPr>
            <a:spLocks noGrp="1"/>
          </p:cNvSpPr>
          <p:nvPr>
            <p:ph idx="1"/>
          </p:nvPr>
        </p:nvSpPr>
        <p:spPr>
          <a:xfrm>
            <a:off x="2286000" y="1600200"/>
            <a:ext cx="6400800" cy="4525963"/>
          </a:xfrm>
        </p:spPr>
        <p:txBody>
          <a:bodyPr rtlCol="0">
            <a:normAutofit/>
          </a:bodyPr>
          <a:lstStyle/>
          <a:p>
            <a:pPr fontAlgn="auto">
              <a:lnSpc>
                <a:spcPct val="150000"/>
              </a:lnSpc>
              <a:spcAft>
                <a:spcPts val="0"/>
              </a:spcAft>
              <a:buNone/>
              <a:defRPr/>
            </a:pPr>
            <a:r>
              <a:rPr lang="zh-TW" altLang="en-US" sz="2800" dirty="0" smtClean="0">
                <a:latin typeface="標楷體" pitchFamily="65" charset="-120"/>
                <a:ea typeface="標楷體" pitchFamily="65" charset="-120"/>
              </a:rPr>
              <a:t>一、要旨</a:t>
            </a:r>
            <a:r>
              <a:rPr lang="en-US" altLang="zh-TW" sz="1800" dirty="0" smtClean="0">
                <a:latin typeface="標楷體" pitchFamily="65" charset="-120"/>
                <a:ea typeface="標楷體" pitchFamily="65" charset="-120"/>
              </a:rPr>
              <a:t>(p.1)</a:t>
            </a:r>
          </a:p>
          <a:p>
            <a:pPr fontAlgn="auto">
              <a:lnSpc>
                <a:spcPct val="150000"/>
              </a:lnSpc>
              <a:spcAft>
                <a:spcPts val="0"/>
              </a:spcAft>
              <a:buNone/>
              <a:defRPr/>
            </a:pPr>
            <a:r>
              <a:rPr lang="zh-TW" altLang="en-US" sz="2800" dirty="0" smtClean="0">
                <a:latin typeface="標楷體" pitchFamily="65" charset="-120"/>
                <a:ea typeface="標楷體" pitchFamily="65" charset="-120"/>
              </a:rPr>
              <a:t>二、認定被告等人犯嫌重大之理由</a:t>
            </a:r>
            <a:r>
              <a:rPr lang="en-US" altLang="zh-TW" sz="1800" dirty="0" smtClean="0">
                <a:latin typeface="標楷體" pitchFamily="65" charset="-120"/>
                <a:ea typeface="標楷體" pitchFamily="65" charset="-120"/>
              </a:rPr>
              <a:t>(p.3)</a:t>
            </a:r>
            <a:endParaRPr lang="fr-CA" altLang="zh-TW" sz="1800" dirty="0" smtClean="0">
              <a:latin typeface="標楷體" pitchFamily="65" charset="-120"/>
              <a:ea typeface="標楷體" pitchFamily="65" charset="-120"/>
            </a:endParaRPr>
          </a:p>
          <a:p>
            <a:pPr marL="701675" indent="-701675" fontAlgn="auto">
              <a:lnSpc>
                <a:spcPct val="150000"/>
              </a:lnSpc>
              <a:spcAft>
                <a:spcPts val="0"/>
              </a:spcAft>
              <a:buNone/>
              <a:defRPr/>
            </a:pPr>
            <a:r>
              <a:rPr lang="zh-TW" altLang="en-US" sz="2800" dirty="0" smtClean="0">
                <a:latin typeface="標楷體" pitchFamily="65" charset="-120"/>
                <a:ea typeface="標楷體" pitchFamily="65" charset="-120"/>
              </a:rPr>
              <a:t>三、原審判決適用法律錯誤及認事論   理失當之處</a:t>
            </a:r>
            <a:r>
              <a:rPr lang="en-US" altLang="zh-TW" sz="1800" dirty="0" smtClean="0">
                <a:latin typeface="標楷體" pitchFamily="65" charset="-120"/>
                <a:ea typeface="標楷體" pitchFamily="65" charset="-120"/>
              </a:rPr>
              <a:t>(p.64)</a:t>
            </a:r>
          </a:p>
          <a:p>
            <a:pPr marL="889000" indent="-889000" fontAlgn="auto">
              <a:lnSpc>
                <a:spcPct val="150000"/>
              </a:lnSpc>
              <a:spcAft>
                <a:spcPts val="0"/>
              </a:spcAft>
              <a:buNone/>
              <a:defRPr/>
            </a:pPr>
            <a:r>
              <a:rPr lang="zh-TW" altLang="en-US" sz="2800" dirty="0">
                <a:latin typeface="標楷體" pitchFamily="65" charset="-120"/>
                <a:ea typeface="標楷體" pitchFamily="65" charset="-120"/>
              </a:rPr>
              <a:t>四</a:t>
            </a:r>
            <a:r>
              <a:rPr lang="zh-TW" altLang="en-US" sz="2800" dirty="0" smtClean="0">
                <a:latin typeface="標楷體" pitchFamily="65" charset="-120"/>
                <a:ea typeface="標楷體" pitchFamily="65" charset="-120"/>
              </a:rPr>
              <a:t>、本案相關鑑定人之鑑定意見</a:t>
            </a:r>
            <a:r>
              <a:rPr lang="en-US" altLang="zh-TW" sz="1800" dirty="0" smtClean="0">
                <a:latin typeface="標楷體" pitchFamily="65" charset="-120"/>
                <a:ea typeface="標楷體" pitchFamily="65" charset="-120"/>
              </a:rPr>
              <a:t>(p.107)</a:t>
            </a:r>
            <a:endParaRPr lang="fr-CA" altLang="zh-TW" sz="1800" dirty="0" smtClean="0">
              <a:latin typeface="標楷體" pitchFamily="65" charset="-120"/>
              <a:ea typeface="標楷體" pitchFamily="65" charset="-120"/>
            </a:endParaRPr>
          </a:p>
          <a:p>
            <a:pPr fontAlgn="auto">
              <a:spcAft>
                <a:spcPts val="0"/>
              </a:spcAft>
              <a:buNone/>
              <a:defRPr/>
            </a:pPr>
            <a:endParaRPr lang="fr-CA" altLang="zh-TW" sz="2800" dirty="0" smtClean="0">
              <a:latin typeface="標楷體" pitchFamily="65" charset="-120"/>
              <a:ea typeface="標楷體" pitchFamily="65" charset="-120"/>
            </a:endParaRPr>
          </a:p>
          <a:p>
            <a:pPr fontAlgn="auto">
              <a:spcAft>
                <a:spcPts val="0"/>
              </a:spcAft>
              <a:buNone/>
              <a:defRPr/>
            </a:pPr>
            <a:endParaRPr lang="fr-CA" sz="28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資料庫圖表 5"/>
          <p:cNvGraphicFramePr/>
          <p:nvPr>
            <p:extLst>
              <p:ext uri="{D42A27DB-BD31-4B8C-83A1-F6EECF244321}">
                <p14:modId xmlns:p14="http://schemas.microsoft.com/office/powerpoint/2010/main" val="555981033"/>
              </p:ext>
            </p:extLst>
          </p:nvPr>
        </p:nvGraphicFramePr>
        <p:xfrm>
          <a:off x="179512" y="116632"/>
          <a:ext cx="8820472"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512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zh-TW" altLang="en-US" sz="3600" b="1" dirty="0" smtClean="0">
                <a:latin typeface="標楷體" pitchFamily="65" charset="-120"/>
                <a:ea typeface="標楷體" pitchFamily="65" charset="-120"/>
              </a:rPr>
              <a:t>原審判決認事用法失當之處</a:t>
            </a:r>
            <a:endParaRPr lang="fr-CA" sz="3600" b="1"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628775"/>
            <a:ext cx="8229600" cy="4357688"/>
          </a:xfrm>
        </p:spPr>
        <p:txBody>
          <a:bodyPr rtlCol="0">
            <a:normAutofit/>
          </a:bodyPr>
          <a:lstStyle/>
          <a:p>
            <a:pPr fontAlgn="auto">
              <a:lnSpc>
                <a:spcPts val="2600"/>
              </a:lnSpc>
              <a:spcAft>
                <a:spcPts val="0"/>
              </a:spcAft>
              <a:buNone/>
              <a:defRPr/>
            </a:pPr>
            <a:endParaRPr lang="en-US" altLang="zh-TW" sz="2400" dirty="0" smtClean="0">
              <a:latin typeface="標楷體" pitchFamily="65" charset="-120"/>
              <a:ea typeface="標楷體" pitchFamily="65" charset="-120"/>
            </a:endParaRPr>
          </a:p>
          <a:p>
            <a:pPr fontAlgn="auto">
              <a:lnSpc>
                <a:spcPts val="2600"/>
              </a:lnSpc>
              <a:spcAft>
                <a:spcPts val="0"/>
              </a:spcAft>
              <a:buNone/>
              <a:defRPr/>
            </a:pPr>
            <a:r>
              <a:rPr lang="zh-TW" altLang="en-US" sz="2800" dirty="0" smtClean="0">
                <a:latin typeface="標楷體" pitchFamily="65" charset="-120"/>
                <a:ea typeface="標楷體" pitchFamily="65" charset="-120"/>
              </a:rPr>
              <a:t>一、檢察官跨國取證具有證據能力</a:t>
            </a:r>
            <a:endParaRPr lang="en-US" altLang="zh-TW" sz="2800" dirty="0" smtClean="0">
              <a:latin typeface="標楷體" pitchFamily="65" charset="-120"/>
              <a:ea typeface="標楷體" pitchFamily="65" charset="-120"/>
            </a:endParaRPr>
          </a:p>
          <a:p>
            <a:pPr fontAlgn="auto">
              <a:lnSpc>
                <a:spcPts val="2600"/>
              </a:lnSpc>
              <a:spcAft>
                <a:spcPts val="0"/>
              </a:spcAft>
              <a:buNone/>
              <a:defRPr/>
            </a:pPr>
            <a:endParaRPr lang="en-US" altLang="zh-TW" sz="2800" dirty="0" smtClean="0">
              <a:latin typeface="標楷體" pitchFamily="65" charset="-120"/>
              <a:ea typeface="標楷體" pitchFamily="65" charset="-120"/>
            </a:endParaRPr>
          </a:p>
          <a:p>
            <a:pPr marL="701675" indent="-701675" fontAlgn="auto">
              <a:lnSpc>
                <a:spcPts val="2600"/>
              </a:lnSpc>
              <a:spcAft>
                <a:spcPts val="0"/>
              </a:spcAft>
              <a:buNone/>
              <a:defRPr/>
            </a:pPr>
            <a:r>
              <a:rPr lang="zh-TW" altLang="en-US" sz="2800" dirty="0" smtClean="0">
                <a:latin typeface="標楷體" pitchFamily="65" charset="-120"/>
                <a:ea typeface="標楷體" pitchFamily="65" charset="-120"/>
              </a:rPr>
              <a:t>二、就「攙偽、假冒」的構成要件解釋錯誤</a:t>
            </a:r>
            <a:endParaRPr lang="en-US" altLang="zh-TW" sz="2800" dirty="0" smtClean="0">
              <a:latin typeface="標楷體" pitchFamily="65" charset="-120"/>
              <a:ea typeface="標楷體" pitchFamily="65" charset="-120"/>
            </a:endParaRPr>
          </a:p>
          <a:p>
            <a:pPr fontAlgn="auto">
              <a:lnSpc>
                <a:spcPts val="2600"/>
              </a:lnSpc>
              <a:spcAft>
                <a:spcPts val="0"/>
              </a:spcAft>
              <a:buNone/>
              <a:defRPr/>
            </a:pPr>
            <a:endParaRPr lang="en-US" altLang="zh-TW" sz="2800" dirty="0" smtClean="0">
              <a:latin typeface="標楷體" pitchFamily="65" charset="-120"/>
              <a:ea typeface="標楷體" pitchFamily="65" charset="-120"/>
            </a:endParaRPr>
          </a:p>
          <a:p>
            <a:pPr fontAlgn="auto">
              <a:lnSpc>
                <a:spcPts val="2600"/>
              </a:lnSpc>
              <a:spcAft>
                <a:spcPts val="0"/>
              </a:spcAft>
              <a:buNone/>
              <a:defRPr/>
            </a:pPr>
            <a:r>
              <a:rPr lang="zh-TW" altLang="en-US" sz="2800" dirty="0" smtClean="0">
                <a:latin typeface="標楷體" pitchFamily="65" charset="-120"/>
                <a:ea typeface="標楷體" pitchFamily="65" charset="-120"/>
              </a:rPr>
              <a:t>三、就「業務登載不實」罪之解釋錯誤</a:t>
            </a:r>
            <a:endParaRPr lang="en-US" altLang="zh-TW" sz="2800" dirty="0" smtClean="0">
              <a:latin typeface="標楷體" pitchFamily="65" charset="-120"/>
              <a:ea typeface="標楷體" pitchFamily="65" charset="-120"/>
            </a:endParaRPr>
          </a:p>
          <a:p>
            <a:pPr fontAlgn="auto">
              <a:lnSpc>
                <a:spcPts val="2600"/>
              </a:lnSpc>
              <a:spcAft>
                <a:spcPts val="0"/>
              </a:spcAft>
              <a:buNone/>
              <a:defRPr/>
            </a:pPr>
            <a:endParaRPr lang="en-US" sz="2800" dirty="0">
              <a:latin typeface="標楷體" pitchFamily="65" charset="-120"/>
              <a:ea typeface="標楷體" pitchFamily="65" charset="-120"/>
            </a:endParaRPr>
          </a:p>
          <a:p>
            <a:pPr fontAlgn="auto">
              <a:lnSpc>
                <a:spcPts val="2600"/>
              </a:lnSpc>
              <a:spcAft>
                <a:spcPts val="0"/>
              </a:spcAft>
              <a:buNone/>
              <a:defRPr/>
            </a:pPr>
            <a:r>
              <a:rPr lang="zh-TW" altLang="en-US" sz="2800" dirty="0" smtClean="0">
                <a:latin typeface="標楷體" pitchFamily="65" charset="-120"/>
                <a:ea typeface="標楷體" pitchFamily="65" charset="-120"/>
              </a:rPr>
              <a:t>四、對於多項不利被告之證據，置而不論</a:t>
            </a:r>
            <a:endParaRPr lang="fr-CA" sz="28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zh-TW" altLang="en-US" sz="3600" b="1" dirty="0" smtClean="0">
                <a:latin typeface="標楷體" pitchFamily="65" charset="-120"/>
                <a:ea typeface="標楷體" pitchFamily="65" charset="-120"/>
              </a:rPr>
              <a:t>一、檢察官跨國取證具有證據能力 </a:t>
            </a:r>
            <a:r>
              <a:rPr lang="en-US" altLang="zh-TW" sz="2800" dirty="0" smtClean="0">
                <a:latin typeface="標楷體" pitchFamily="65" charset="-120"/>
                <a:ea typeface="標楷體" pitchFamily="65" charset="-120"/>
              </a:rPr>
              <a:t>1/2</a:t>
            </a:r>
            <a:endParaRPr lang="fr-CA" sz="2800"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268413"/>
            <a:ext cx="8229600" cy="5113337"/>
          </a:xfrm>
        </p:spPr>
        <p:txBody>
          <a:bodyPr rtlCol="0">
            <a:normAutofit/>
          </a:bodyPr>
          <a:lstStyle/>
          <a:p>
            <a:pPr fontAlgn="auto">
              <a:lnSpc>
                <a:spcPts val="4400"/>
              </a:lnSpc>
              <a:spcAft>
                <a:spcPts val="0"/>
              </a:spcAft>
              <a:buNone/>
              <a:defRPr/>
            </a:pPr>
            <a:endParaRPr lang="en-US" altLang="zh-TW" sz="2800" dirty="0" smtClean="0">
              <a:latin typeface="標楷體" pitchFamily="65" charset="-120"/>
              <a:ea typeface="標楷體" pitchFamily="65" charset="-120"/>
            </a:endParaRPr>
          </a:p>
          <a:p>
            <a:pPr fontAlgn="auto">
              <a:lnSpc>
                <a:spcPts val="4400"/>
              </a:lnSpc>
              <a:spcAft>
                <a:spcPts val="0"/>
              </a:spcAft>
              <a:buNone/>
              <a:defRPr/>
            </a:pPr>
            <a:r>
              <a:rPr lang="zh-TW" altLang="en-US" sz="2800" dirty="0" smtClean="0">
                <a:latin typeface="標楷體" pitchFamily="65" charset="-120"/>
                <a:ea typeface="標楷體" pitchFamily="65" charset="-120"/>
              </a:rPr>
              <a:t>１、本案司法互助符合國際法的互惠原則</a:t>
            </a:r>
            <a:endParaRPr lang="en-US" altLang="zh-TW" sz="2800" dirty="0" smtClean="0">
              <a:latin typeface="標楷體" pitchFamily="65" charset="-120"/>
              <a:ea typeface="標楷體" pitchFamily="65" charset="-120"/>
            </a:endParaRPr>
          </a:p>
          <a:p>
            <a:pPr marL="739775" indent="-739775" fontAlgn="auto">
              <a:lnSpc>
                <a:spcPts val="4400"/>
              </a:lnSpc>
              <a:spcAft>
                <a:spcPts val="0"/>
              </a:spcAft>
              <a:buNone/>
              <a:defRPr/>
            </a:pPr>
            <a:r>
              <a:rPr lang="zh-TW" altLang="en-US" sz="2800" dirty="0" smtClean="0">
                <a:latin typeface="標楷體" pitchFamily="65" charset="-120"/>
                <a:ea typeface="標楷體" pitchFamily="65" charset="-120"/>
              </a:rPr>
              <a:t>２、境外證據取得不易，實務判決對於司法互助之證據能力，向來採取從寬認定的見解</a:t>
            </a:r>
            <a:r>
              <a:rPr lang="zh-TW" altLang="en-US" sz="2800"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anose="03000509000000000000" pitchFamily="65" charset="-120"/>
                <a:ea typeface="標楷體" panose="03000509000000000000" pitchFamily="65" charset="-120"/>
              </a:rPr>
              <a:t>最高法院</a:t>
            </a:r>
            <a:r>
              <a:rPr lang="en-US" altLang="zh-TW" sz="2800" dirty="0">
                <a:solidFill>
                  <a:srgbClr val="FF0000"/>
                </a:solidFill>
                <a:latin typeface="標楷體" panose="03000509000000000000" pitchFamily="65" charset="-120"/>
                <a:ea typeface="標楷體" panose="03000509000000000000" pitchFamily="65" charset="-120"/>
              </a:rPr>
              <a:t>98</a:t>
            </a:r>
            <a:r>
              <a:rPr lang="zh-TW" altLang="zh-TW" sz="2800" dirty="0">
                <a:solidFill>
                  <a:srgbClr val="FF0000"/>
                </a:solidFill>
                <a:latin typeface="標楷體" panose="03000509000000000000" pitchFamily="65" charset="-120"/>
                <a:ea typeface="標楷體" panose="03000509000000000000" pitchFamily="65" charset="-120"/>
              </a:rPr>
              <a:t>年度台上字第</a:t>
            </a:r>
            <a:r>
              <a:rPr lang="en-US" altLang="zh-TW" sz="2800" dirty="0">
                <a:solidFill>
                  <a:srgbClr val="FF0000"/>
                </a:solidFill>
                <a:latin typeface="標楷體" panose="03000509000000000000" pitchFamily="65" charset="-120"/>
                <a:ea typeface="標楷體" panose="03000509000000000000" pitchFamily="65" charset="-120"/>
              </a:rPr>
              <a:t>6331</a:t>
            </a:r>
            <a:r>
              <a:rPr lang="zh-TW" altLang="zh-TW" sz="2800" dirty="0">
                <a:solidFill>
                  <a:srgbClr val="FF0000"/>
                </a:solidFill>
                <a:latin typeface="標楷體" panose="03000509000000000000" pitchFamily="65" charset="-120"/>
                <a:ea typeface="標楷體" panose="03000509000000000000" pitchFamily="65" charset="-120"/>
              </a:rPr>
              <a:t>號、</a:t>
            </a:r>
            <a:r>
              <a:rPr lang="en-US" altLang="zh-TW" sz="2800" dirty="0">
                <a:solidFill>
                  <a:srgbClr val="FF0000"/>
                </a:solidFill>
                <a:latin typeface="標楷體" panose="03000509000000000000" pitchFamily="65" charset="-120"/>
                <a:ea typeface="標楷體" panose="03000509000000000000" pitchFamily="65" charset="-120"/>
              </a:rPr>
              <a:t>98</a:t>
            </a:r>
            <a:r>
              <a:rPr lang="zh-TW" altLang="zh-TW" sz="2800" dirty="0">
                <a:solidFill>
                  <a:srgbClr val="FF0000"/>
                </a:solidFill>
                <a:latin typeface="標楷體" panose="03000509000000000000" pitchFamily="65" charset="-120"/>
                <a:ea typeface="標楷體" panose="03000509000000000000" pitchFamily="65" charset="-120"/>
              </a:rPr>
              <a:t>年度台上字第</a:t>
            </a:r>
            <a:r>
              <a:rPr lang="en-US" altLang="zh-TW" sz="2800" dirty="0">
                <a:solidFill>
                  <a:srgbClr val="FF0000"/>
                </a:solidFill>
                <a:latin typeface="標楷體" panose="03000509000000000000" pitchFamily="65" charset="-120"/>
                <a:ea typeface="標楷體" panose="03000509000000000000" pitchFamily="65" charset="-120"/>
              </a:rPr>
              <a:t>7049</a:t>
            </a:r>
            <a:r>
              <a:rPr lang="zh-TW" altLang="zh-TW" sz="2800" dirty="0">
                <a:solidFill>
                  <a:srgbClr val="FF0000"/>
                </a:solidFill>
                <a:latin typeface="標楷體" panose="03000509000000000000" pitchFamily="65" charset="-120"/>
                <a:ea typeface="標楷體" panose="03000509000000000000" pitchFamily="65" charset="-120"/>
              </a:rPr>
              <a:t>號、</a:t>
            </a:r>
            <a:r>
              <a:rPr lang="en-US" altLang="zh-TW" sz="2800" dirty="0">
                <a:solidFill>
                  <a:srgbClr val="FF0000"/>
                </a:solidFill>
                <a:latin typeface="標楷體" panose="03000509000000000000" pitchFamily="65" charset="-120"/>
                <a:ea typeface="標楷體" panose="03000509000000000000" pitchFamily="65" charset="-120"/>
              </a:rPr>
              <a:t>100</a:t>
            </a:r>
            <a:r>
              <a:rPr lang="zh-TW" altLang="zh-TW" sz="2800" dirty="0">
                <a:solidFill>
                  <a:srgbClr val="FF0000"/>
                </a:solidFill>
                <a:latin typeface="標楷體" panose="03000509000000000000" pitchFamily="65" charset="-120"/>
                <a:ea typeface="標楷體" panose="03000509000000000000" pitchFamily="65" charset="-120"/>
              </a:rPr>
              <a:t>年度台上字第</a:t>
            </a:r>
            <a:r>
              <a:rPr lang="en-US" altLang="zh-TW" sz="2800" dirty="0">
                <a:solidFill>
                  <a:srgbClr val="FF0000"/>
                </a:solidFill>
                <a:latin typeface="標楷體" panose="03000509000000000000" pitchFamily="65" charset="-120"/>
                <a:ea typeface="標楷體" panose="03000509000000000000" pitchFamily="65" charset="-120"/>
              </a:rPr>
              <a:t>5468</a:t>
            </a:r>
            <a:r>
              <a:rPr lang="zh-TW" altLang="zh-TW" sz="2800" dirty="0" smtClean="0">
                <a:solidFill>
                  <a:srgbClr val="FF0000"/>
                </a:solidFill>
                <a:latin typeface="標楷體" panose="03000509000000000000" pitchFamily="65" charset="-120"/>
                <a:ea typeface="標楷體" panose="03000509000000000000" pitchFamily="65" charset="-120"/>
              </a:rPr>
              <a:t>號</a:t>
            </a:r>
            <a:r>
              <a:rPr lang="zh-TW" altLang="en-US" sz="2800" dirty="0" smtClean="0">
                <a:solidFill>
                  <a:srgbClr val="FF0000"/>
                </a:solidFill>
                <a:latin typeface="標楷體" panose="03000509000000000000" pitchFamily="65" charset="-120"/>
                <a:ea typeface="標楷體" panose="03000509000000000000" pitchFamily="65" charset="-120"/>
              </a:rPr>
              <a:t>等判決）</a:t>
            </a:r>
            <a:endParaRPr lang="en-US" altLang="zh-TW" sz="2800" dirty="0" smtClean="0">
              <a:latin typeface="標楷體" pitchFamily="65" charset="-120"/>
              <a:ea typeface="標楷體" pitchFamily="65" charset="-120"/>
            </a:endParaRPr>
          </a:p>
          <a:p>
            <a:pPr marL="714375" indent="-714375" fontAlgn="auto">
              <a:lnSpc>
                <a:spcPts val="4400"/>
              </a:lnSpc>
              <a:spcAft>
                <a:spcPts val="0"/>
              </a:spcAft>
              <a:buNone/>
              <a:defRPr/>
            </a:pPr>
            <a:r>
              <a:rPr lang="zh-TW" altLang="en-US" sz="2800" dirty="0" smtClean="0">
                <a:latin typeface="標楷體" pitchFamily="65" charset="-120"/>
                <a:ea typeface="標楷體" pitchFamily="65" charset="-120"/>
              </a:rPr>
              <a:t>３、依據國際禮讓原則，本署透過司法互助模式赴越南取得的各項證據有證據能力</a:t>
            </a:r>
            <a:endParaRPr lang="fr-CA" sz="28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zh-TW" altLang="en-US" sz="3600" b="1" dirty="0" smtClean="0">
                <a:latin typeface="標楷體" pitchFamily="65" charset="-120"/>
                <a:ea typeface="標楷體" pitchFamily="65" charset="-120"/>
              </a:rPr>
              <a:t>一、檢察官</a:t>
            </a:r>
            <a:r>
              <a:rPr lang="zh-TW" altLang="en-US" sz="3600" b="1" dirty="0">
                <a:latin typeface="標楷體" pitchFamily="65" charset="-120"/>
                <a:ea typeface="標楷體" pitchFamily="65" charset="-120"/>
              </a:rPr>
              <a:t>跨國取證具有證據</a:t>
            </a:r>
            <a:r>
              <a:rPr lang="zh-TW" altLang="en-US" sz="3600" b="1" dirty="0" smtClean="0">
                <a:latin typeface="標楷體" pitchFamily="65" charset="-120"/>
                <a:ea typeface="標楷體" pitchFamily="65" charset="-120"/>
              </a:rPr>
              <a:t>能力 </a:t>
            </a:r>
            <a:r>
              <a:rPr lang="en-US" altLang="zh-TW" sz="2800" dirty="0" smtClean="0">
                <a:latin typeface="標楷體" pitchFamily="65" charset="-120"/>
                <a:ea typeface="標楷體" pitchFamily="65" charset="-120"/>
              </a:rPr>
              <a:t>2/2</a:t>
            </a:r>
            <a:endParaRPr lang="fr-CA" sz="2800"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268413"/>
            <a:ext cx="8229600" cy="4718050"/>
          </a:xfrm>
        </p:spPr>
        <p:txBody>
          <a:bodyPr rtlCol="0">
            <a:normAutofit/>
          </a:bodyPr>
          <a:lstStyle/>
          <a:p>
            <a:pPr fontAlgn="auto">
              <a:lnSpc>
                <a:spcPts val="4400"/>
              </a:lnSpc>
              <a:spcAft>
                <a:spcPts val="0"/>
              </a:spcAft>
              <a:buNone/>
              <a:defRPr/>
            </a:pPr>
            <a:endParaRPr lang="en-US" altLang="zh-TW" sz="2800" dirty="0" smtClean="0">
              <a:latin typeface="標楷體" pitchFamily="65" charset="-120"/>
              <a:ea typeface="標楷體" pitchFamily="65" charset="-120"/>
            </a:endParaRPr>
          </a:p>
          <a:p>
            <a:pPr marL="727075" indent="-727075" fontAlgn="auto">
              <a:lnSpc>
                <a:spcPts val="4400"/>
              </a:lnSpc>
              <a:spcAft>
                <a:spcPts val="0"/>
              </a:spcAft>
              <a:buNone/>
              <a:defRPr/>
            </a:pPr>
            <a:r>
              <a:rPr lang="zh-TW" altLang="en-US" sz="2800" dirty="0" smtClean="0">
                <a:latin typeface="標楷體" pitchFamily="65" charset="-120"/>
                <a:ea typeface="標楷體" pitchFamily="65" charset="-120"/>
              </a:rPr>
              <a:t>４、</a:t>
            </a:r>
            <a:r>
              <a:rPr lang="zh-TW" altLang="en-US" sz="2800" dirty="0" smtClean="0">
                <a:solidFill>
                  <a:srgbClr val="FF0000"/>
                </a:solidFill>
                <a:latin typeface="標楷體" pitchFamily="65" charset="-120"/>
                <a:ea typeface="標楷體" pitchFamily="65" charset="-120"/>
              </a:rPr>
              <a:t>對被告不利的證據</a:t>
            </a:r>
            <a:r>
              <a:rPr lang="zh-TW" altLang="en-US" sz="2800" dirty="0" smtClean="0">
                <a:latin typeface="標楷體" pitchFamily="65" charset="-120"/>
                <a:ea typeface="標楷體" pitchFamily="65" charset="-120"/>
              </a:rPr>
              <a:t>，原審未作任何查證即否定越南官方正式司法互助機關提供之司法互助。</a:t>
            </a:r>
            <a:endParaRPr lang="en-US" altLang="zh-TW" sz="2800" dirty="0" smtClean="0">
              <a:latin typeface="標楷體" pitchFamily="65" charset="-120"/>
              <a:ea typeface="標楷體" pitchFamily="65" charset="-120"/>
            </a:endParaRPr>
          </a:p>
          <a:p>
            <a:pPr marL="714375" indent="-714375" fontAlgn="auto">
              <a:lnSpc>
                <a:spcPts val="4400"/>
              </a:lnSpc>
              <a:spcAft>
                <a:spcPts val="0"/>
              </a:spcAft>
              <a:buNone/>
              <a:defRPr/>
            </a:pPr>
            <a:r>
              <a:rPr lang="zh-TW" altLang="en-US" sz="2800" dirty="0" smtClean="0">
                <a:latin typeface="標楷體" pitchFamily="65" charset="-120"/>
                <a:ea typeface="標楷體" pitchFamily="65" charset="-120"/>
              </a:rPr>
              <a:t>５、</a:t>
            </a:r>
            <a:r>
              <a:rPr lang="zh-TW" altLang="en-US" sz="2800" dirty="0" smtClean="0">
                <a:solidFill>
                  <a:srgbClr val="FF0000"/>
                </a:solidFill>
                <a:latin typeface="標楷體" pitchFamily="65" charset="-120"/>
                <a:ea typeface="標楷體" pitchFamily="65" charset="-120"/>
              </a:rPr>
              <a:t>對被告有利的證據</a:t>
            </a:r>
            <a:r>
              <a:rPr lang="zh-TW" altLang="en-US" sz="2800" dirty="0" smtClean="0">
                <a:latin typeface="標楷體" pitchFamily="65" charset="-120"/>
                <a:ea typeface="標楷體" pitchFamily="65" charset="-120"/>
              </a:rPr>
              <a:t>，卻又矛盾的採認證人關於在越南見聞的相關證詞。</a:t>
            </a:r>
            <a:endParaRPr lang="en-US" sz="2800" dirty="0">
              <a:latin typeface="標楷體" pitchFamily="65" charset="-120"/>
              <a:ea typeface="標楷體" pitchFamily="65" charset="-120"/>
            </a:endParaRPr>
          </a:p>
        </p:txBody>
      </p:sp>
    </p:spTree>
    <p:extLst>
      <p:ext uri="{BB962C8B-B14F-4D97-AF65-F5344CB8AC3E}">
        <p14:creationId xmlns:p14="http://schemas.microsoft.com/office/powerpoint/2010/main" val="1193512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107504" y="274638"/>
            <a:ext cx="9036496" cy="1143000"/>
          </a:xfrm>
        </p:spPr>
        <p:txBody>
          <a:bodyPr/>
          <a:lstStyle/>
          <a:p>
            <a:pPr fontAlgn="auto">
              <a:spcAft>
                <a:spcPts val="0"/>
              </a:spcAft>
              <a:defRPr/>
            </a:pPr>
            <a:r>
              <a:rPr lang="zh-TW" altLang="en-US" sz="3600" b="1" dirty="0" smtClean="0">
                <a:latin typeface="標楷體" pitchFamily="65" charset="-120"/>
                <a:ea typeface="標楷體" pitchFamily="65" charset="-120"/>
              </a:rPr>
              <a:t>二、就</a:t>
            </a:r>
            <a:r>
              <a:rPr lang="zh-TW" altLang="en-US" sz="3600" b="1" dirty="0">
                <a:latin typeface="標楷體" pitchFamily="65" charset="-120"/>
                <a:ea typeface="標楷體" pitchFamily="65" charset="-120"/>
              </a:rPr>
              <a:t>「攙偽、假冒」的構成</a:t>
            </a:r>
            <a:r>
              <a:rPr lang="zh-TW" altLang="en-US" sz="3600" b="1" dirty="0" smtClean="0">
                <a:latin typeface="標楷體" pitchFamily="65" charset="-120"/>
                <a:ea typeface="標楷體" pitchFamily="65" charset="-120"/>
              </a:rPr>
              <a:t>要件解釋錯誤</a:t>
            </a:r>
            <a:endParaRPr lang="fr-CA" sz="3600" b="1"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268413"/>
            <a:ext cx="8229600" cy="4718050"/>
          </a:xfrm>
        </p:spPr>
        <p:txBody>
          <a:bodyPr rtlCol="0">
            <a:normAutofit/>
          </a:bodyPr>
          <a:lstStyle/>
          <a:p>
            <a:pPr fontAlgn="auto">
              <a:lnSpc>
                <a:spcPct val="150000"/>
              </a:lnSpc>
              <a:spcAft>
                <a:spcPts val="0"/>
              </a:spcAft>
              <a:buNone/>
              <a:defRPr/>
            </a:pPr>
            <a:endParaRPr lang="en-US" altLang="zh-TW" sz="2400" dirty="0" smtClean="0">
              <a:latin typeface="標楷體" pitchFamily="65" charset="-120"/>
              <a:ea typeface="標楷體" pitchFamily="65" charset="-120"/>
            </a:endParaRPr>
          </a:p>
          <a:p>
            <a:pPr marL="727075" indent="-727075" fontAlgn="auto">
              <a:lnSpc>
                <a:spcPts val="4400"/>
              </a:lnSpc>
              <a:spcAft>
                <a:spcPts val="0"/>
              </a:spcAft>
              <a:buNone/>
              <a:defRPr/>
            </a:pPr>
            <a:r>
              <a:rPr lang="zh-TW" altLang="en-US" sz="2800" dirty="0" smtClean="0">
                <a:latin typeface="標楷體" pitchFamily="65" charset="-120"/>
                <a:ea typeface="標楷體" pitchFamily="65" charset="-120"/>
              </a:rPr>
              <a:t>１、頂新公司以飼料油混入食用油原料，已構成法條所稱之「攙偽」行為</a:t>
            </a:r>
            <a:endParaRPr lang="en-US" altLang="zh-TW" sz="2800" dirty="0" smtClean="0">
              <a:latin typeface="標楷體" pitchFamily="65" charset="-120"/>
              <a:ea typeface="標楷體" pitchFamily="65" charset="-120"/>
            </a:endParaRPr>
          </a:p>
          <a:p>
            <a:pPr algn="just" fontAlgn="auto">
              <a:lnSpc>
                <a:spcPts val="4400"/>
              </a:lnSpc>
              <a:spcAft>
                <a:spcPts val="0"/>
              </a:spcAft>
              <a:buNone/>
              <a:defRPr/>
            </a:pPr>
            <a:r>
              <a:rPr lang="zh-TW" altLang="en-US" sz="2800" dirty="0" smtClean="0">
                <a:latin typeface="標楷體" pitchFamily="65" charset="-120"/>
                <a:ea typeface="標楷體" pitchFamily="65" charset="-120"/>
              </a:rPr>
              <a:t>２、攙偽、假冒不以有具體危害為必要</a:t>
            </a:r>
            <a:endParaRPr lang="en-US" altLang="zh-TW" sz="2800" dirty="0" smtClean="0">
              <a:latin typeface="標楷體" pitchFamily="65" charset="-120"/>
              <a:ea typeface="標楷體" pitchFamily="65" charset="-120"/>
            </a:endParaRPr>
          </a:p>
          <a:p>
            <a:pPr fontAlgn="auto">
              <a:lnSpc>
                <a:spcPts val="4400"/>
              </a:lnSpc>
              <a:spcAft>
                <a:spcPts val="0"/>
              </a:spcAft>
              <a:buNone/>
              <a:defRPr/>
            </a:pPr>
            <a:r>
              <a:rPr lang="zh-TW" altLang="en-US" sz="2800" dirty="0" smtClean="0">
                <a:latin typeface="標楷體" pitchFamily="65" charset="-120"/>
                <a:ea typeface="標楷體" pitchFamily="65" charset="-120"/>
              </a:rPr>
              <a:t>３、原審判決引用過時立法文獻為錯誤解釋</a:t>
            </a:r>
            <a:endParaRPr lang="en-US" altLang="zh-TW" sz="2800" dirty="0" smtClean="0">
              <a:latin typeface="標楷體" pitchFamily="65" charset="-120"/>
              <a:ea typeface="標楷體" pitchFamily="65" charset="-120"/>
            </a:endParaRPr>
          </a:p>
          <a:p>
            <a:pPr marL="727075" indent="-727075" fontAlgn="auto">
              <a:lnSpc>
                <a:spcPts val="4400"/>
              </a:lnSpc>
              <a:spcAft>
                <a:spcPts val="0"/>
              </a:spcAft>
              <a:buNone/>
              <a:defRPr/>
            </a:pPr>
            <a:r>
              <a:rPr lang="zh-TW" altLang="en-US" sz="2800" dirty="0">
                <a:latin typeface="標楷體" pitchFamily="65" charset="-120"/>
                <a:ea typeface="標楷體" pitchFamily="65" charset="-120"/>
              </a:rPr>
              <a:t>　</a:t>
            </a:r>
            <a:r>
              <a:rPr lang="zh-TW" altLang="en-US" sz="2800" dirty="0" smtClean="0">
                <a:latin typeface="標楷體" pitchFamily="65" charset="-120"/>
                <a:ea typeface="標楷體" pitchFamily="65" charset="-120"/>
              </a:rPr>
              <a:t>　（民國</a:t>
            </a:r>
            <a:r>
              <a:rPr lang="en-US" altLang="zh-TW" sz="2800" dirty="0" smtClean="0">
                <a:latin typeface="標楷體" pitchFamily="65" charset="-120"/>
                <a:ea typeface="標楷體" pitchFamily="65" charset="-120"/>
              </a:rPr>
              <a:t>64</a:t>
            </a:r>
            <a:r>
              <a:rPr lang="zh-TW" altLang="en-US" sz="2800" dirty="0" smtClean="0">
                <a:latin typeface="標楷體" pitchFamily="65" charset="-120"/>
                <a:ea typeface="標楷體" pitchFamily="65" charset="-120"/>
              </a:rPr>
              <a:t>年立法文獻</a:t>
            </a:r>
            <a:r>
              <a:rPr lang="en-US" altLang="zh-TW" sz="2800" dirty="0" smtClean="0">
                <a:latin typeface="標楷體" pitchFamily="65" charset="-120"/>
                <a:ea typeface="標楷體" pitchFamily="65" charset="-120"/>
              </a:rPr>
              <a:t>vs.</a:t>
            </a:r>
            <a:r>
              <a:rPr lang="zh-TW" altLang="en-US" sz="2800" dirty="0" smtClean="0">
                <a:latin typeface="標楷體" pitchFamily="65" charset="-120"/>
                <a:ea typeface="標楷體" pitchFamily="65" charset="-120"/>
              </a:rPr>
              <a:t>民國</a:t>
            </a:r>
            <a:r>
              <a:rPr lang="en-US" altLang="zh-TW" sz="2800" dirty="0" smtClean="0">
                <a:latin typeface="標楷體" pitchFamily="65" charset="-120"/>
                <a:ea typeface="標楷體" pitchFamily="65" charset="-120"/>
              </a:rPr>
              <a:t>102</a:t>
            </a:r>
            <a:r>
              <a:rPr lang="zh-TW" altLang="en-US" sz="2800" dirty="0" smtClean="0">
                <a:latin typeface="標楷體" pitchFamily="65" charset="-120"/>
                <a:ea typeface="標楷體" pitchFamily="65" charset="-120"/>
              </a:rPr>
              <a:t>年立法院第</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屆第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會期第</a:t>
            </a:r>
            <a:r>
              <a:rPr lang="en-US" altLang="zh-TW" sz="2800" dirty="0" smtClean="0">
                <a:latin typeface="標楷體" pitchFamily="65" charset="-120"/>
                <a:ea typeface="標楷體" pitchFamily="65" charset="-120"/>
              </a:rPr>
              <a:t>15</a:t>
            </a:r>
            <a:r>
              <a:rPr lang="zh-TW" altLang="en-US" sz="2800" dirty="0" smtClean="0">
                <a:latin typeface="標楷體" pitchFamily="65" charset="-120"/>
                <a:ea typeface="標楷體" pitchFamily="65" charset="-120"/>
              </a:rPr>
              <a:t>次會議議案關係文書）</a:t>
            </a:r>
            <a:endParaRPr lang="en-US" sz="2800" dirty="0">
              <a:latin typeface="標楷體" pitchFamily="65" charset="-120"/>
              <a:ea typeface="標楷體" pitchFamily="65" charset="-120"/>
            </a:endParaRPr>
          </a:p>
        </p:txBody>
      </p:sp>
    </p:spTree>
    <p:extLst>
      <p:ext uri="{BB962C8B-B14F-4D97-AF65-F5344CB8AC3E}">
        <p14:creationId xmlns:p14="http://schemas.microsoft.com/office/powerpoint/2010/main" val="2813763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pPr fontAlgn="auto">
              <a:spcAft>
                <a:spcPts val="0"/>
              </a:spcAft>
              <a:defRPr/>
            </a:pPr>
            <a:r>
              <a:rPr lang="zh-TW" altLang="en-US" sz="3600" b="1" dirty="0" smtClean="0">
                <a:latin typeface="標楷體" pitchFamily="65" charset="-120"/>
                <a:ea typeface="標楷體" pitchFamily="65" charset="-120"/>
              </a:rPr>
              <a:t>三、就「業務登載不實」罪的解釋錯誤</a:t>
            </a:r>
            <a:endParaRPr lang="fr-CA" sz="3600" b="1"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268413"/>
            <a:ext cx="8229600" cy="4718050"/>
          </a:xfrm>
        </p:spPr>
        <p:txBody>
          <a:bodyPr rtlCol="0">
            <a:noAutofit/>
          </a:bodyPr>
          <a:lstStyle/>
          <a:p>
            <a:pPr fontAlgn="auto">
              <a:lnSpc>
                <a:spcPts val="4000"/>
              </a:lnSpc>
              <a:spcAft>
                <a:spcPts val="0"/>
              </a:spcAft>
              <a:buNone/>
              <a:defRPr/>
            </a:pPr>
            <a:endParaRPr lang="en-US" altLang="zh-TW" sz="2800" dirty="0" smtClean="0">
              <a:latin typeface="標楷體" pitchFamily="65" charset="-120"/>
              <a:ea typeface="標楷體" pitchFamily="65" charset="-120"/>
            </a:endParaRPr>
          </a:p>
          <a:p>
            <a:pPr marL="739775" indent="-739775" fontAlgn="auto">
              <a:lnSpc>
                <a:spcPts val="4000"/>
              </a:lnSpc>
              <a:spcAft>
                <a:spcPts val="0"/>
              </a:spcAft>
              <a:buNone/>
              <a:defRPr/>
            </a:pPr>
            <a:r>
              <a:rPr lang="zh-TW" altLang="en-US" sz="2800" dirty="0" smtClean="0">
                <a:latin typeface="標楷體" pitchFamily="65" charset="-120"/>
                <a:ea typeface="標楷體" pitchFamily="65" charset="-120"/>
              </a:rPr>
              <a:t>１、本署起訴被告楊振益等人係行使業務登載不實文書罪之「正</a:t>
            </a:r>
            <a:r>
              <a:rPr lang="zh-TW" altLang="en-US" sz="2800" smtClean="0">
                <a:latin typeface="標楷體" pitchFamily="65" charset="-120"/>
                <a:ea typeface="標楷體" pitchFamily="65" charset="-120"/>
              </a:rPr>
              <a:t>犯」。</a:t>
            </a:r>
            <a:endParaRPr lang="en-US" altLang="zh-TW" sz="2800" dirty="0" smtClean="0">
              <a:latin typeface="標楷體" pitchFamily="65" charset="-120"/>
              <a:ea typeface="標楷體" pitchFamily="65" charset="-120"/>
            </a:endParaRPr>
          </a:p>
          <a:p>
            <a:pPr marL="714375" indent="-714375" fontAlgn="auto" hangingPunct="0">
              <a:lnSpc>
                <a:spcPts val="4000"/>
              </a:lnSpc>
              <a:spcAft>
                <a:spcPts val="0"/>
              </a:spcAft>
              <a:buNone/>
              <a:defRPr/>
            </a:pPr>
            <a:r>
              <a:rPr lang="zh-TW" altLang="en-US" sz="2800" dirty="0" smtClean="0">
                <a:latin typeface="標楷體" pitchFamily="65" charset="-120"/>
                <a:ea typeface="標楷體" pitchFamily="65" charset="-120"/>
              </a:rPr>
              <a:t>２、本署已舉證證明</a:t>
            </a:r>
            <a:r>
              <a:rPr lang="en-US" altLang="zh-TW" sz="2800" dirty="0" smtClean="0">
                <a:latin typeface="標楷體" pitchFamily="65" charset="-120"/>
                <a:ea typeface="標楷體" pitchFamily="65" charset="-120"/>
              </a:rPr>
              <a:t>Vinacontrol</a:t>
            </a:r>
            <a:r>
              <a:rPr lang="zh-TW" altLang="en-US" sz="2800" dirty="0" smtClean="0">
                <a:latin typeface="標楷體" pitchFamily="65" charset="-120"/>
                <a:ea typeface="標楷體" pitchFamily="65" charset="-120"/>
              </a:rPr>
              <a:t>公司的檢驗報告不實，法院卻任意建立採樣人員與鑑定人員之防火牆、自行考量與構成要件無關之條件，而認定不成立業務登載不實，亦屬違法。</a:t>
            </a:r>
            <a:endParaRPr lang="en-US" sz="2800" dirty="0">
              <a:latin typeface="標楷體" pitchFamily="65" charset="-120"/>
              <a:ea typeface="標楷體" pitchFamily="65" charset="-120"/>
            </a:endParaRPr>
          </a:p>
        </p:txBody>
      </p:sp>
    </p:spTree>
    <p:extLst>
      <p:ext uri="{BB962C8B-B14F-4D97-AF65-F5344CB8AC3E}">
        <p14:creationId xmlns:p14="http://schemas.microsoft.com/office/powerpoint/2010/main" val="2913999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457200" y="274638"/>
            <a:ext cx="8507288" cy="1143000"/>
          </a:xfrm>
        </p:spPr>
        <p:txBody>
          <a:bodyPr/>
          <a:lstStyle/>
          <a:p>
            <a:pPr fontAlgn="auto">
              <a:spcAft>
                <a:spcPts val="0"/>
              </a:spcAft>
              <a:defRPr/>
            </a:pPr>
            <a:r>
              <a:rPr lang="zh-TW" altLang="en-US" sz="3600" b="1" dirty="0" smtClean="0">
                <a:latin typeface="標楷體" pitchFamily="65" charset="-120"/>
                <a:ea typeface="標楷體" pitchFamily="65" charset="-120"/>
              </a:rPr>
              <a:t>四、</a:t>
            </a:r>
            <a:r>
              <a:rPr lang="zh-TW" altLang="en-US" sz="3600" b="1" dirty="0">
                <a:latin typeface="標楷體" pitchFamily="65" charset="-120"/>
                <a:ea typeface="標楷體" pitchFamily="65" charset="-120"/>
              </a:rPr>
              <a:t>對於多項不利被告之證據，置而不論</a:t>
            </a:r>
            <a:endParaRPr lang="fr-CA" sz="3600" b="1" dirty="0" smtClean="0">
              <a:latin typeface="標楷體" pitchFamily="65" charset="-120"/>
              <a:ea typeface="標楷體" pitchFamily="65" charset="-120"/>
            </a:endParaRPr>
          </a:p>
        </p:txBody>
      </p:sp>
      <p:sp>
        <p:nvSpPr>
          <p:cNvPr id="3" name="Espace réservé du contenu 2"/>
          <p:cNvSpPr>
            <a:spLocks noGrp="1"/>
          </p:cNvSpPr>
          <p:nvPr>
            <p:ph idx="4294967295"/>
          </p:nvPr>
        </p:nvSpPr>
        <p:spPr>
          <a:xfrm>
            <a:off x="914400" y="1268413"/>
            <a:ext cx="8229600" cy="4718050"/>
          </a:xfrm>
        </p:spPr>
        <p:txBody>
          <a:bodyPr rtlCol="0">
            <a:noAutofit/>
          </a:bodyPr>
          <a:lstStyle/>
          <a:p>
            <a:pPr fontAlgn="auto">
              <a:lnSpc>
                <a:spcPts val="4000"/>
              </a:lnSpc>
              <a:spcAft>
                <a:spcPts val="0"/>
              </a:spcAft>
              <a:buNone/>
              <a:defRPr/>
            </a:pPr>
            <a:endParaRPr lang="en-US" altLang="zh-TW" sz="2800" dirty="0" smtClean="0">
              <a:latin typeface="標楷體" pitchFamily="65" charset="-120"/>
              <a:ea typeface="標楷體" pitchFamily="65" charset="-120"/>
            </a:endParaRPr>
          </a:p>
          <a:p>
            <a:pPr marL="739775" indent="-739775" fontAlgn="auto">
              <a:lnSpc>
                <a:spcPts val="4000"/>
              </a:lnSpc>
              <a:spcAft>
                <a:spcPts val="0"/>
              </a:spcAft>
              <a:buNone/>
              <a:defRPr/>
            </a:pPr>
            <a:r>
              <a:rPr lang="zh-TW" altLang="en-US" sz="2800" dirty="0" smtClean="0">
                <a:latin typeface="標楷體" pitchFamily="65" charset="-120"/>
                <a:ea typeface="標楷體" pitchFamily="65" charset="-120"/>
              </a:rPr>
              <a:t>１、大幸福公司販賣油品屬飼料油，酸價過高不適合供人食用</a:t>
            </a:r>
            <a:endParaRPr lang="en-US" altLang="zh-TW" sz="2800" dirty="0" smtClean="0">
              <a:latin typeface="標楷體" pitchFamily="65" charset="-120"/>
              <a:ea typeface="標楷體" pitchFamily="65" charset="-120"/>
            </a:endParaRPr>
          </a:p>
          <a:p>
            <a:pPr marL="714375" indent="-714375" algn="just" fontAlgn="auto" hangingPunct="0">
              <a:lnSpc>
                <a:spcPts val="4000"/>
              </a:lnSpc>
              <a:spcAft>
                <a:spcPts val="0"/>
              </a:spcAft>
              <a:buNone/>
              <a:defRPr/>
            </a:pPr>
            <a:r>
              <a:rPr lang="zh-TW" altLang="en-US" sz="2800" dirty="0" smtClean="0">
                <a:latin typeface="標楷體" pitchFamily="65" charset="-120"/>
                <a:ea typeface="標楷體" pitchFamily="65" charset="-120"/>
              </a:rPr>
              <a:t>２、法院認定正常原料之方式與卷內證據有違</a:t>
            </a:r>
            <a:endParaRPr lang="en-US" altLang="zh-TW" sz="2800" dirty="0" smtClean="0">
              <a:latin typeface="標楷體" pitchFamily="65" charset="-120"/>
              <a:ea typeface="標楷體" pitchFamily="65" charset="-120"/>
            </a:endParaRPr>
          </a:p>
          <a:p>
            <a:pPr marL="714375" indent="-714375" algn="just" fontAlgn="auto" hangingPunct="0">
              <a:lnSpc>
                <a:spcPts val="4000"/>
              </a:lnSpc>
              <a:spcAft>
                <a:spcPts val="0"/>
              </a:spcAft>
              <a:buNone/>
              <a:defRPr/>
            </a:pPr>
            <a:r>
              <a:rPr lang="zh-TW" altLang="en-US" sz="2800" dirty="0">
                <a:latin typeface="標楷體" pitchFamily="65" charset="-120"/>
                <a:ea typeface="標楷體" pitchFamily="65" charset="-120"/>
              </a:rPr>
              <a:t>３、</a:t>
            </a:r>
            <a:r>
              <a:rPr lang="en-US" altLang="zh-TW" sz="2800" dirty="0" smtClean="0">
                <a:latin typeface="標楷體" pitchFamily="65" charset="-120"/>
                <a:ea typeface="標楷體" pitchFamily="65" charset="-120"/>
              </a:rPr>
              <a:t>Vinacontrol</a:t>
            </a:r>
            <a:r>
              <a:rPr lang="zh-TW" altLang="en-US" sz="2800" dirty="0" smtClean="0">
                <a:latin typeface="標楷體" pitchFamily="65" charset="-120"/>
                <a:ea typeface="標楷體" pitchFamily="65" charset="-120"/>
              </a:rPr>
              <a:t>公司的檢驗報告造假</a:t>
            </a:r>
            <a:endParaRPr lang="en-US" altLang="zh-TW" sz="2800" dirty="0" smtClean="0">
              <a:latin typeface="標楷體" pitchFamily="65" charset="-120"/>
              <a:ea typeface="標楷體" pitchFamily="65" charset="-120"/>
            </a:endParaRPr>
          </a:p>
          <a:p>
            <a:pPr marL="714375" indent="-714375" algn="just" fontAlgn="auto" hangingPunct="0">
              <a:lnSpc>
                <a:spcPts val="4000"/>
              </a:lnSpc>
              <a:spcAft>
                <a:spcPts val="0"/>
              </a:spcAft>
              <a:buNone/>
              <a:defRPr/>
            </a:pPr>
            <a:r>
              <a:rPr lang="zh-TW" altLang="en-US" sz="2800" dirty="0" smtClean="0">
                <a:latin typeface="標楷體" pitchFamily="65" charset="-120"/>
                <a:ea typeface="標楷體" pitchFamily="65" charset="-120"/>
              </a:rPr>
              <a:t>４、頂新公司知悉大幸福公司油脂非正常原料</a:t>
            </a:r>
            <a:endParaRPr lang="en-US" altLang="zh-TW" sz="2800" dirty="0" smtClean="0">
              <a:latin typeface="標楷體" pitchFamily="65" charset="-120"/>
              <a:ea typeface="標楷體" pitchFamily="65" charset="-120"/>
            </a:endParaRPr>
          </a:p>
          <a:p>
            <a:pPr marL="714375" indent="-714375" algn="just" fontAlgn="auto" hangingPunct="0">
              <a:lnSpc>
                <a:spcPts val="4000"/>
              </a:lnSpc>
              <a:spcAft>
                <a:spcPts val="0"/>
              </a:spcAft>
              <a:buNone/>
              <a:defRPr/>
            </a:pPr>
            <a:r>
              <a:rPr lang="zh-TW" altLang="en-US" sz="2800" dirty="0" smtClean="0">
                <a:latin typeface="標楷體" pitchFamily="65" charset="-120"/>
                <a:ea typeface="標楷體" pitchFamily="65" charset="-120"/>
              </a:rPr>
              <a:t>５、精煉不能使非食用油原料轉化為食用油</a:t>
            </a:r>
            <a:endParaRPr lang="en-US" sz="2800" dirty="0">
              <a:latin typeface="標楷體" pitchFamily="65" charset="-120"/>
              <a:ea typeface="標楷體" pitchFamily="65" charset="-120"/>
            </a:endParaRPr>
          </a:p>
        </p:txBody>
      </p:sp>
    </p:spTree>
    <p:extLst>
      <p:ext uri="{BB962C8B-B14F-4D97-AF65-F5344CB8AC3E}">
        <p14:creationId xmlns:p14="http://schemas.microsoft.com/office/powerpoint/2010/main" val="3966042336"/>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2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行雲流水">
  <a:themeElements>
    <a:clrScheme name="行雲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Office 古典">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行雲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126</Template>
  <TotalTime>1921</TotalTime>
  <Words>1620</Words>
  <Application>Microsoft Office PowerPoint</Application>
  <PresentationFormat>如螢幕大小 (4:3)</PresentationFormat>
  <Paragraphs>191</Paragraphs>
  <Slides>17</Slides>
  <Notes>0</Notes>
  <HiddenSlides>0</HiddenSlides>
  <MMClips>0</MMClips>
  <ScaleCrop>false</ScaleCrop>
  <HeadingPairs>
    <vt:vector size="4" baseType="variant">
      <vt:variant>
        <vt:lpstr>佈景主題</vt:lpstr>
      </vt:variant>
      <vt:variant>
        <vt:i4>3</vt:i4>
      </vt:variant>
      <vt:variant>
        <vt:lpstr>投影片標題</vt:lpstr>
      </vt:variant>
      <vt:variant>
        <vt:i4>17</vt:i4>
      </vt:variant>
    </vt:vector>
  </HeadingPairs>
  <TitlesOfParts>
    <vt:vector size="20" baseType="lpstr">
      <vt:lpstr>126</vt:lpstr>
      <vt:lpstr>自訂設計</vt:lpstr>
      <vt:lpstr>行雲流水</vt:lpstr>
      <vt:lpstr>PowerPoint 簡報</vt:lpstr>
      <vt:lpstr>上訴書大綱</vt:lpstr>
      <vt:lpstr>PowerPoint 簡報</vt:lpstr>
      <vt:lpstr>原審判決認事用法失當之處</vt:lpstr>
      <vt:lpstr>一、檢察官跨國取證具有證據能力 1/2</vt:lpstr>
      <vt:lpstr>一、檢察官跨國取證具有證據能力 2/2</vt:lpstr>
      <vt:lpstr>二、就「攙偽、假冒」的構成要件解釋錯誤</vt:lpstr>
      <vt:lpstr>三、就「業務登載不實」罪的解釋錯誤</vt:lpstr>
      <vt:lpstr>四、對於多項不利被告之證據，置而不論</vt:lpstr>
      <vt:lpstr>認定被告等人犯罪嫌疑重大的理由　 </vt:lpstr>
      <vt:lpstr>一、我國食品安全衛生管理法的規定　 </vt:lpstr>
      <vt:lpstr> 二、越南大幸福公司是買賣飼料油的公司　 </vt:lpstr>
      <vt:lpstr> 三、飼料油不可供人食用  1/2　 </vt:lpstr>
      <vt:lpstr> 三、飼料油不可供人食用  2/2　 </vt:lpstr>
      <vt:lpstr>四、「非食品」原料不能加工、製造為食品</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lin074</dc:creator>
  <cp:lastModifiedBy>MOJ</cp:lastModifiedBy>
  <cp:revision>169</cp:revision>
  <cp:lastPrinted>2015-12-09T13:21:07Z</cp:lastPrinted>
  <dcterms:created xsi:type="dcterms:W3CDTF">2011-08-05T02:42:10Z</dcterms:created>
  <dcterms:modified xsi:type="dcterms:W3CDTF">2015-12-10T07:08:48Z</dcterms:modified>
</cp:coreProperties>
</file>