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ms-office.legacyDiagramTex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2" r:id="rId1"/>
  </p:sldMasterIdLst>
  <p:notesMasterIdLst>
    <p:notesMasterId r:id="rId16"/>
  </p:notesMasterIdLst>
  <p:handoutMasterIdLst>
    <p:handoutMasterId r:id="rId17"/>
  </p:handoutMasterIdLst>
  <p:sldIdLst>
    <p:sldId id="256" r:id="rId2"/>
    <p:sldId id="321" r:id="rId3"/>
    <p:sldId id="377" r:id="rId4"/>
    <p:sldId id="426" r:id="rId5"/>
    <p:sldId id="413" r:id="rId6"/>
    <p:sldId id="409" r:id="rId7"/>
    <p:sldId id="410" r:id="rId8"/>
    <p:sldId id="411" r:id="rId9"/>
    <p:sldId id="412" r:id="rId10"/>
    <p:sldId id="380" r:id="rId11"/>
    <p:sldId id="383" r:id="rId12"/>
    <p:sldId id="423" r:id="rId13"/>
    <p:sldId id="381" r:id="rId14"/>
    <p:sldId id="376" r:id="rId15"/>
  </p:sldIdLst>
  <p:sldSz cx="9144000" cy="6858000" type="screen4x3"/>
  <p:notesSz cx="6797675" cy="9926638"/>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66"/>
    <a:srgbClr val="FFCCFF"/>
    <a:srgbClr val="FF3300"/>
    <a:srgbClr val="FF99FF"/>
    <a:srgbClr val="FF0000"/>
    <a:srgbClr val="00FF00"/>
    <a:srgbClr val="66FF66"/>
    <a:srgbClr val="CC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2402" autoAdjust="0"/>
    <p:restoredTop sz="96655" autoAdjust="0"/>
  </p:normalViewPr>
  <p:slideViewPr>
    <p:cSldViewPr>
      <p:cViewPr>
        <p:scale>
          <a:sx n="66" d="100"/>
          <a:sy n="66" d="100"/>
        </p:scale>
        <p:origin x="-653"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1476"/>
    </p:cViewPr>
  </p:sorterViewPr>
  <p:notesViewPr>
    <p:cSldViewPr>
      <p:cViewPr varScale="1">
        <p:scale>
          <a:sx n="48" d="100"/>
          <a:sy n="48" d="100"/>
        </p:scale>
        <p:origin x="-1962" y="-96"/>
      </p:cViewPr>
      <p:guideLst>
        <p:guide orient="horz" pos="3126"/>
        <p:guide pos="214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06/relationships/legacyDocTextInfo" Target="legacyDocTextInfo.bin"/></Relationships>
</file>

<file path=ppt/drawings/_rels/vmlDrawing1.vml.rels><?xml version="1.0" encoding="UTF-8" standalone="yes"?>
<Relationships xmlns="http://schemas.openxmlformats.org/package/2006/relationships"><Relationship Id="rId8" Type="http://schemas.microsoft.com/office/2006/relationships/legacyDiagramText" Target="legacyDiagramText8.bin"/><Relationship Id="rId13" Type="http://schemas.microsoft.com/office/2006/relationships/legacyDiagramText" Target="legacyDiagramText13.bin"/><Relationship Id="rId18" Type="http://schemas.microsoft.com/office/2006/relationships/legacyDiagramText" Target="legacyDiagramText18.bin"/><Relationship Id="rId26" Type="http://schemas.microsoft.com/office/2006/relationships/legacyDiagramText" Target="legacyDiagramText26.bin"/><Relationship Id="rId3" Type="http://schemas.microsoft.com/office/2006/relationships/legacyDiagramText" Target="legacyDiagramText3.bin"/><Relationship Id="rId21" Type="http://schemas.microsoft.com/office/2006/relationships/legacyDiagramText" Target="legacyDiagramText21.bin"/><Relationship Id="rId7" Type="http://schemas.microsoft.com/office/2006/relationships/legacyDiagramText" Target="legacyDiagramText7.bin"/><Relationship Id="rId12" Type="http://schemas.microsoft.com/office/2006/relationships/legacyDiagramText" Target="legacyDiagramText12.bin"/><Relationship Id="rId17" Type="http://schemas.microsoft.com/office/2006/relationships/legacyDiagramText" Target="legacyDiagramText17.bin"/><Relationship Id="rId25" Type="http://schemas.microsoft.com/office/2006/relationships/legacyDiagramText" Target="legacyDiagramText25.bin"/><Relationship Id="rId2" Type="http://schemas.microsoft.com/office/2006/relationships/legacyDiagramText" Target="legacyDiagramText2.bin"/><Relationship Id="rId16" Type="http://schemas.microsoft.com/office/2006/relationships/legacyDiagramText" Target="legacyDiagramText16.bin"/><Relationship Id="rId20" Type="http://schemas.microsoft.com/office/2006/relationships/legacyDiagramText" Target="legacyDiagramText20.bin"/><Relationship Id="rId1" Type="http://schemas.microsoft.com/office/2006/relationships/legacyDiagramText" Target="legacyDiagramText1.bin"/><Relationship Id="rId6" Type="http://schemas.microsoft.com/office/2006/relationships/legacyDiagramText" Target="legacyDiagramText6.bin"/><Relationship Id="rId11" Type="http://schemas.microsoft.com/office/2006/relationships/legacyDiagramText" Target="legacyDiagramText11.bin"/><Relationship Id="rId24" Type="http://schemas.microsoft.com/office/2006/relationships/legacyDiagramText" Target="legacyDiagramText24.bin"/><Relationship Id="rId5" Type="http://schemas.microsoft.com/office/2006/relationships/legacyDiagramText" Target="legacyDiagramText5.bin"/><Relationship Id="rId15" Type="http://schemas.microsoft.com/office/2006/relationships/legacyDiagramText" Target="legacyDiagramText15.bin"/><Relationship Id="rId23" Type="http://schemas.microsoft.com/office/2006/relationships/legacyDiagramText" Target="legacyDiagramText23.bin"/><Relationship Id="rId28" Type="http://schemas.microsoft.com/office/2006/relationships/legacyDiagramText" Target="legacyDiagramText28.bin"/><Relationship Id="rId10" Type="http://schemas.microsoft.com/office/2006/relationships/legacyDiagramText" Target="legacyDiagramText10.bin"/><Relationship Id="rId19" Type="http://schemas.microsoft.com/office/2006/relationships/legacyDiagramText" Target="legacyDiagramText19.bin"/><Relationship Id="rId4" Type="http://schemas.microsoft.com/office/2006/relationships/legacyDiagramText" Target="legacyDiagramText4.bin"/><Relationship Id="rId9" Type="http://schemas.microsoft.com/office/2006/relationships/legacyDiagramText" Target="legacyDiagramText9.bin"/><Relationship Id="rId14" Type="http://schemas.microsoft.com/office/2006/relationships/legacyDiagramText" Target="legacyDiagramText14.bin"/><Relationship Id="rId22" Type="http://schemas.microsoft.com/office/2006/relationships/legacyDiagramText" Target="legacyDiagramText22.bin"/><Relationship Id="rId27" Type="http://schemas.microsoft.com/office/2006/relationships/legacyDiagramText" Target="legacyDiagramText27.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44813" cy="493713"/>
          </a:xfrm>
          <a:prstGeom prst="rect">
            <a:avLst/>
          </a:prstGeom>
          <a:noFill/>
          <a:ln w="9525">
            <a:noFill/>
            <a:miter lim="800000"/>
            <a:headEnd/>
            <a:tailEnd/>
          </a:ln>
          <a:effectLst/>
        </p:spPr>
        <p:txBody>
          <a:bodyPr vert="horz" wrap="square" lIns="92648" tIns="46322" rIns="92648" bIns="46322" numCol="1" anchor="t" anchorCtr="0" compatLnSpc="1">
            <a:prstTxWarp prst="textNoShape">
              <a:avLst/>
            </a:prstTxWarp>
          </a:bodyPr>
          <a:lstStyle>
            <a:lvl1pPr defTabSz="925513">
              <a:defRPr sz="1200"/>
            </a:lvl1pPr>
          </a:lstStyle>
          <a:p>
            <a:endParaRPr lang="en-US" altLang="zh-TW"/>
          </a:p>
        </p:txBody>
      </p:sp>
      <p:sp>
        <p:nvSpPr>
          <p:cNvPr id="27651" name="Rectangle 3"/>
          <p:cNvSpPr>
            <a:spLocks noGrp="1" noChangeArrowheads="1"/>
          </p:cNvSpPr>
          <p:nvPr>
            <p:ph type="dt" sz="quarter" idx="1"/>
          </p:nvPr>
        </p:nvSpPr>
        <p:spPr bwMode="auto">
          <a:xfrm>
            <a:off x="3851275" y="0"/>
            <a:ext cx="2944813" cy="493713"/>
          </a:xfrm>
          <a:prstGeom prst="rect">
            <a:avLst/>
          </a:prstGeom>
          <a:noFill/>
          <a:ln w="9525">
            <a:noFill/>
            <a:miter lim="800000"/>
            <a:headEnd/>
            <a:tailEnd/>
          </a:ln>
          <a:effectLst/>
        </p:spPr>
        <p:txBody>
          <a:bodyPr vert="horz" wrap="square" lIns="92648" tIns="46322" rIns="92648" bIns="46322" numCol="1" anchor="t" anchorCtr="0" compatLnSpc="1">
            <a:prstTxWarp prst="textNoShape">
              <a:avLst/>
            </a:prstTxWarp>
          </a:bodyPr>
          <a:lstStyle>
            <a:lvl1pPr algn="r" defTabSz="925513">
              <a:defRPr sz="1200"/>
            </a:lvl1pPr>
          </a:lstStyle>
          <a:p>
            <a:endParaRPr lang="en-US" altLang="zh-TW"/>
          </a:p>
        </p:txBody>
      </p:sp>
      <p:sp>
        <p:nvSpPr>
          <p:cNvPr id="27652" name="Rectangle 4"/>
          <p:cNvSpPr>
            <a:spLocks noGrp="1" noChangeArrowheads="1"/>
          </p:cNvSpPr>
          <p:nvPr>
            <p:ph type="ftr" sz="quarter" idx="2"/>
          </p:nvPr>
        </p:nvSpPr>
        <p:spPr bwMode="auto">
          <a:xfrm>
            <a:off x="0" y="9431338"/>
            <a:ext cx="2944813" cy="493712"/>
          </a:xfrm>
          <a:prstGeom prst="rect">
            <a:avLst/>
          </a:prstGeom>
          <a:noFill/>
          <a:ln w="9525">
            <a:noFill/>
            <a:miter lim="800000"/>
            <a:headEnd/>
            <a:tailEnd/>
          </a:ln>
          <a:effectLst/>
        </p:spPr>
        <p:txBody>
          <a:bodyPr vert="horz" wrap="square" lIns="92648" tIns="46322" rIns="92648" bIns="46322" numCol="1" anchor="b" anchorCtr="0" compatLnSpc="1">
            <a:prstTxWarp prst="textNoShape">
              <a:avLst/>
            </a:prstTxWarp>
          </a:bodyPr>
          <a:lstStyle>
            <a:lvl1pPr defTabSz="925513">
              <a:defRPr sz="1200"/>
            </a:lvl1pPr>
          </a:lstStyle>
          <a:p>
            <a:endParaRPr lang="en-US" altLang="zh-TW"/>
          </a:p>
        </p:txBody>
      </p:sp>
      <p:sp>
        <p:nvSpPr>
          <p:cNvPr id="27653" name="Rectangle 5"/>
          <p:cNvSpPr>
            <a:spLocks noGrp="1" noChangeArrowheads="1"/>
          </p:cNvSpPr>
          <p:nvPr>
            <p:ph type="sldNum" sz="quarter" idx="3"/>
          </p:nvPr>
        </p:nvSpPr>
        <p:spPr bwMode="auto">
          <a:xfrm>
            <a:off x="3851275" y="9431338"/>
            <a:ext cx="2944813" cy="493712"/>
          </a:xfrm>
          <a:prstGeom prst="rect">
            <a:avLst/>
          </a:prstGeom>
          <a:noFill/>
          <a:ln w="9525">
            <a:noFill/>
            <a:miter lim="800000"/>
            <a:headEnd/>
            <a:tailEnd/>
          </a:ln>
          <a:effectLst/>
        </p:spPr>
        <p:txBody>
          <a:bodyPr vert="horz" wrap="square" lIns="92648" tIns="46322" rIns="92648" bIns="46322" numCol="1" anchor="b" anchorCtr="0" compatLnSpc="1">
            <a:prstTxWarp prst="textNoShape">
              <a:avLst/>
            </a:prstTxWarp>
          </a:bodyPr>
          <a:lstStyle>
            <a:lvl1pPr algn="r" defTabSz="925513">
              <a:defRPr sz="1200"/>
            </a:lvl1pPr>
          </a:lstStyle>
          <a:p>
            <a:fld id="{9F826D80-79C3-4ADE-BFC2-3478A47A6FC8}" type="slidenum">
              <a:rPr lang="en-US" altLang="zh-TW"/>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44813" cy="493713"/>
          </a:xfrm>
          <a:prstGeom prst="rect">
            <a:avLst/>
          </a:prstGeom>
          <a:noFill/>
          <a:ln w="9525">
            <a:noFill/>
            <a:miter lim="800000"/>
            <a:headEnd/>
            <a:tailEnd/>
          </a:ln>
          <a:effectLst/>
        </p:spPr>
        <p:txBody>
          <a:bodyPr vert="horz" wrap="square" lIns="91387" tIns="45690" rIns="91387" bIns="45690" numCol="1" anchor="t" anchorCtr="0" compatLnSpc="1">
            <a:prstTxWarp prst="textNoShape">
              <a:avLst/>
            </a:prstTxWarp>
          </a:bodyPr>
          <a:lstStyle>
            <a:lvl1pPr defTabSz="912813">
              <a:defRPr sz="1200"/>
            </a:lvl1pPr>
          </a:lstStyle>
          <a:p>
            <a:endParaRPr lang="en-US" altLang="zh-TW"/>
          </a:p>
        </p:txBody>
      </p:sp>
      <p:sp>
        <p:nvSpPr>
          <p:cNvPr id="55299" name="Rectangle 3"/>
          <p:cNvSpPr>
            <a:spLocks noGrp="1" noChangeArrowheads="1"/>
          </p:cNvSpPr>
          <p:nvPr>
            <p:ph type="dt" idx="1"/>
          </p:nvPr>
        </p:nvSpPr>
        <p:spPr bwMode="auto">
          <a:xfrm>
            <a:off x="3851275" y="0"/>
            <a:ext cx="2944813" cy="493713"/>
          </a:xfrm>
          <a:prstGeom prst="rect">
            <a:avLst/>
          </a:prstGeom>
          <a:noFill/>
          <a:ln w="9525">
            <a:noFill/>
            <a:miter lim="800000"/>
            <a:headEnd/>
            <a:tailEnd/>
          </a:ln>
          <a:effectLst/>
        </p:spPr>
        <p:txBody>
          <a:bodyPr vert="horz" wrap="square" lIns="91387" tIns="45690" rIns="91387" bIns="45690" numCol="1" anchor="t" anchorCtr="0" compatLnSpc="1">
            <a:prstTxWarp prst="textNoShape">
              <a:avLst/>
            </a:prstTxWarp>
          </a:bodyPr>
          <a:lstStyle>
            <a:lvl1pPr algn="r" defTabSz="912813">
              <a:defRPr sz="1200"/>
            </a:lvl1pPr>
          </a:lstStyle>
          <a:p>
            <a:endParaRPr lang="en-US" altLang="zh-TW"/>
          </a:p>
        </p:txBody>
      </p:sp>
      <p:sp>
        <p:nvSpPr>
          <p:cNvPr id="55300"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p:spPr>
      </p:sp>
      <p:sp>
        <p:nvSpPr>
          <p:cNvPr id="55301" name="Rectangle 5"/>
          <p:cNvSpPr>
            <a:spLocks noGrp="1" noChangeArrowheads="1"/>
          </p:cNvSpPr>
          <p:nvPr>
            <p:ph type="body" sz="quarter" idx="3"/>
          </p:nvPr>
        </p:nvSpPr>
        <p:spPr bwMode="auto">
          <a:xfrm>
            <a:off x="681038" y="4714875"/>
            <a:ext cx="5435600" cy="4467225"/>
          </a:xfrm>
          <a:prstGeom prst="rect">
            <a:avLst/>
          </a:prstGeom>
          <a:noFill/>
          <a:ln w="9525">
            <a:noFill/>
            <a:miter lim="800000"/>
            <a:headEnd/>
            <a:tailEnd/>
          </a:ln>
          <a:effectLst/>
        </p:spPr>
        <p:txBody>
          <a:bodyPr vert="horz" wrap="square" lIns="91387" tIns="45690" rIns="91387" bIns="4569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55302" name="Rectangle 6"/>
          <p:cNvSpPr>
            <a:spLocks noGrp="1" noChangeArrowheads="1"/>
          </p:cNvSpPr>
          <p:nvPr>
            <p:ph type="ftr" sz="quarter" idx="4"/>
          </p:nvPr>
        </p:nvSpPr>
        <p:spPr bwMode="auto">
          <a:xfrm>
            <a:off x="0" y="9431338"/>
            <a:ext cx="2944813" cy="493712"/>
          </a:xfrm>
          <a:prstGeom prst="rect">
            <a:avLst/>
          </a:prstGeom>
          <a:noFill/>
          <a:ln w="9525">
            <a:noFill/>
            <a:miter lim="800000"/>
            <a:headEnd/>
            <a:tailEnd/>
          </a:ln>
          <a:effectLst/>
        </p:spPr>
        <p:txBody>
          <a:bodyPr vert="horz" wrap="square" lIns="91387" tIns="45690" rIns="91387" bIns="45690" numCol="1" anchor="b" anchorCtr="0" compatLnSpc="1">
            <a:prstTxWarp prst="textNoShape">
              <a:avLst/>
            </a:prstTxWarp>
          </a:bodyPr>
          <a:lstStyle>
            <a:lvl1pPr defTabSz="912813">
              <a:defRPr sz="1200"/>
            </a:lvl1pPr>
          </a:lstStyle>
          <a:p>
            <a:endParaRPr lang="en-US" altLang="zh-TW"/>
          </a:p>
        </p:txBody>
      </p:sp>
      <p:sp>
        <p:nvSpPr>
          <p:cNvPr id="55303" name="Rectangle 7"/>
          <p:cNvSpPr>
            <a:spLocks noGrp="1" noChangeArrowheads="1"/>
          </p:cNvSpPr>
          <p:nvPr>
            <p:ph type="sldNum" sz="quarter" idx="5"/>
          </p:nvPr>
        </p:nvSpPr>
        <p:spPr bwMode="auto">
          <a:xfrm>
            <a:off x="3851275" y="9431338"/>
            <a:ext cx="2944813" cy="493712"/>
          </a:xfrm>
          <a:prstGeom prst="rect">
            <a:avLst/>
          </a:prstGeom>
          <a:noFill/>
          <a:ln w="9525">
            <a:noFill/>
            <a:miter lim="800000"/>
            <a:headEnd/>
            <a:tailEnd/>
          </a:ln>
          <a:effectLst/>
        </p:spPr>
        <p:txBody>
          <a:bodyPr vert="horz" wrap="square" lIns="91387" tIns="45690" rIns="91387" bIns="45690" numCol="1" anchor="b" anchorCtr="0" compatLnSpc="1">
            <a:prstTxWarp prst="textNoShape">
              <a:avLst/>
            </a:prstTxWarp>
          </a:bodyPr>
          <a:lstStyle>
            <a:lvl1pPr algn="r" defTabSz="912813">
              <a:defRPr sz="1200"/>
            </a:lvl1pPr>
          </a:lstStyle>
          <a:p>
            <a:fld id="{EFD98DE9-A95D-4294-B59C-6FA8999EB1F4}" type="slidenum">
              <a:rPr lang="en-US" altLang="zh-TW"/>
              <a:pPr/>
              <a:t>‹#›</a:t>
            </a:fld>
            <a:endParaRPr lang="en-US" altLang="zh-TW"/>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fontAlgn="base">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fontAlgn="base">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fontAlgn="base">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fontAlgn="base">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E3A337-72E0-4823-8634-C164D60C34FD}" type="slidenum">
              <a:rPr lang="en-US" altLang="zh-TW"/>
              <a:pPr/>
              <a:t>0</a:t>
            </a:fld>
            <a:endParaRPr lang="en-US" altLang="zh-TW"/>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zh-TW" alt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A7984C-9160-4967-A043-801BD41C9E0E}" type="slidenum">
              <a:rPr lang="en-US" altLang="zh-TW"/>
              <a:pPr/>
              <a:t>2</a:t>
            </a:fld>
            <a:endParaRPr lang="en-US" altLang="zh-TW"/>
          </a:p>
        </p:txBody>
      </p:sp>
      <p:sp>
        <p:nvSpPr>
          <p:cNvPr id="251906" name="Rectangle 2"/>
          <p:cNvSpPr>
            <a:spLocks noGrp="1" noRot="1" noChangeAspect="1" noChangeArrowheads="1" noTextEdit="1"/>
          </p:cNvSpPr>
          <p:nvPr>
            <p:ph type="sldImg"/>
          </p:nvPr>
        </p:nvSpPr>
        <p:spPr>
          <a:ln/>
        </p:spPr>
      </p:sp>
      <p:sp>
        <p:nvSpPr>
          <p:cNvPr id="251907" name="Rectangle 3"/>
          <p:cNvSpPr>
            <a:spLocks noGrp="1" noChangeArrowheads="1"/>
          </p:cNvSpPr>
          <p:nvPr>
            <p:ph type="body" idx="1"/>
          </p:nvPr>
        </p:nvSpPr>
        <p:spPr>
          <a:xfrm>
            <a:off x="906463" y="4714875"/>
            <a:ext cx="4984750" cy="4467225"/>
          </a:xfrm>
        </p:spPr>
        <p:txBody>
          <a:bodyPr/>
          <a:lstStyle/>
          <a:p>
            <a:r>
              <a:rPr kumimoji="0" lang="en-US" altLang="zh-TW"/>
              <a:t>1.</a:t>
            </a:r>
            <a:r>
              <a:rPr kumimoji="0" lang="zh-TW" altLang="en-US"/>
              <a:t>首先，這張投影片是台灣有價證券市場之架構，最上面這邊是證券市場的主管機關行政院金融監督管理委員會，該委員會可分為銀行局、證券期貨局、保險局及檢查局。本公司有價證券這部份的主管機關是證券期貨局，短期票券這部分的主管機關是銀行局，另外還有一個中央銀行也是短票的主管機關。</a:t>
            </a:r>
          </a:p>
          <a:p>
            <a:r>
              <a:rPr kumimoji="0" lang="en-US" altLang="zh-TW"/>
              <a:t>2.</a:t>
            </a:r>
            <a:r>
              <a:rPr kumimoji="0" lang="zh-TW" altLang="en-US"/>
              <a:t>台灣證券市場主要有</a:t>
            </a:r>
            <a:r>
              <a:rPr kumimoji="0" lang="en-US" altLang="zh-TW"/>
              <a:t>5</a:t>
            </a:r>
            <a:r>
              <a:rPr kumimoji="0" lang="zh-TW" altLang="en-US"/>
              <a:t>個當事人，請從最左邊看起：這個是證券公司，它的業務包含自行或行紀買賣有價證券。再來是證券金融事業，在台灣一開始是由證金公司來辦理有價證券融資融券之業務，它也是市場結算交割之主體。目前除了證金公司外，證券商也可以自行辦理融資融券之業務。接下來是台灣證券交易所及櫃檯中心，證交所是上市有價證券之集中交易市場，也是上市有價證券結算交割之主體。櫃檯中心則是上櫃及興櫃有價證券交易之市場，它是上櫃有價證券結算交割之主體。最後是本公司，負責上市（櫃）及興櫃有價證券交割之帳簿劃撥作業。</a:t>
            </a:r>
          </a:p>
          <a:p>
            <a:r>
              <a:rPr kumimoji="0" lang="en-US" altLang="zh-TW"/>
              <a:t>3.</a:t>
            </a:r>
            <a:r>
              <a:rPr kumimoji="0" lang="zh-TW" altLang="en-US"/>
              <a:t>接下來，我們要介紹這五大主體間之法律關係。首先係證券商它與證交所及櫃檯中心間係簽訂使用市場契約，所以它可以自行或行紀買賣有價證券。投資人與證券商間則係簽訂委託買賣契約，即可透過證券商買賣有價證券。再來係證金公司，在台灣信用交易之業務一開始係由證金公司獨占經營，它會與未辦理融資融券之證券商簽訂代理契約，由證券商代理證金公司融資融券之業務，也就是說證券商是證金公司融資融券業務之窗口。</a:t>
            </a:r>
            <a:r>
              <a:rPr kumimoji="0" lang="zh-TW" altLang="zh-TW"/>
              <a:t>另外，證金公司與投資人間則係簽訂融資融券契約。</a:t>
            </a:r>
            <a:r>
              <a:rPr kumimoji="0" lang="zh-TW" altLang="en-US"/>
              <a:t>另外值得一提者，在台灣證金公司同時係有價證券市場結算交割之主體，所以他與證交所及</a:t>
            </a:r>
            <a:r>
              <a:rPr kumimoji="0" lang="zh-TW" altLang="en-US">
                <a:solidFill>
                  <a:srgbClr val="FF0000"/>
                </a:solidFill>
              </a:rPr>
              <a:t>櫃檯中心</a:t>
            </a:r>
            <a:r>
              <a:rPr kumimoji="0" lang="zh-TW" altLang="en-US"/>
              <a:t>間有簽訂信用交易款項收付委託契約，</a:t>
            </a:r>
            <a:r>
              <a:rPr kumimoji="0" lang="zh-TW" altLang="zh-TW"/>
              <a:t>一旦違約即由證金公司對市場負違約交割之責任。這是台灣證券市場制度的一個特色。最後，台灣證券市場制度還有另外一個特色，也就是台灣有價證券市場結算交割之主體不是本公司，而係證交所及櫃檯中心，但是他們與本公司簽訂委任契約，把這塊業務委託予本公司辦理。</a:t>
            </a:r>
            <a:endParaRPr lang="zh-TW" altLang="en-US"/>
          </a:p>
          <a:p>
            <a:r>
              <a:rPr kumimoji="0" lang="en-US" altLang="zh-TW"/>
              <a:t>1.First of all, this slides shows the structure of Taiwan securities market.</a:t>
            </a:r>
          </a:p>
          <a:p>
            <a:r>
              <a:rPr kumimoji="0" lang="en-US" altLang="zh-TW"/>
              <a:t>2.On the top is the competent authority, the FSC.The Commission has four bureaus, the banking bureau, the securities and futures bureau, the insurance bureau, and the financial examination bureau.</a:t>
            </a:r>
          </a:p>
          <a:p>
            <a:r>
              <a:rPr kumimoji="0" lang="en-US" altLang="zh-TW"/>
              <a:t>3.</a:t>
            </a:r>
            <a:r>
              <a:rPr kumimoji="0" lang="en-US" altLang="zh-TW" u="sng"/>
              <a:t>TDCC’s securities business is monitored</a:t>
            </a:r>
            <a:r>
              <a:rPr kumimoji="0" lang="en-US" altLang="zh-TW"/>
              <a:t> by the securities and futures bureau, while the short-term bills business by the banking bureau.In addition, the Central bank is also the competent authority </a:t>
            </a:r>
            <a:r>
              <a:rPr kumimoji="0" lang="en-US" altLang="zh-TW" b="1" u="sng"/>
              <a:t>over</a:t>
            </a:r>
            <a:r>
              <a:rPr kumimoji="0" lang="en-US" altLang="zh-TW"/>
              <a:t> short-term bills. </a:t>
            </a:r>
          </a:p>
          <a:p>
            <a:r>
              <a:rPr kumimoji="0" lang="en-US" altLang="zh-TW"/>
              <a:t>3.Taiwan securities market has five principal parties.From the left are securities firms trading for their own account or </a:t>
            </a:r>
            <a:r>
              <a:rPr kumimoji="0" lang="en-US" altLang="zh-TW" b="1" u="sng"/>
              <a:t>running brokerage business</a:t>
            </a:r>
            <a:r>
              <a:rPr kumimoji="0" lang="en-US" altLang="zh-TW"/>
              <a:t>.</a:t>
            </a:r>
          </a:p>
          <a:p>
            <a:r>
              <a:rPr kumimoji="0" lang="en-US" altLang="zh-TW"/>
              <a:t>4.Then the securities finance enterprises.In the past, the </a:t>
            </a:r>
            <a:r>
              <a:rPr kumimoji="0" lang="en-US" altLang="zh-TW" b="1" u="sng"/>
              <a:t>margin trade</a:t>
            </a:r>
            <a:r>
              <a:rPr kumimoji="0" lang="en-US" altLang="zh-TW"/>
              <a:t> in Taiwan market was operated by these enterprises. They </a:t>
            </a:r>
            <a:r>
              <a:rPr kumimoji="0" lang="en-US" altLang="zh-TW" u="sng"/>
              <a:t>are</a:t>
            </a:r>
            <a:r>
              <a:rPr kumimoji="0" lang="en-US" altLang="zh-TW"/>
              <a:t> also the main clearing entity in the market.Beside the securities finance enterprises,securities firms can </a:t>
            </a:r>
            <a:r>
              <a:rPr kumimoji="0" lang="en-US" altLang="zh-TW" b="1" u="sng"/>
              <a:t>c</a:t>
            </a:r>
            <a:r>
              <a:rPr kumimoji="0" lang="en-US" altLang="en-US" b="1" u="sng"/>
              <a:t>onduct of</a:t>
            </a:r>
            <a:r>
              <a:rPr kumimoji="0" lang="en-US" altLang="en-US"/>
              <a:t> </a:t>
            </a:r>
            <a:r>
              <a:rPr kumimoji="0" lang="en-US" altLang="zh-TW"/>
              <a:t>s</a:t>
            </a:r>
            <a:r>
              <a:rPr kumimoji="0" lang="en-US" altLang="en-US"/>
              <a:t>ecurities </a:t>
            </a:r>
            <a:r>
              <a:rPr kumimoji="0" lang="en-US" altLang="zh-TW"/>
              <a:t>t</a:t>
            </a:r>
            <a:r>
              <a:rPr kumimoji="0" lang="en-US" altLang="en-US"/>
              <a:t>rading </a:t>
            </a:r>
            <a:r>
              <a:rPr kumimoji="0" lang="en-US" altLang="zh-TW"/>
              <a:t>m</a:t>
            </a:r>
            <a:r>
              <a:rPr kumimoji="0" lang="en-US" altLang="en-US"/>
              <a:t>argin </a:t>
            </a:r>
            <a:r>
              <a:rPr kumimoji="0" lang="en-US" altLang="zh-TW"/>
              <a:t>p</a:t>
            </a:r>
            <a:r>
              <a:rPr kumimoji="0" lang="en-US" altLang="en-US"/>
              <a:t>urchase and </a:t>
            </a:r>
            <a:r>
              <a:rPr kumimoji="0" lang="en-US" altLang="zh-TW"/>
              <a:t>s</a:t>
            </a:r>
            <a:r>
              <a:rPr kumimoji="0" lang="en-US" altLang="en-US"/>
              <a:t>hort </a:t>
            </a:r>
            <a:r>
              <a:rPr kumimoji="0" lang="en-US" altLang="zh-TW"/>
              <a:t>s</a:t>
            </a:r>
            <a:r>
              <a:rPr kumimoji="0" lang="en-US" altLang="en-US"/>
              <a:t>ale </a:t>
            </a:r>
            <a:r>
              <a:rPr kumimoji="0" lang="en-US" altLang="zh-TW"/>
              <a:t>o</a:t>
            </a:r>
            <a:r>
              <a:rPr kumimoji="0" lang="en-US" altLang="en-US"/>
              <a:t>perations </a:t>
            </a:r>
            <a:r>
              <a:rPr kumimoji="0" lang="en-US" altLang="zh-TW"/>
              <a:t>as well.</a:t>
            </a:r>
          </a:p>
          <a:p>
            <a:r>
              <a:rPr kumimoji="0" lang="en-US" altLang="zh-TW"/>
              <a:t>5.Following is the TWSE and GreTai securities market. TWSE is the centralized trading market for listed securities as well as </a:t>
            </a:r>
            <a:r>
              <a:rPr kumimoji="0" lang="en-US" altLang="zh-TW" b="1" u="sng"/>
              <a:t>the clearing house</a:t>
            </a:r>
            <a:r>
              <a:rPr kumimoji="0" lang="en-US" altLang="zh-TW"/>
              <a:t> of that market.GreTai securities market is for trading of GraTai-listed and emerging market securities. It also plays the </a:t>
            </a:r>
            <a:r>
              <a:rPr kumimoji="0" lang="en-US" altLang="zh-TW" u="sng"/>
              <a:t>clearing</a:t>
            </a:r>
            <a:r>
              <a:rPr kumimoji="0" lang="en-US" altLang="zh-TW"/>
              <a:t> role for GreTai market.</a:t>
            </a:r>
          </a:p>
          <a:p>
            <a:r>
              <a:rPr kumimoji="0" lang="en-US" altLang="zh-TW"/>
              <a:t>6.At the end, TDCC is </a:t>
            </a:r>
            <a:r>
              <a:rPr kumimoji="0" lang="en-US" altLang="zh-TW" b="1" u="sng"/>
              <a:t>in charge of</a:t>
            </a:r>
            <a:r>
              <a:rPr kumimoji="0" lang="en-US" altLang="zh-TW"/>
              <a:t> the book-entry transfer of the settlement of TWSE, GreTai, and emerging market.</a:t>
            </a:r>
          </a:p>
          <a:p>
            <a:endParaRPr lang="en-US"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2C6171-DF87-4E7A-B1A3-F6AA1B2B667E}" type="slidenum">
              <a:rPr lang="en-US" altLang="zh-TW"/>
              <a:pPr/>
              <a:t>4</a:t>
            </a:fld>
            <a:endParaRPr lang="en-US" altLang="zh-TW"/>
          </a:p>
        </p:txBody>
      </p:sp>
      <p:sp>
        <p:nvSpPr>
          <p:cNvPr id="352258" name="Rectangle 2"/>
          <p:cNvSpPr>
            <a:spLocks noGrp="1" noRot="1" noChangeAspect="1" noChangeArrowheads="1" noTextEdit="1"/>
          </p:cNvSpPr>
          <p:nvPr>
            <p:ph type="sldImg"/>
          </p:nvPr>
        </p:nvSpPr>
        <p:spPr>
          <a:ln/>
        </p:spPr>
      </p:sp>
      <p:sp>
        <p:nvSpPr>
          <p:cNvPr id="352259" name="Rectangle 3"/>
          <p:cNvSpPr>
            <a:spLocks noGrp="1" noChangeArrowheads="1"/>
          </p:cNvSpPr>
          <p:nvPr>
            <p:ph type="body" idx="1"/>
          </p:nvPr>
        </p:nvSpPr>
        <p:spPr/>
        <p:txBody>
          <a:bodyPr/>
          <a:lstStyle/>
          <a:p>
            <a:r>
              <a:rPr lang="en-US" altLang="zh-TW"/>
              <a:t>1.This slide shows the structure of depository of short-term bills.Short-Term Bill means a debt instrument maturing within one year.</a:t>
            </a:r>
          </a:p>
          <a:p>
            <a:r>
              <a:rPr lang="en-US" altLang="zh-TW"/>
              <a:t>2.Same as the stocks. It’s a two-tier structure, divided into primary market and secondary market.</a:t>
            </a:r>
          </a:p>
          <a:p>
            <a:r>
              <a:rPr lang="en-US" altLang="zh-TW"/>
              <a:t>3.First of all, on the right </a:t>
            </a:r>
            <a:r>
              <a:rPr lang="en-US" altLang="zh-TW" b="1" u="sng"/>
              <a:t>demonstrates</a:t>
            </a:r>
            <a:r>
              <a:rPr lang="en-US" altLang="zh-TW"/>
              <a:t> the two-tier structure of securities issuance.When issuer issues bills, whether through </a:t>
            </a:r>
            <a:r>
              <a:rPr lang="en-US" altLang="zh-TW" b="1" u="sng"/>
              <a:t>underwriting</a:t>
            </a:r>
            <a:r>
              <a:rPr lang="en-US" altLang="zh-TW"/>
              <a:t> or </a:t>
            </a:r>
            <a:r>
              <a:rPr lang="en-US" altLang="zh-TW" b="1" u="sng"/>
              <a:t>initial purchase</a:t>
            </a:r>
            <a:r>
              <a:rPr lang="en-US" altLang="zh-TW"/>
              <a:t>, bill dealers will deposit the physical bills to TDCC and enter into our BCSS system.</a:t>
            </a:r>
          </a:p>
          <a:p>
            <a:r>
              <a:rPr lang="en-US" altLang="zh-TW"/>
              <a:t>4.On the left is the secondary market. In Taiwan, investors should open account in clearing and settlement banks before entering into any trade. The account contains cash as well as securities depository account.</a:t>
            </a:r>
          </a:p>
          <a:p>
            <a:r>
              <a:rPr lang="en-US" altLang="zh-TW"/>
              <a:t>5.Clearing and settlement bank are also TDCC’s participant.So we can handle the book-entry transfer for investors who buy or sell short-term bills and confirm their trades via clearing and settlement banks’ platform.This is the two-tier structure of central depository of short-term bills. </a:t>
            </a:r>
          </a:p>
          <a:p>
            <a:r>
              <a:rPr lang="zh-TW" altLang="en-US"/>
              <a:t>這張投影片是短票集中保管之架構，與股票相同，短票之集中保管亦是採二段式架構，且可分為發行面及次級市場二方面。首先，請看右邊，這邊是發行面之二段式架構，發行人發行之票券，無論係票券商承銷或首次買入者，票券商均會將該短票送存本公司，即進入短票之帳簿劃撥系統。左邊則係次級市場，在台灣，投資人如欲在次級市場投資買賣短票，必須先向清算交割銀行開戶，包括款券戶，清算交割銀行又必須成為本公司之參加人，投資人買賣短票均係透過清算交割銀行之介面進行交割確認，之後由本公司進行撥帳作業。這就是台灣短票集中保管之二段式架構。</a:t>
            </a:r>
          </a:p>
          <a:p>
            <a:endParaRPr lang="en-US" altLang="zh-TW"/>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D86F30-3F98-46DA-BF2A-AADE513D5238}" type="slidenum">
              <a:rPr lang="en-US" altLang="zh-TW"/>
              <a:pPr/>
              <a:t>9</a:t>
            </a:fld>
            <a:endParaRPr lang="en-US" altLang="zh-TW"/>
          </a:p>
        </p:txBody>
      </p:sp>
      <p:sp>
        <p:nvSpPr>
          <p:cNvPr id="380930" name="Rectangle 2"/>
          <p:cNvSpPr>
            <a:spLocks noGrp="1" noRot="1" noChangeAspect="1" noChangeArrowheads="1" noTextEdit="1"/>
          </p:cNvSpPr>
          <p:nvPr>
            <p:ph type="sldImg"/>
          </p:nvPr>
        </p:nvSpPr>
        <p:spPr>
          <a:ln/>
        </p:spPr>
      </p:sp>
      <p:sp>
        <p:nvSpPr>
          <p:cNvPr id="380931" name="Rectangle 3"/>
          <p:cNvSpPr>
            <a:spLocks noGrp="1" noChangeArrowheads="1"/>
          </p:cNvSpPr>
          <p:nvPr>
            <p:ph type="body" idx="1"/>
          </p:nvPr>
        </p:nvSpPr>
        <p:spPr/>
        <p:txBody>
          <a:bodyPr/>
          <a:lstStyle/>
          <a:p>
            <a:pPr lvl="1" algn="just">
              <a:spcBef>
                <a:spcPct val="5000"/>
              </a:spcBef>
            </a:pPr>
            <a:r>
              <a:rPr lang="zh-TW" altLang="en-US">
                <a:latin typeface="標楷體" pitchFamily="65" charset="-120"/>
                <a:ea typeface="標楷體" pitchFamily="65" charset="-120"/>
              </a:rPr>
              <a:t>本公司再依各不同參加人之性質及其設帳目的，下設不同的帳戶。例如：</a:t>
            </a:r>
          </a:p>
          <a:p>
            <a:pPr lvl="1" algn="just">
              <a:spcBef>
                <a:spcPct val="5000"/>
              </a:spcBef>
            </a:pPr>
            <a:r>
              <a:rPr lang="zh-TW" altLang="en-US">
                <a:latin typeface="標楷體" pitchFamily="65" charset="-120"/>
                <a:ea typeface="標楷體" pitchFamily="65" charset="-120"/>
              </a:rPr>
              <a:t>證券商設帳目的係為辦理投資人有價證券之送存、領回、匯撥、設質、結算交割等，或證券商可自營買賣有價證券，故其保管劃撥帳戶下就會分設自有、客戶、待交割、設質帳。</a:t>
            </a:r>
          </a:p>
          <a:p>
            <a:pPr lvl="1" algn="just">
              <a:spcBef>
                <a:spcPct val="5000"/>
              </a:spcBef>
            </a:pPr>
            <a:r>
              <a:rPr lang="zh-TW" altLang="en-US">
                <a:latin typeface="標楷體" pitchFamily="65" charset="-120"/>
                <a:ea typeface="標楷體" pitchFamily="65" charset="-120"/>
              </a:rPr>
              <a:t>保管機構設帳目的係為保管外資或投信機構所持有之資產，及滿足其客戶設質之需求，故有客戶帳及設質帳。</a:t>
            </a:r>
          </a:p>
          <a:p>
            <a:pPr lvl="1" algn="just">
              <a:spcBef>
                <a:spcPct val="5000"/>
              </a:spcBef>
            </a:pPr>
            <a:r>
              <a:rPr lang="zh-TW" altLang="en-US">
                <a:latin typeface="標楷體" pitchFamily="65" charset="-120"/>
                <a:ea typeface="標楷體" pitchFamily="65" charset="-120"/>
              </a:rPr>
              <a:t>政府基金設帳目的係為保管其持有之有價證券資產，故僅有自有帳。</a:t>
            </a:r>
          </a:p>
          <a:p>
            <a:endParaRPr lang="zh-TW" altLang="en-US"/>
          </a:p>
          <a:p>
            <a:endParaRPr lang="en-US" altLang="zh-TW"/>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26A667-5BC2-4DF3-84B8-7F2D8C2F0DE3}" type="slidenum">
              <a:rPr lang="en-US" altLang="zh-TW"/>
              <a:pPr/>
              <a:t>10</a:t>
            </a:fld>
            <a:endParaRPr lang="en-US" altLang="zh-TW"/>
          </a:p>
        </p:txBody>
      </p:sp>
      <p:sp>
        <p:nvSpPr>
          <p:cNvPr id="260098" name="Rectangle 2"/>
          <p:cNvSpPr>
            <a:spLocks noGrp="1" noRot="1" noChangeAspect="1" noChangeArrowheads="1" noTextEdit="1"/>
          </p:cNvSpPr>
          <p:nvPr>
            <p:ph type="sldImg"/>
          </p:nvPr>
        </p:nvSpPr>
        <p:spPr>
          <a:xfrm>
            <a:off x="920750" y="744538"/>
            <a:ext cx="4960938" cy="3721100"/>
          </a:xfrm>
          <a:ln/>
        </p:spPr>
      </p:sp>
      <p:sp>
        <p:nvSpPr>
          <p:cNvPr id="260099" name="Rectangle 3"/>
          <p:cNvSpPr>
            <a:spLocks noGrp="1" noChangeArrowheads="1"/>
          </p:cNvSpPr>
          <p:nvPr>
            <p:ph type="body" idx="1"/>
          </p:nvPr>
        </p:nvSpPr>
        <p:spPr>
          <a:xfrm>
            <a:off x="906463" y="4713288"/>
            <a:ext cx="4984750" cy="5027612"/>
          </a:xfrm>
        </p:spPr>
        <p:txBody>
          <a:bodyPr/>
          <a:lstStyle/>
          <a:p>
            <a:pPr>
              <a:lnSpc>
                <a:spcPct val="80000"/>
              </a:lnSpc>
            </a:pPr>
            <a:r>
              <a:rPr lang="zh-TW" altLang="en-US" sz="800"/>
              <a:t>違約專戶：投資人不管是普通交易或信用交易，違反交割時，證券商就會在這個專戶進行反向沖銷，沖銷後如果款項有多，就要返還投資人，如果不足，證券商就會向投資人求償</a:t>
            </a:r>
          </a:p>
          <a:p>
            <a:pPr>
              <a:lnSpc>
                <a:spcPct val="80000"/>
              </a:lnSpc>
            </a:pPr>
            <a:r>
              <a:rPr lang="zh-TW" altLang="en-US" sz="800"/>
              <a:t>提存專戶：債權人向法院聲請假扣押，依法須提供請求金額的３分之１作為擔保，債權人得以股票作為擔保，這時候就會撥到各法院在國庫銀行開設的提存專戶</a:t>
            </a:r>
          </a:p>
          <a:p>
            <a:pPr>
              <a:lnSpc>
                <a:spcPct val="80000"/>
              </a:lnSpc>
            </a:pPr>
            <a:r>
              <a:rPr lang="zh-TW" altLang="en-US" sz="800"/>
              <a:t>特定保管股東專戶：公司董監事強制集保的部分</a:t>
            </a:r>
          </a:p>
          <a:p>
            <a:pPr>
              <a:lnSpc>
                <a:spcPct val="80000"/>
              </a:lnSpc>
            </a:pPr>
            <a:r>
              <a:rPr lang="zh-TW" altLang="en-US" sz="800"/>
              <a:t>借券擔保品專戶：投資人向證券商借券時，會提供擔保品，就會放在這個專戶</a:t>
            </a:r>
          </a:p>
          <a:p>
            <a:pPr>
              <a:lnSpc>
                <a:spcPct val="80000"/>
              </a:lnSpc>
            </a:pPr>
            <a:r>
              <a:rPr lang="zh-TW" altLang="en-US" sz="800"/>
              <a:t>交割款項融資暨款項借貸擔保品專戶：證券商或證金公司為了辦理證券業務借貸款項，應開設擔保品專戶辦理擔保品保管作業</a:t>
            </a:r>
          </a:p>
          <a:p>
            <a:pPr>
              <a:lnSpc>
                <a:spcPct val="80000"/>
              </a:lnSpc>
            </a:pPr>
            <a:r>
              <a:rPr lang="zh-TW" altLang="en-US" sz="800"/>
              <a:t>選擇權履約專戶：投資人從事個股選擇權的期貨交易的賣方時，屆履約期時，如果有買方期貨交易人要辦理履約，那賣方交易人就必須將標的證券撥到這個帳戶辦理履約</a:t>
            </a:r>
          </a:p>
          <a:p>
            <a:pPr>
              <a:lnSpc>
                <a:spcPct val="80000"/>
              </a:lnSpc>
            </a:pPr>
            <a:r>
              <a:rPr lang="zh-TW" altLang="en-US" sz="800"/>
              <a:t>選擇權保證金專戶：投資人從事個股選擇權交易時，賣出買權或買進賣權時，依法應提出保證金，不過，期貨交易人如果以個股選擇權的標的作為保證金時，就可以不用提出保證金，標的證券就會擺在這個選擇權保證金專戶</a:t>
            </a:r>
          </a:p>
          <a:p>
            <a:pPr>
              <a:lnSpc>
                <a:spcPct val="80000"/>
              </a:lnSpc>
            </a:pPr>
            <a:r>
              <a:rPr lang="zh-TW" altLang="en-US" sz="800"/>
              <a:t>有價證券抵繳專戶：期貨交易人賣出買權或買進賣權時，依法應提出保證金，不過，保證金的１／２可以以有價證券辦理抵繳，所以標的證券就會擺在這個專戶</a:t>
            </a:r>
          </a:p>
          <a:p>
            <a:pPr>
              <a:lnSpc>
                <a:spcPct val="80000"/>
              </a:lnSpc>
            </a:pPr>
            <a:r>
              <a:rPr lang="zh-TW" altLang="en-US" sz="800"/>
              <a:t>設質帳：投資人辦理質權設定時，本公司會將出質人集中保管的有價證券，轉撥到質權人參加人下的設質帳</a:t>
            </a:r>
          </a:p>
          <a:p>
            <a:pPr>
              <a:lnSpc>
                <a:spcPct val="80000"/>
              </a:lnSpc>
            </a:pPr>
            <a:r>
              <a:rPr lang="zh-TW" altLang="en-US" sz="800"/>
              <a:t>登錄帳的部分是發行公司發行無實體，以帳簿劃撥方式交付有價證券，如果投資人沒有在證券商下開立集保帳戶，應交付的有價證券就會擺在這個所有人明細</a:t>
            </a:r>
          </a:p>
          <a:p>
            <a:pPr>
              <a:lnSpc>
                <a:spcPct val="80000"/>
              </a:lnSpc>
            </a:pPr>
            <a:r>
              <a:rPr lang="zh-TW" altLang="en-US" sz="800"/>
              <a:t>代保管明細：有價證券所有人未繳回實體有價證券，從集保帳戶領回未完成過戶之有價證券，掛失股票等等，所有權人不明的情形，應交付的有價證券就會擺在這個保管明細</a:t>
            </a:r>
          </a:p>
          <a:p>
            <a:pPr>
              <a:lnSpc>
                <a:spcPct val="80000"/>
              </a:lnSpc>
            </a:pPr>
            <a:r>
              <a:rPr lang="zh-TW" altLang="en-US" sz="800"/>
              <a:t>現股設質明細：有價證券在帳簿劃撥交付前，已完成實體證券設質，如果現股有送進來就會登錄在這個現股設質明細已繳回，如果現股沒有送進來就登錄這個現股設質明細未繳回</a:t>
            </a:r>
          </a:p>
          <a:p>
            <a:pPr>
              <a:lnSpc>
                <a:spcPct val="80000"/>
              </a:lnSpc>
            </a:pPr>
            <a:r>
              <a:rPr lang="zh-TW" altLang="en-US" sz="800"/>
              <a:t>待交付明細：依照我們公司帳簿劃撥作業辦法第３０－５規定，如果投資人在證券商有開集保帳戶發行人應交付的股票應撥到投資人的集保帳戶，不可以放在所有人明細，所以，如果在停止過戶日時，投資人已經有開集保帳戶，那我們就會把股票撥到待交付明細，請發行公司將股票轉到投資人的集保帳戶</a:t>
            </a:r>
          </a:p>
          <a:p>
            <a:pPr>
              <a:lnSpc>
                <a:spcPct val="80000"/>
              </a:lnSpc>
            </a:pPr>
            <a:endParaRPr lang="zh-TW" altLang="en-US" sz="800"/>
          </a:p>
          <a:p>
            <a:pPr>
              <a:lnSpc>
                <a:spcPct val="80000"/>
              </a:lnSpc>
            </a:pPr>
            <a:r>
              <a:rPr lang="zh-TW" altLang="en-US" sz="800" u="sng"/>
              <a:t>融資融券專戶等，本公司只提供管道，由執行機關另洽授信機關辦押事宜（讓與擔保之法律概念）</a:t>
            </a:r>
          </a:p>
          <a:p>
            <a:pPr>
              <a:lnSpc>
                <a:spcPct val="80000"/>
              </a:lnSpc>
            </a:pPr>
            <a:endParaRPr lang="zh-TW" altLang="en-US" sz="800" u="sng"/>
          </a:p>
          <a:p>
            <a:pPr>
              <a:lnSpc>
                <a:spcPct val="80000"/>
              </a:lnSpc>
            </a:pPr>
            <a:r>
              <a:rPr lang="zh-TW" altLang="en-US" sz="800"/>
              <a:t>依據帳簿劃撥作業辦法第６條規定，保管事業應設置參加人帳簿。</a:t>
            </a:r>
          </a:p>
          <a:p>
            <a:pPr>
              <a:lnSpc>
                <a:spcPct val="80000"/>
              </a:lnSpc>
            </a:pPr>
            <a:r>
              <a:rPr lang="zh-TW" altLang="en-US" sz="800"/>
              <a:t>參加人帳簿除應記載參加人名稱、所在地及營利事業統一编號外，尚應記載參加人自有部分、客戶所有部分、待交割部分、設質部分及登錄部分。</a:t>
            </a:r>
          </a:p>
          <a:p>
            <a:pPr>
              <a:lnSpc>
                <a:spcPct val="80000"/>
              </a:lnSpc>
            </a:pPr>
            <a:r>
              <a:rPr lang="zh-TW" altLang="en-US" sz="800"/>
              <a:t>登錄部分係因應有價證券無實體發行後所衍生之帳戶，因該部分除得辦理繼承外，本公司不提供帳簿劃撥功能。但因部分股東未於證券商下開設帳戶，但其仍有贈與或私讓之需求、所以本公司於登錄專戶外，又另在發行公司下開設一般保管帳戶，提供其轉帳之功能。</a:t>
            </a:r>
          </a:p>
          <a:p>
            <a:pPr>
              <a:lnSpc>
                <a:spcPct val="80000"/>
              </a:lnSpc>
            </a:pPr>
            <a:endParaRPr lang="zh-TW" altLang="en-US" sz="800"/>
          </a:p>
          <a:p>
            <a:pPr>
              <a:lnSpc>
                <a:spcPct val="80000"/>
              </a:lnSpc>
            </a:pPr>
            <a:r>
              <a:rPr lang="zh-TW" altLang="en-US" sz="800"/>
              <a:t>＊參加人自有帳，是記載證券商辦理自營業務買賣有價證券之種類及數量，是屬證券商自有資產。</a:t>
            </a:r>
          </a:p>
          <a:p>
            <a:pPr>
              <a:lnSpc>
                <a:spcPct val="80000"/>
              </a:lnSpc>
            </a:pPr>
            <a:r>
              <a:rPr lang="zh-TW" altLang="en-US" sz="800"/>
              <a:t>＊客戶帳，是記載參加人之客戶所持有之有價證券種類、數額、數量增減事由及發行人名稱等。</a:t>
            </a:r>
          </a:p>
          <a:p>
            <a:pPr>
              <a:lnSpc>
                <a:spcPct val="80000"/>
              </a:lnSpc>
              <a:spcBef>
                <a:spcPct val="0"/>
              </a:spcBef>
            </a:pPr>
            <a:r>
              <a:rPr lang="zh-TW" altLang="en-US" sz="800"/>
              <a:t>＊</a:t>
            </a:r>
            <a:r>
              <a:rPr lang="zh-TW" altLang="en-US" sz="800">
                <a:latin typeface="華康楷書體W5" pitchFamily="65" charset="-120"/>
              </a:rPr>
              <a:t>待交割帳：參加人辦理當期買賣交割應交付其他參加人或客戶之有價證券</a:t>
            </a:r>
            <a:r>
              <a:rPr lang="en-US" altLang="zh-TW" sz="800">
                <a:latin typeface="華康楷書體W5" pitchFamily="65" charset="-120"/>
              </a:rPr>
              <a:t>,</a:t>
            </a:r>
            <a:r>
              <a:rPr lang="zh-TW" altLang="en-US" sz="800">
                <a:latin typeface="華康楷書體W5" pitchFamily="65" charset="-120"/>
              </a:rPr>
              <a:t>會先撥入待交割帳後，再撥予證券交易所或撥入其客戶帳內。   </a:t>
            </a:r>
          </a:p>
          <a:p>
            <a:pPr>
              <a:lnSpc>
                <a:spcPct val="80000"/>
              </a:lnSpc>
              <a:spcBef>
                <a:spcPct val="0"/>
              </a:spcBef>
            </a:pPr>
            <a:r>
              <a:rPr lang="zh-TW" altLang="en-US" sz="800"/>
              <a:t>＊設質帳：記載質權設定之相關明細，如出質人、質權人、質權標的、數額等</a:t>
            </a:r>
          </a:p>
          <a:p>
            <a:pPr>
              <a:lnSpc>
                <a:spcPct val="80000"/>
              </a:lnSpc>
              <a:spcBef>
                <a:spcPct val="0"/>
              </a:spcBef>
            </a:pPr>
            <a:endParaRPr lang="zh-TW" altLang="en-US" sz="800"/>
          </a:p>
          <a:p>
            <a:pPr>
              <a:lnSpc>
                <a:spcPct val="80000"/>
              </a:lnSpc>
              <a:spcBef>
                <a:spcPct val="0"/>
              </a:spcBef>
            </a:pPr>
            <a:r>
              <a:rPr lang="zh-TW" altLang="en-US" sz="800"/>
              <a:t>＊</a:t>
            </a:r>
            <a:r>
              <a:rPr lang="zh-TW" altLang="en-US" sz="800">
                <a:latin typeface="華康楷書體W5" pitchFamily="65" charset="-120"/>
              </a:rPr>
              <a:t>庫藏股專戶：發行公司依據證交法第２８條之２規定（轉讓股份予員工、配合可轉換公司債股權轉換用、註銷股份），買回庫藏股股份之集中保管用。</a:t>
            </a:r>
          </a:p>
          <a:p>
            <a:pPr>
              <a:lnSpc>
                <a:spcPct val="80000"/>
              </a:lnSpc>
              <a:spcBef>
                <a:spcPct val="0"/>
              </a:spcBef>
            </a:pPr>
            <a:r>
              <a:rPr lang="zh-TW" altLang="en-US" sz="800"/>
              <a:t>＊</a:t>
            </a:r>
            <a:r>
              <a:rPr lang="zh-TW" altLang="en-US" sz="800">
                <a:latin typeface="華康楷書體W5" pitchFamily="65" charset="-120"/>
              </a:rPr>
              <a:t>交換標的專戶：發行公司配合交換債券之發行，買入交換標的之集中保管用。  </a:t>
            </a:r>
          </a:p>
          <a:p>
            <a:pPr>
              <a:lnSpc>
                <a:spcPct val="80000"/>
              </a:lnSpc>
              <a:spcBef>
                <a:spcPct val="0"/>
              </a:spcBef>
            </a:pPr>
            <a:r>
              <a:rPr lang="zh-TW" altLang="en-US" sz="800"/>
              <a:t>＊</a:t>
            </a:r>
            <a:r>
              <a:rPr lang="zh-TW" altLang="en-US" sz="800">
                <a:latin typeface="華康楷書體W5" pitchFamily="65" charset="-120"/>
              </a:rPr>
              <a:t>特定保管帳戶：發行公司辦理董事、監察人、特定股東或受益證券持有人，依金管會、證券交易所或櫃檯中心規定，將有價證券提交集中保管一定期間者，保管該等標的用。</a:t>
            </a:r>
          </a:p>
          <a:p>
            <a:pPr>
              <a:lnSpc>
                <a:spcPct val="80000"/>
              </a:lnSpc>
              <a:spcBef>
                <a:spcPct val="0"/>
              </a:spcBef>
            </a:pPr>
            <a:r>
              <a:rPr lang="zh-TW" altLang="en-US" sz="800"/>
              <a:t>＊</a:t>
            </a:r>
            <a:r>
              <a:rPr lang="zh-TW" altLang="en-US" sz="800">
                <a:latin typeface="華康楷書體W5" pitchFamily="65" charset="-120"/>
              </a:rPr>
              <a:t>一般保管帳戶：發行公司之股東所開立，可以辦理紅利分派、員工認股權轉換、庫藏股轉讓、設質、匯撥、私人間直接讓受、繼承、贈與、委託賣出、緩課賣出、法院扣押及私募等帳簿劃撥作業。</a:t>
            </a:r>
          </a:p>
          <a:p>
            <a:pPr>
              <a:lnSpc>
                <a:spcPct val="80000"/>
              </a:lnSpc>
              <a:spcBef>
                <a:spcPct val="0"/>
              </a:spcBef>
            </a:pPr>
            <a:endParaRPr lang="zh-TW" altLang="en-US" sz="800"/>
          </a:p>
          <a:p>
            <a:pPr>
              <a:lnSpc>
                <a:spcPct val="80000"/>
              </a:lnSpc>
              <a:spcBef>
                <a:spcPct val="0"/>
              </a:spcBef>
            </a:pPr>
            <a:r>
              <a:rPr lang="zh-TW" altLang="en-US" sz="800"/>
              <a:t>＊</a:t>
            </a:r>
            <a:r>
              <a:rPr lang="zh-TW" altLang="en-US" sz="800">
                <a:latin typeface="華康楷書體W5" pitchFamily="65" charset="-120"/>
              </a:rPr>
              <a:t>證券所有人明細：有價證券所有人未於證券商開立集中保管劃撥帳戶者，發行公司即將應交付予該所有人之有價證券，登載於該明細中。</a:t>
            </a:r>
          </a:p>
          <a:p>
            <a:pPr>
              <a:lnSpc>
                <a:spcPct val="80000"/>
              </a:lnSpc>
              <a:spcBef>
                <a:spcPct val="0"/>
              </a:spcBef>
            </a:pPr>
            <a:r>
              <a:rPr lang="zh-TW" altLang="en-US" sz="800"/>
              <a:t>＊</a:t>
            </a:r>
            <a:r>
              <a:rPr lang="zh-TW" altLang="en-US" sz="800">
                <a:latin typeface="華康楷書體W5" pitchFamily="65" charset="-120"/>
              </a:rPr>
              <a:t>代保管明細：</a:t>
            </a:r>
          </a:p>
          <a:p>
            <a:pPr>
              <a:lnSpc>
                <a:spcPct val="80000"/>
              </a:lnSpc>
              <a:spcBef>
                <a:spcPct val="0"/>
              </a:spcBef>
            </a:pPr>
            <a:r>
              <a:rPr lang="zh-TW" altLang="en-US" sz="800">
                <a:latin typeface="華康楷書體W5" pitchFamily="65" charset="-120"/>
              </a:rPr>
              <a:t>    　</a:t>
            </a:r>
            <a:r>
              <a:rPr lang="en-US" altLang="zh-TW" sz="800">
                <a:latin typeface="華康楷書體W5" pitchFamily="65" charset="-120"/>
              </a:rPr>
              <a:t>1</a:t>
            </a:r>
            <a:r>
              <a:rPr lang="zh-TW" altLang="en-US" sz="800">
                <a:latin typeface="華康楷書體W5" pitchFamily="65" charset="-120"/>
              </a:rPr>
              <a:t>、有價證券所有人尚未繳回實體有價證券。如：發行公司全面換發實體券為無實體時。</a:t>
            </a:r>
          </a:p>
          <a:p>
            <a:pPr>
              <a:lnSpc>
                <a:spcPct val="80000"/>
              </a:lnSpc>
              <a:spcBef>
                <a:spcPct val="0"/>
              </a:spcBef>
            </a:pPr>
            <a:r>
              <a:rPr lang="zh-TW" altLang="en-US" sz="800">
                <a:latin typeface="華康楷書體W5" pitchFamily="65" charset="-120"/>
              </a:rPr>
              <a:t>   　 </a:t>
            </a:r>
            <a:r>
              <a:rPr lang="en-US" altLang="zh-TW" sz="800">
                <a:latin typeface="華康楷書體W5" pitchFamily="65" charset="-120"/>
              </a:rPr>
              <a:t>2</a:t>
            </a:r>
            <a:r>
              <a:rPr lang="zh-TW" altLang="en-US" sz="800">
                <a:latin typeface="華康楷書體W5" pitchFamily="65" charset="-120"/>
              </a:rPr>
              <a:t>、自集保帳戶領回未完成過戶之有價證券。　因發行公司不知真正權利人為何人。</a:t>
            </a:r>
          </a:p>
          <a:p>
            <a:pPr>
              <a:lnSpc>
                <a:spcPct val="80000"/>
              </a:lnSpc>
              <a:spcBef>
                <a:spcPct val="0"/>
              </a:spcBef>
            </a:pPr>
            <a:r>
              <a:rPr lang="zh-TW" altLang="en-US" sz="800">
                <a:latin typeface="華康楷書體W5" pitchFamily="65" charset="-120"/>
              </a:rPr>
              <a:t>    　</a:t>
            </a:r>
            <a:r>
              <a:rPr lang="en-US" altLang="zh-TW" sz="800">
                <a:latin typeface="華康楷書體W5" pitchFamily="65" charset="-120"/>
              </a:rPr>
              <a:t>3</a:t>
            </a:r>
            <a:r>
              <a:rPr lang="zh-TW" altLang="en-US" sz="800">
                <a:latin typeface="華康楷書體W5" pitchFamily="65" charset="-120"/>
              </a:rPr>
              <a:t>、掛失股票。</a:t>
            </a:r>
          </a:p>
          <a:p>
            <a:pPr>
              <a:lnSpc>
                <a:spcPct val="80000"/>
              </a:lnSpc>
              <a:spcBef>
                <a:spcPct val="0"/>
              </a:spcBef>
            </a:pPr>
            <a:r>
              <a:rPr lang="zh-TW" altLang="en-US" sz="800">
                <a:latin typeface="華康楷書體W5" pitchFamily="65" charset="-120"/>
              </a:rPr>
              <a:t>   　 </a:t>
            </a:r>
            <a:r>
              <a:rPr lang="en-US" altLang="zh-TW" sz="800">
                <a:latin typeface="華康楷書體W5" pitchFamily="65" charset="-120"/>
              </a:rPr>
              <a:t>4</a:t>
            </a:r>
            <a:r>
              <a:rPr lang="zh-TW" altLang="en-US" sz="800">
                <a:latin typeface="華康楷書體W5" pitchFamily="65" charset="-120"/>
              </a:rPr>
              <a:t>、有價證券所有人尚有未繳所得稅款。</a:t>
            </a:r>
          </a:p>
          <a:p>
            <a:pPr>
              <a:lnSpc>
                <a:spcPct val="125000"/>
              </a:lnSpc>
              <a:spcBef>
                <a:spcPct val="0"/>
              </a:spcBef>
            </a:pPr>
            <a:r>
              <a:rPr lang="zh-TW" altLang="en-US" sz="800">
                <a:latin typeface="華康楷書體W5" pitchFamily="65" charset="-120"/>
              </a:rPr>
              <a:t>       </a:t>
            </a:r>
            <a:r>
              <a:rPr lang="en-US" altLang="zh-TW" sz="800">
                <a:latin typeface="華康楷書體W5" pitchFamily="65" charset="-120"/>
              </a:rPr>
              <a:t>5</a:t>
            </a:r>
            <a:r>
              <a:rPr lang="zh-TW" altLang="en-US" sz="800">
                <a:latin typeface="華康楷書體W5" pitchFamily="65" charset="-120"/>
              </a:rPr>
              <a:t>、有價證券所有人尚未領取之申購承銷股票。</a:t>
            </a:r>
          </a:p>
          <a:p>
            <a:pPr>
              <a:lnSpc>
                <a:spcPct val="125000"/>
              </a:lnSpc>
              <a:spcBef>
                <a:spcPct val="0"/>
              </a:spcBef>
            </a:pPr>
            <a:r>
              <a:rPr lang="zh-TW" altLang="en-US" sz="800">
                <a:latin typeface="華康楷書體W5" pitchFamily="65" charset="-120"/>
              </a:rPr>
              <a:t>       </a:t>
            </a:r>
            <a:r>
              <a:rPr lang="en-US" altLang="zh-TW" sz="800">
                <a:latin typeface="華康楷書體W5" pitchFamily="65" charset="-120"/>
              </a:rPr>
              <a:t>6</a:t>
            </a:r>
            <a:r>
              <a:rPr lang="zh-TW" altLang="en-US" sz="800">
                <a:latin typeface="華康楷書體W5" pitchFamily="65" charset="-120"/>
              </a:rPr>
              <a:t>、質權設定股票之孳息應由質權人領取，或質權人尚未同意出質人領取者。</a:t>
            </a:r>
          </a:p>
          <a:p>
            <a:pPr>
              <a:lnSpc>
                <a:spcPct val="125000"/>
              </a:lnSpc>
              <a:spcBef>
                <a:spcPct val="0"/>
              </a:spcBef>
            </a:pPr>
            <a:r>
              <a:rPr lang="zh-TW" altLang="en-US" sz="800">
                <a:latin typeface="華康楷書體W5" pitchFamily="65" charset="-120"/>
              </a:rPr>
              <a:t>       </a:t>
            </a:r>
            <a:r>
              <a:rPr lang="en-US" altLang="zh-TW" sz="800">
                <a:latin typeface="華康楷書體W5" pitchFamily="65" charset="-120"/>
              </a:rPr>
              <a:t>7</a:t>
            </a:r>
            <a:r>
              <a:rPr lang="zh-TW" altLang="en-US" sz="800">
                <a:latin typeface="華康楷書體W5" pitchFamily="65" charset="-120"/>
              </a:rPr>
              <a:t>、尚待辦理繼承之股票。</a:t>
            </a:r>
          </a:p>
          <a:p>
            <a:pPr>
              <a:lnSpc>
                <a:spcPct val="125000"/>
              </a:lnSpc>
              <a:spcBef>
                <a:spcPct val="0"/>
              </a:spcBef>
            </a:pPr>
            <a:r>
              <a:rPr lang="zh-TW" altLang="en-US" sz="800">
                <a:latin typeface="華康楷書體W5" pitchFamily="65" charset="-120"/>
              </a:rPr>
              <a:t>       </a:t>
            </a:r>
            <a:r>
              <a:rPr lang="en-US" altLang="zh-TW" sz="800">
                <a:latin typeface="華康楷書體W5" pitchFamily="65" charset="-120"/>
              </a:rPr>
              <a:t>8</a:t>
            </a:r>
            <a:r>
              <a:rPr lang="zh-TW" altLang="en-US" sz="800">
                <a:latin typeface="華康楷書體W5" pitchFamily="65" charset="-120"/>
              </a:rPr>
              <a:t>、耕者有其田條例共有戶持有之股票。</a:t>
            </a:r>
          </a:p>
          <a:p>
            <a:pPr>
              <a:lnSpc>
                <a:spcPct val="125000"/>
              </a:lnSpc>
              <a:spcBef>
                <a:spcPct val="0"/>
              </a:spcBef>
            </a:pPr>
            <a:r>
              <a:rPr lang="zh-TW" altLang="en-US" sz="800">
                <a:latin typeface="華康楷書體W5" pitchFamily="65" charset="-120"/>
              </a:rPr>
              <a:t>       </a:t>
            </a:r>
            <a:r>
              <a:rPr lang="en-US" altLang="zh-TW" sz="800">
                <a:latin typeface="華康楷書體W5" pitchFamily="65" charset="-120"/>
              </a:rPr>
              <a:t>9</a:t>
            </a:r>
            <a:r>
              <a:rPr lang="zh-TW" altLang="en-US" sz="800">
                <a:latin typeface="華康楷書體W5" pitchFamily="65" charset="-120"/>
              </a:rPr>
              <a:t>、上述</a:t>
            </a:r>
            <a:r>
              <a:rPr lang="en-US" altLang="zh-TW" sz="800">
                <a:latin typeface="華康楷書體W5" pitchFamily="65" charset="-120"/>
              </a:rPr>
              <a:t>2</a:t>
            </a:r>
            <a:r>
              <a:rPr lang="zh-TW" altLang="en-US" sz="800">
                <a:latin typeface="華康楷書體W5" pitchFamily="65" charset="-120"/>
              </a:rPr>
              <a:t>～</a:t>
            </a:r>
            <a:r>
              <a:rPr lang="en-US" altLang="zh-TW" sz="800">
                <a:latin typeface="華康楷書體W5" pitchFamily="65" charset="-120"/>
              </a:rPr>
              <a:t>8</a:t>
            </a:r>
            <a:r>
              <a:rPr lang="zh-TW" altLang="en-US" sz="800">
                <a:latin typeface="華康楷書體W5" pitchFamily="65" charset="-120"/>
              </a:rPr>
              <a:t>有價證券所生之孳息。</a:t>
            </a:r>
          </a:p>
          <a:p>
            <a:pPr>
              <a:lnSpc>
                <a:spcPct val="125000"/>
              </a:lnSpc>
              <a:spcBef>
                <a:spcPct val="0"/>
              </a:spcBef>
            </a:pPr>
            <a:r>
              <a:rPr lang="en-US" altLang="en-US" sz="800"/>
              <a:t>＊</a:t>
            </a:r>
            <a:r>
              <a:rPr lang="zh-TW" altLang="en-US" sz="800">
                <a:latin typeface="華康楷書體W5" pitchFamily="65" charset="-120"/>
              </a:rPr>
              <a:t>現股設質明細：有價證券於帳簿劃撥交付前，已完成實體有價證券質權設定並經發行人登記者。 </a:t>
            </a:r>
          </a:p>
          <a:p>
            <a:pPr>
              <a:lnSpc>
                <a:spcPct val="125000"/>
              </a:lnSpc>
              <a:spcBef>
                <a:spcPct val="0"/>
              </a:spcBef>
            </a:pPr>
            <a:r>
              <a:rPr lang="en-US" altLang="en-US" sz="800"/>
              <a:t>＊</a:t>
            </a:r>
            <a:r>
              <a:rPr lang="zh-TW" altLang="en-US" sz="800">
                <a:latin typeface="華康楷書體W5" pitchFamily="65" charset="-120"/>
              </a:rPr>
              <a:t>待交付帳戶：「登錄專戶」下「證券所有人明細」之有價證券所有人，於停過前之最後過戶日已於證券商開立存有該有價證券餘額之保管劃撥帳戶者，依據帳簿劃撥作業辦法第３０之５規定，發行公司應將有價證券交付至該所有人設於證券商下之帳戶。惟因該所有人未提供其帳號，故發行公司應將須交付之有價證券保管於待交付帳戶</a:t>
            </a:r>
            <a:r>
              <a:rPr lang="zh-TW" altLang="en-US" sz="800"/>
              <a:t>。　</a:t>
            </a:r>
          </a:p>
          <a:p>
            <a:pPr>
              <a:lnSpc>
                <a:spcPct val="80000"/>
              </a:lnSpc>
            </a:pPr>
            <a:endParaRPr lang="en-US" altLang="zh-TW" sz="800" u="sng"/>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335E99-371A-4F69-9474-63F51C41CDA0}" type="slidenum">
              <a:rPr lang="en-US" altLang="zh-TW"/>
              <a:pPr/>
              <a:t>11</a:t>
            </a:fld>
            <a:endParaRPr lang="en-US" altLang="zh-TW"/>
          </a:p>
        </p:txBody>
      </p:sp>
      <p:sp>
        <p:nvSpPr>
          <p:cNvPr id="377858" name="Rectangle 2"/>
          <p:cNvSpPr>
            <a:spLocks noGrp="1" noRot="1" noChangeAspect="1" noChangeArrowheads="1" noTextEdit="1"/>
          </p:cNvSpPr>
          <p:nvPr>
            <p:ph type="sldImg"/>
          </p:nvPr>
        </p:nvSpPr>
        <p:spPr>
          <a:xfrm>
            <a:off x="920750" y="744538"/>
            <a:ext cx="4960938" cy="3721100"/>
          </a:xfrm>
          <a:ln/>
        </p:spPr>
      </p:sp>
      <p:sp>
        <p:nvSpPr>
          <p:cNvPr id="377859" name="Rectangle 3"/>
          <p:cNvSpPr>
            <a:spLocks noGrp="1" noChangeArrowheads="1"/>
          </p:cNvSpPr>
          <p:nvPr>
            <p:ph type="body" idx="1"/>
          </p:nvPr>
        </p:nvSpPr>
        <p:spPr>
          <a:xfrm>
            <a:off x="906463" y="4713288"/>
            <a:ext cx="4984750" cy="5027612"/>
          </a:xfrm>
        </p:spPr>
        <p:txBody>
          <a:bodyPr/>
          <a:lstStyle/>
          <a:p>
            <a:pPr>
              <a:lnSpc>
                <a:spcPct val="80000"/>
              </a:lnSpc>
            </a:pPr>
            <a:r>
              <a:rPr lang="zh-TW" altLang="en-US" sz="900"/>
              <a:t>避險專戶：證券商發行認購認售權證等衍生性金融商品，為了避險，券商會在避險專戶先行買進或放空標的證券</a:t>
            </a:r>
          </a:p>
          <a:p>
            <a:pPr>
              <a:lnSpc>
                <a:spcPct val="80000"/>
              </a:lnSpc>
            </a:pPr>
            <a:r>
              <a:rPr lang="zh-TW" altLang="en-US" sz="900"/>
              <a:t>國內交換債交換標的專戶：發行公司如果有發行國內交換債，那交換標的就會放在這個專戶</a:t>
            </a:r>
          </a:p>
          <a:p>
            <a:pPr>
              <a:lnSpc>
                <a:spcPct val="80000"/>
              </a:lnSpc>
            </a:pPr>
            <a:r>
              <a:rPr lang="zh-TW" altLang="en-US" sz="900"/>
              <a:t>錯帳專戶：證券商因受託買賣發生錯誤，就該證券或款項於錯帳專戶辦理反向沖銷</a:t>
            </a:r>
          </a:p>
          <a:p>
            <a:pPr>
              <a:lnSpc>
                <a:spcPct val="80000"/>
              </a:lnSpc>
            </a:pPr>
            <a:r>
              <a:rPr lang="zh-TW" altLang="en-US" sz="900"/>
              <a:t>借券專戶：證券商依證交法規定辦理借券，這個專戶的券源有三個，一個是證券商的自有帳，還有就是從交易所借券系統借來的，第三個是融資融券的標的，現行規定，證券商辦理借券業務，不管是借出去或還回來都必須透過這個專戶辦理</a:t>
            </a:r>
          </a:p>
          <a:p>
            <a:pPr>
              <a:lnSpc>
                <a:spcPct val="80000"/>
              </a:lnSpc>
            </a:pPr>
            <a:r>
              <a:rPr lang="zh-TW" altLang="en-US" sz="900"/>
              <a:t>違約專戶：投資人不管是普通交易或信用交易，違反交割時，證券商就會在這個專戶進行反向沖銷，沖銷後如果款項有多，就要返還投資人，如果不足，證券商就會向投資人求償</a:t>
            </a:r>
          </a:p>
          <a:p>
            <a:pPr>
              <a:lnSpc>
                <a:spcPct val="80000"/>
              </a:lnSpc>
            </a:pPr>
            <a:r>
              <a:rPr lang="zh-TW" altLang="en-US" sz="900"/>
              <a:t>提存專戶：債權人向法院聲請假扣押，依法須提供請求金額的３分之１作為擔保，債權人得以股票作為擔保，這時候就會撥到各法院在國庫銀行開設的提存專戶</a:t>
            </a:r>
          </a:p>
          <a:p>
            <a:pPr>
              <a:lnSpc>
                <a:spcPct val="80000"/>
              </a:lnSpc>
            </a:pPr>
            <a:r>
              <a:rPr lang="zh-TW" altLang="en-US" sz="900"/>
              <a:t>特定保管股東專戶：公司董監事強制集保的部分</a:t>
            </a:r>
          </a:p>
          <a:p>
            <a:pPr>
              <a:lnSpc>
                <a:spcPct val="80000"/>
              </a:lnSpc>
            </a:pPr>
            <a:r>
              <a:rPr lang="zh-TW" altLang="en-US" sz="900"/>
              <a:t>借券擔保品專戶：投資人向證券商借券時，會提供擔保品，就會放在這個專戶</a:t>
            </a:r>
          </a:p>
          <a:p>
            <a:pPr>
              <a:lnSpc>
                <a:spcPct val="80000"/>
              </a:lnSpc>
            </a:pPr>
            <a:r>
              <a:rPr lang="zh-TW" altLang="en-US" sz="900"/>
              <a:t>交割款項融資暨款項借貸擔保品專戶：證券商或證金公司為了辦理證券業務借貸款項，應開設擔保品專戶辦理擔保品保管作業</a:t>
            </a:r>
          </a:p>
          <a:p>
            <a:pPr>
              <a:lnSpc>
                <a:spcPct val="80000"/>
              </a:lnSpc>
            </a:pPr>
            <a:r>
              <a:rPr lang="zh-TW" altLang="en-US" sz="900"/>
              <a:t>選擇權履約專戶：投資人從事個股選擇權的期貨交易的賣方時，屆履約期時，如果有買方期貨交易人要辦理履約，那賣方交易人就必須將標的證券撥到這個帳戶辦理履約</a:t>
            </a:r>
          </a:p>
          <a:p>
            <a:pPr>
              <a:lnSpc>
                <a:spcPct val="80000"/>
              </a:lnSpc>
            </a:pPr>
            <a:r>
              <a:rPr lang="zh-TW" altLang="en-US" sz="900"/>
              <a:t>選擇權保證金專戶：投資人從事個股選擇權交易時，賣出買權或買進賣權時，依法應提出保證金，不過，期貨交易人如果以個股選擇權的標的作為保證金時，就可以不用提出保證金，標的證券就會擺在這個選擇權保證金專戶</a:t>
            </a:r>
          </a:p>
          <a:p>
            <a:pPr>
              <a:lnSpc>
                <a:spcPct val="80000"/>
              </a:lnSpc>
            </a:pPr>
            <a:r>
              <a:rPr lang="zh-TW" altLang="en-US" sz="900"/>
              <a:t>有價證券抵繳專戶：期貨交易人賣出買權或買進賣權時，依法應提出保證金，不過，保證金的１／２可以以有價證券辦理抵繳，所以標的證券就會擺在這個專戶</a:t>
            </a:r>
          </a:p>
          <a:p>
            <a:pPr>
              <a:lnSpc>
                <a:spcPct val="80000"/>
              </a:lnSpc>
            </a:pPr>
            <a:r>
              <a:rPr lang="zh-TW" altLang="en-US" sz="900"/>
              <a:t>設質帳：投資人辦理質權設定時，本公司會將出質人集中保管的有價證券，轉撥到質權人參加人下的設質帳</a:t>
            </a:r>
          </a:p>
          <a:p>
            <a:pPr>
              <a:lnSpc>
                <a:spcPct val="80000"/>
              </a:lnSpc>
            </a:pPr>
            <a:r>
              <a:rPr lang="zh-TW" altLang="en-US" sz="900"/>
              <a:t>登錄帳的部分是發行公司發行無實體，以帳簿劃撥方式交付有價證券，如果投資人沒有在證券商下開立集保帳戶，應交付的有價證券就會擺在這個所有人明細</a:t>
            </a:r>
          </a:p>
          <a:p>
            <a:pPr>
              <a:lnSpc>
                <a:spcPct val="80000"/>
              </a:lnSpc>
            </a:pPr>
            <a:r>
              <a:rPr lang="zh-TW" altLang="en-US" sz="900"/>
              <a:t>代保管明細：有價證券所有人未繳回實體有價證券，從集保帳戶領回未完成過戶之有價證券，掛失股票等等，所有權人不明的情形，應交付的有價證券就會擺在這個保管明細</a:t>
            </a:r>
          </a:p>
          <a:p>
            <a:pPr>
              <a:lnSpc>
                <a:spcPct val="80000"/>
              </a:lnSpc>
            </a:pPr>
            <a:r>
              <a:rPr lang="zh-TW" altLang="en-US" sz="900"/>
              <a:t>現股設質明細：有價證券在帳簿劃撥交付前，已完成實體證券設質，如果現股有送進來就會登錄在這個現股設質明細已繳回，如果現股沒有送進來就登錄這個現股設質明細未繳回</a:t>
            </a:r>
          </a:p>
          <a:p>
            <a:pPr>
              <a:lnSpc>
                <a:spcPct val="80000"/>
              </a:lnSpc>
            </a:pPr>
            <a:r>
              <a:rPr lang="zh-TW" altLang="en-US" sz="900"/>
              <a:t>待交付明細：依照我們公司帳簿劃撥作業辦法第３０－５規定，如果投資人在證券商有開集保帳戶發行人應交付的股票應撥到投資人的集保帳戶，不可以放在所有人明細，所以，如果在停止過戶日時，投資人已經有開集保帳戶，那我們就會把股票撥到待交付明細，請發行公司將股票轉到投資人的集保帳戶</a:t>
            </a:r>
          </a:p>
          <a:p>
            <a:pPr>
              <a:lnSpc>
                <a:spcPct val="80000"/>
              </a:lnSpc>
            </a:pPr>
            <a:endParaRPr lang="zh-TW" altLang="en-US" sz="900"/>
          </a:p>
          <a:p>
            <a:pPr>
              <a:lnSpc>
                <a:spcPct val="80000"/>
              </a:lnSpc>
            </a:pPr>
            <a:r>
              <a:rPr lang="zh-TW" altLang="en-US" sz="900" u="sng"/>
              <a:t>融資融券專戶等，本公司只提供管道，由執行機關另洽授信機關辦押事宜（讓與擔保之法律概念）</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9D9351-E5C3-43B0-8312-35C398265848}" type="slidenum">
              <a:rPr lang="en-US" altLang="zh-TW"/>
              <a:pPr/>
              <a:t>12</a:t>
            </a:fld>
            <a:endParaRPr lang="en-US" altLang="zh-TW"/>
          </a:p>
        </p:txBody>
      </p:sp>
      <p:sp>
        <p:nvSpPr>
          <p:cNvPr id="326658" name="Rectangle 2"/>
          <p:cNvSpPr>
            <a:spLocks noGrp="1" noRot="1" noChangeAspect="1" noChangeArrowheads="1" noTextEdit="1"/>
          </p:cNvSpPr>
          <p:nvPr>
            <p:ph type="sldImg"/>
          </p:nvPr>
        </p:nvSpPr>
        <p:spPr>
          <a:ln/>
        </p:spPr>
      </p:sp>
      <p:sp>
        <p:nvSpPr>
          <p:cNvPr id="326659" name="Rectangle 3"/>
          <p:cNvSpPr>
            <a:spLocks noGrp="1" noChangeArrowheads="1"/>
          </p:cNvSpPr>
          <p:nvPr>
            <p:ph type="body" idx="1"/>
          </p:nvPr>
        </p:nvSpPr>
        <p:spPr/>
        <p:txBody>
          <a:bodyPr/>
          <a:lstStyle/>
          <a:p>
            <a:r>
              <a:rPr kumimoji="0" lang="en-US" altLang="zh-TW"/>
              <a:t>1.This one is the a</a:t>
            </a:r>
            <a:r>
              <a:rPr lang="en-US" altLang="zh-TW"/>
              <a:t>ccount structure for short-term bills.Three participants are bill dealers, clearing and settlement bank, and bill issuers.</a:t>
            </a:r>
          </a:p>
          <a:p>
            <a:r>
              <a:rPr lang="en-US" altLang="zh-TW"/>
              <a:t>2.By law, investors buying or selling bills should open account with clearing and settlement banks.As a result, bill dealers set up only house account, whereas clearing and settlement banks establish both house account and client account.</a:t>
            </a:r>
          </a:p>
          <a:p>
            <a:r>
              <a:rPr lang="en-US" altLang="zh-TW"/>
              <a:t>3.Issuers do not have sub-account  because the physically issued bills can be deposited to TDCC via bill dealers and bills issued in paperless form can be registered in TDCC also via bill dealers.</a:t>
            </a:r>
          </a:p>
          <a:p>
            <a:r>
              <a:rPr lang="en-US" altLang="zh-TW"/>
              <a:t>4.Based on relevant regulations or trading practice, participants can create house position, pre-settlement position, and other position with special control under house account and client account. </a:t>
            </a:r>
          </a:p>
          <a:p>
            <a:r>
              <a:rPr lang="zh-TW" altLang="en-US"/>
              <a:t>這張投影片係本公司短期票券集中保管設帳架構圖。這裡有三個參加人，分別是票券商、清算交割銀行及發行人。在台灣依照法規規定，投資人買賣短票應向清算交割銀行開戶，故票券商下僅設有自有帳而沒有客戶帳，清算交割銀行下則設有自有帳及客戶帳，發行人因其發行實體票券係透過票券商送存或發行無實體票券可委託票券商或自行向本公司申請登錄，故其下並不設帳。自有帳及客戶帳則依據相關法規之規定或實際上交易之需求設有自有部位、待交割部位及其他限制性之部位等等。</a:t>
            </a:r>
          </a:p>
          <a:p>
            <a:endParaRPr lang="en-US" altLang="zh-TW"/>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22562" name="Rectangle 2"/>
          <p:cNvSpPr>
            <a:spLocks noGrp="1" noRot="1" noChangeArrowheads="1"/>
          </p:cNvSpPr>
          <p:nvPr>
            <p:ph type="ctrTitle"/>
          </p:nvPr>
        </p:nvSpPr>
        <p:spPr>
          <a:xfrm>
            <a:off x="685800" y="2286000"/>
            <a:ext cx="7772400" cy="1143000"/>
          </a:xfrm>
        </p:spPr>
        <p:txBody>
          <a:bodyPr/>
          <a:lstStyle>
            <a:lvl1pPr>
              <a:defRPr/>
            </a:lvl1pPr>
          </a:lstStyle>
          <a:p>
            <a:r>
              <a:rPr lang="zh-TW" altLang="en-US"/>
              <a:t>按一下以編輯母片標題樣式</a:t>
            </a:r>
          </a:p>
        </p:txBody>
      </p:sp>
      <p:sp>
        <p:nvSpPr>
          <p:cNvPr id="322563" name="Rectangle 3"/>
          <p:cNvSpPr>
            <a:spLocks noGrp="1" noRot="1" noChangeArrowheads="1"/>
          </p:cNvSpPr>
          <p:nvPr>
            <p:ph type="subTitle" idx="1"/>
          </p:nvPr>
        </p:nvSpPr>
        <p:spPr>
          <a:xfrm>
            <a:off x="1371600" y="3886200"/>
            <a:ext cx="6400800" cy="1752600"/>
          </a:xfrm>
        </p:spPr>
        <p:txBody>
          <a:bodyPr/>
          <a:lstStyle>
            <a:lvl1pPr marL="0" indent="0" algn="ctr">
              <a:buFont typeface="Wingdings 2" pitchFamily="18" charset="2"/>
              <a:buNone/>
              <a:defRPr/>
            </a:lvl1pPr>
          </a:lstStyle>
          <a:p>
            <a:r>
              <a:rPr lang="zh-TW" altLang="en-US"/>
              <a:t>按一下以編輯母片副標題樣式</a:t>
            </a:r>
          </a:p>
        </p:txBody>
      </p:sp>
      <p:sp>
        <p:nvSpPr>
          <p:cNvPr id="322564" name="Rectangle 4"/>
          <p:cNvSpPr>
            <a:spLocks noGrp="1" noChangeArrowheads="1"/>
          </p:cNvSpPr>
          <p:nvPr>
            <p:ph type="dt" sz="half" idx="2"/>
          </p:nvPr>
        </p:nvSpPr>
        <p:spPr/>
        <p:txBody>
          <a:bodyPr/>
          <a:lstStyle>
            <a:lvl1pPr>
              <a:defRPr/>
            </a:lvl1pPr>
          </a:lstStyle>
          <a:p>
            <a:endParaRPr lang="en-US" altLang="zh-TW"/>
          </a:p>
        </p:txBody>
      </p:sp>
      <p:sp>
        <p:nvSpPr>
          <p:cNvPr id="322565" name="Rectangle 5"/>
          <p:cNvSpPr>
            <a:spLocks noGrp="1" noChangeArrowheads="1"/>
          </p:cNvSpPr>
          <p:nvPr>
            <p:ph type="ftr" sz="quarter" idx="3"/>
          </p:nvPr>
        </p:nvSpPr>
        <p:spPr/>
        <p:txBody>
          <a:bodyPr/>
          <a:lstStyle>
            <a:lvl1pPr>
              <a:defRPr/>
            </a:lvl1pPr>
          </a:lstStyle>
          <a:p>
            <a:endParaRPr lang="en-US" altLang="zh-TW"/>
          </a:p>
        </p:txBody>
      </p:sp>
      <p:sp>
        <p:nvSpPr>
          <p:cNvPr id="322566" name="Rectangle 6"/>
          <p:cNvSpPr>
            <a:spLocks noGrp="1" noChangeArrowheads="1"/>
          </p:cNvSpPr>
          <p:nvPr>
            <p:ph type="sldNum" sz="quarter" idx="4"/>
          </p:nvPr>
        </p:nvSpPr>
        <p:spPr/>
        <p:txBody>
          <a:bodyPr/>
          <a:lstStyle>
            <a:lvl1pPr>
              <a:defRPr/>
            </a:lvl1pPr>
          </a:lstStyle>
          <a:p>
            <a:fld id="{4B75A765-688E-4CE8-9829-91BC954D9510}" type="slidenum">
              <a:rPr lang="en-US" altLang="zh-TW"/>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DE69560B-1D6C-41D9-AFDD-5980003F23D1}" type="slidenum">
              <a:rPr lang="en-US" altLang="zh-TW"/>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07188" y="228600"/>
            <a:ext cx="2135187" cy="587057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301625" y="228600"/>
            <a:ext cx="6253163" cy="587057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AA269839-30FF-44DF-ACD4-E809C09D82A9}" type="slidenum">
              <a:rPr lang="en-US" altLang="zh-TW"/>
              <a:pPr/>
              <a:t>‹#›</a:t>
            </a:fld>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301625" y="228600"/>
            <a:ext cx="8540750" cy="1143000"/>
          </a:xfrm>
        </p:spPr>
        <p:txBody>
          <a:bodyPr/>
          <a:lstStyle/>
          <a:p>
            <a:r>
              <a:rPr lang="zh-TW" altLang="en-US" smtClean="0"/>
              <a:t>按一下以編輯母片標題樣式</a:t>
            </a:r>
            <a:endParaRPr lang="zh-TW" altLang="en-US"/>
          </a:p>
        </p:txBody>
      </p:sp>
      <p:sp>
        <p:nvSpPr>
          <p:cNvPr id="3" name="表格版面配置區 2"/>
          <p:cNvSpPr>
            <a:spLocks noGrp="1"/>
          </p:cNvSpPr>
          <p:nvPr>
            <p:ph type="tbl" idx="1"/>
          </p:nvPr>
        </p:nvSpPr>
        <p:spPr>
          <a:xfrm>
            <a:off x="301625" y="1600200"/>
            <a:ext cx="8540750" cy="4498975"/>
          </a:xfrm>
        </p:spPr>
        <p:txBody>
          <a:bodyPr/>
          <a:lstStyle/>
          <a:p>
            <a:endParaRPr lang="zh-TW" altLang="en-US"/>
          </a:p>
        </p:txBody>
      </p:sp>
      <p:sp>
        <p:nvSpPr>
          <p:cNvPr id="4" name="日期版面配置區 3"/>
          <p:cNvSpPr>
            <a:spLocks noGrp="1"/>
          </p:cNvSpPr>
          <p:nvPr>
            <p:ph type="dt" sz="half" idx="10"/>
          </p:nvPr>
        </p:nvSpPr>
        <p:spPr>
          <a:xfrm>
            <a:off x="301625" y="6245225"/>
            <a:ext cx="2289175" cy="476250"/>
          </a:xfrm>
        </p:spPr>
        <p:txBody>
          <a:bodyPr/>
          <a:lstStyle>
            <a:lvl1pPr>
              <a:defRPr/>
            </a:lvl1pPr>
          </a:lstStyle>
          <a:p>
            <a:endParaRPr lang="en-US" altLang="zh-TW"/>
          </a:p>
        </p:txBody>
      </p:sp>
      <p:sp>
        <p:nvSpPr>
          <p:cNvPr id="5" name="頁尾版面配置區 4"/>
          <p:cNvSpPr>
            <a:spLocks noGrp="1"/>
          </p:cNvSpPr>
          <p:nvPr>
            <p:ph type="ftr" sz="quarter" idx="11"/>
          </p:nvPr>
        </p:nvSpPr>
        <p:spPr>
          <a:xfrm>
            <a:off x="3124200" y="6245225"/>
            <a:ext cx="2895600" cy="476250"/>
          </a:xfrm>
        </p:spPr>
        <p:txBody>
          <a:bodyPr/>
          <a:lstStyle>
            <a:lvl1pPr>
              <a:defRPr/>
            </a:lvl1pPr>
          </a:lstStyle>
          <a:p>
            <a:endParaRPr lang="en-US" altLang="zh-TW"/>
          </a:p>
        </p:txBody>
      </p:sp>
      <p:sp>
        <p:nvSpPr>
          <p:cNvPr id="6" name="投影片編號版面配置區 5"/>
          <p:cNvSpPr>
            <a:spLocks noGrp="1"/>
          </p:cNvSpPr>
          <p:nvPr>
            <p:ph type="sldNum" sz="quarter" idx="12"/>
          </p:nvPr>
        </p:nvSpPr>
        <p:spPr>
          <a:xfrm>
            <a:off x="6553200" y="6245225"/>
            <a:ext cx="2289175" cy="476250"/>
          </a:xfrm>
        </p:spPr>
        <p:txBody>
          <a:bodyPr/>
          <a:lstStyle>
            <a:lvl1pPr>
              <a:defRPr/>
            </a:lvl1pPr>
          </a:lstStyle>
          <a:p>
            <a:fld id="{3C8B684F-96C4-4ECB-AC28-0B449C3C6EB8}" type="slidenum">
              <a:rPr lang="en-US" altLang="zh-TW"/>
              <a:pPr/>
              <a:t>‹#›</a:t>
            </a:fld>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301625" y="228600"/>
            <a:ext cx="8540750" cy="11430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301625" y="1600200"/>
            <a:ext cx="4194175" cy="449897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194175" cy="449897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301625" y="6245225"/>
            <a:ext cx="2289175" cy="476250"/>
          </a:xfrm>
        </p:spPr>
        <p:txBody>
          <a:bodyPr/>
          <a:lstStyle>
            <a:lvl1pPr>
              <a:defRPr/>
            </a:lvl1pPr>
          </a:lstStyle>
          <a:p>
            <a:endParaRPr lang="en-US" altLang="zh-TW"/>
          </a:p>
        </p:txBody>
      </p:sp>
      <p:sp>
        <p:nvSpPr>
          <p:cNvPr id="6" name="頁尾版面配置區 5"/>
          <p:cNvSpPr>
            <a:spLocks noGrp="1"/>
          </p:cNvSpPr>
          <p:nvPr>
            <p:ph type="ftr" sz="quarter" idx="11"/>
          </p:nvPr>
        </p:nvSpPr>
        <p:spPr>
          <a:xfrm>
            <a:off x="3124200" y="6245225"/>
            <a:ext cx="2895600" cy="476250"/>
          </a:xfrm>
        </p:spPr>
        <p:txBody>
          <a:bodyPr/>
          <a:lstStyle>
            <a:lvl1pPr>
              <a:defRPr/>
            </a:lvl1pPr>
          </a:lstStyle>
          <a:p>
            <a:endParaRPr lang="en-US" altLang="zh-TW"/>
          </a:p>
        </p:txBody>
      </p:sp>
      <p:sp>
        <p:nvSpPr>
          <p:cNvPr id="7" name="投影片編號版面配置區 6"/>
          <p:cNvSpPr>
            <a:spLocks noGrp="1"/>
          </p:cNvSpPr>
          <p:nvPr>
            <p:ph type="sldNum" sz="quarter" idx="12"/>
          </p:nvPr>
        </p:nvSpPr>
        <p:spPr>
          <a:xfrm>
            <a:off x="6553200" y="6245225"/>
            <a:ext cx="2289175" cy="476250"/>
          </a:xfrm>
        </p:spPr>
        <p:txBody>
          <a:bodyPr/>
          <a:lstStyle>
            <a:lvl1pPr>
              <a:defRPr/>
            </a:lvl1pPr>
          </a:lstStyle>
          <a:p>
            <a:fld id="{1F5933B2-E97C-4598-9A2A-AD369CAD56DD}" type="slidenum">
              <a:rPr lang="en-US" altLang="zh-TW"/>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8AB0FDAE-306A-41F9-8601-BC9B9E540BC7}" type="slidenum">
              <a:rPr lang="en-US" altLang="zh-TW"/>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EC1FEA74-D54E-4C35-9323-341FA6D5F84F}" type="slidenum">
              <a:rPr lang="en-US" altLang="zh-TW"/>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04417274-53DC-44C9-8574-2E49D08390A4}" type="slidenum">
              <a:rPr lang="en-US" altLang="zh-TW"/>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endParaRPr lang="en-US" altLang="zh-TW"/>
          </a:p>
        </p:txBody>
      </p:sp>
      <p:sp>
        <p:nvSpPr>
          <p:cNvPr id="8" name="頁尾版面配置區 7"/>
          <p:cNvSpPr>
            <a:spLocks noGrp="1"/>
          </p:cNvSpPr>
          <p:nvPr>
            <p:ph type="ftr" sz="quarter" idx="11"/>
          </p:nvPr>
        </p:nvSpPr>
        <p:spPr/>
        <p:txBody>
          <a:bodyPr/>
          <a:lstStyle>
            <a:lvl1pPr>
              <a:defRPr/>
            </a:lvl1pPr>
          </a:lstStyle>
          <a:p>
            <a:endParaRPr lang="en-US" altLang="zh-TW"/>
          </a:p>
        </p:txBody>
      </p:sp>
      <p:sp>
        <p:nvSpPr>
          <p:cNvPr id="9" name="投影片編號版面配置區 8"/>
          <p:cNvSpPr>
            <a:spLocks noGrp="1"/>
          </p:cNvSpPr>
          <p:nvPr>
            <p:ph type="sldNum" sz="quarter" idx="12"/>
          </p:nvPr>
        </p:nvSpPr>
        <p:spPr/>
        <p:txBody>
          <a:bodyPr/>
          <a:lstStyle>
            <a:lvl1pPr>
              <a:defRPr/>
            </a:lvl1pPr>
          </a:lstStyle>
          <a:p>
            <a:fld id="{1D18F082-C992-4B1B-84A8-63D7C4150DA7}" type="slidenum">
              <a:rPr lang="en-US" altLang="zh-TW"/>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endParaRPr lang="en-US" altLang="zh-TW"/>
          </a:p>
        </p:txBody>
      </p:sp>
      <p:sp>
        <p:nvSpPr>
          <p:cNvPr id="4" name="頁尾版面配置區 3"/>
          <p:cNvSpPr>
            <a:spLocks noGrp="1"/>
          </p:cNvSpPr>
          <p:nvPr>
            <p:ph type="ftr" sz="quarter" idx="11"/>
          </p:nvPr>
        </p:nvSpPr>
        <p:spPr/>
        <p:txBody>
          <a:bodyPr/>
          <a:lstStyle>
            <a:lvl1pPr>
              <a:defRPr/>
            </a:lvl1pPr>
          </a:lstStyle>
          <a:p>
            <a:endParaRPr lang="en-US" altLang="zh-TW"/>
          </a:p>
        </p:txBody>
      </p:sp>
      <p:sp>
        <p:nvSpPr>
          <p:cNvPr id="5" name="投影片編號版面配置區 4"/>
          <p:cNvSpPr>
            <a:spLocks noGrp="1"/>
          </p:cNvSpPr>
          <p:nvPr>
            <p:ph type="sldNum" sz="quarter" idx="12"/>
          </p:nvPr>
        </p:nvSpPr>
        <p:spPr/>
        <p:txBody>
          <a:bodyPr/>
          <a:lstStyle>
            <a:lvl1pPr>
              <a:defRPr/>
            </a:lvl1pPr>
          </a:lstStyle>
          <a:p>
            <a:fld id="{431F1F1E-9468-42E1-8947-73D58CBF8B46}" type="slidenum">
              <a:rPr lang="en-US" altLang="zh-TW"/>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endParaRPr lang="en-US" altLang="zh-TW"/>
          </a:p>
        </p:txBody>
      </p:sp>
      <p:sp>
        <p:nvSpPr>
          <p:cNvPr id="3" name="頁尾版面配置區 2"/>
          <p:cNvSpPr>
            <a:spLocks noGrp="1"/>
          </p:cNvSpPr>
          <p:nvPr>
            <p:ph type="ftr" sz="quarter" idx="11"/>
          </p:nvPr>
        </p:nvSpPr>
        <p:spPr/>
        <p:txBody>
          <a:bodyPr/>
          <a:lstStyle>
            <a:lvl1pPr>
              <a:defRPr/>
            </a:lvl1pPr>
          </a:lstStyle>
          <a:p>
            <a:endParaRPr lang="en-US" altLang="zh-TW"/>
          </a:p>
        </p:txBody>
      </p:sp>
      <p:sp>
        <p:nvSpPr>
          <p:cNvPr id="4" name="投影片編號版面配置區 3"/>
          <p:cNvSpPr>
            <a:spLocks noGrp="1"/>
          </p:cNvSpPr>
          <p:nvPr>
            <p:ph type="sldNum" sz="quarter" idx="12"/>
          </p:nvPr>
        </p:nvSpPr>
        <p:spPr/>
        <p:txBody>
          <a:bodyPr/>
          <a:lstStyle>
            <a:lvl1pPr>
              <a:defRPr/>
            </a:lvl1pPr>
          </a:lstStyle>
          <a:p>
            <a:fld id="{48AF0728-BE6B-4507-BC2C-3581572B1807}" type="slidenum">
              <a:rPr lang="en-US" altLang="zh-TW"/>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0084D7AC-F266-40E7-AFBC-05CE37D6D2AF}" type="slidenum">
              <a:rPr lang="en-US" altLang="zh-TW"/>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0C770E28-CB84-4DB7-B732-A7BB1FAB51C0}" type="slidenum">
              <a:rPr lang="en-US" altLang="zh-TW"/>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321538" name="Rectangle 2"/>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321539" name="Rectangle 3"/>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321540" name="Rectangle 4"/>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lvl1pPr>
          </a:lstStyle>
          <a:p>
            <a:endParaRPr lang="en-US" altLang="zh-TW"/>
          </a:p>
        </p:txBody>
      </p:sp>
      <p:sp>
        <p:nvSpPr>
          <p:cNvPr id="32154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lvl1pPr>
          </a:lstStyle>
          <a:p>
            <a:endParaRPr lang="en-US" altLang="zh-TW"/>
          </a:p>
        </p:txBody>
      </p:sp>
      <p:sp>
        <p:nvSpPr>
          <p:cNvPr id="321542" name="Rectangle 6"/>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lvl1pPr>
          </a:lstStyle>
          <a:p>
            <a:fld id="{09EF96C7-02F3-4A5E-A7A2-ABB1C7D7981D}"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Lst>
  <p:hf hdr="0" ftr="0" dt="0"/>
  <p:txStyles>
    <p:titleStyle>
      <a:lvl1pPr algn="ctr" rtl="0" fontAlgn="base">
        <a:spcBef>
          <a:spcPct val="0"/>
        </a:spcBef>
        <a:spcAft>
          <a:spcPct val="0"/>
        </a:spcAft>
        <a:defRPr kumimoji="1" sz="44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charset="0"/>
          <a:ea typeface="新細明體" pitchFamily="18" charset="-120"/>
        </a:defRPr>
      </a:lvl2pPr>
      <a:lvl3pPr algn="ctr" rtl="0" fontAlgn="base">
        <a:spcBef>
          <a:spcPct val="0"/>
        </a:spcBef>
        <a:spcAft>
          <a:spcPct val="0"/>
        </a:spcAft>
        <a:defRPr kumimoji="1" sz="4400">
          <a:solidFill>
            <a:schemeClr val="tx2"/>
          </a:solidFill>
          <a:latin typeface="Arial" charset="0"/>
          <a:ea typeface="新細明體" pitchFamily="18" charset="-120"/>
        </a:defRPr>
      </a:lvl3pPr>
      <a:lvl4pPr algn="ctr" rtl="0" fontAlgn="base">
        <a:spcBef>
          <a:spcPct val="0"/>
        </a:spcBef>
        <a:spcAft>
          <a:spcPct val="0"/>
        </a:spcAft>
        <a:defRPr kumimoji="1" sz="4400">
          <a:solidFill>
            <a:schemeClr val="tx2"/>
          </a:solidFill>
          <a:latin typeface="Arial" charset="0"/>
          <a:ea typeface="新細明體" pitchFamily="18" charset="-120"/>
        </a:defRPr>
      </a:lvl4pPr>
      <a:lvl5pPr algn="ctr" rtl="0" fontAlgn="base">
        <a:spcBef>
          <a:spcPct val="0"/>
        </a:spcBef>
        <a:spcAft>
          <a:spcPct val="0"/>
        </a:spcAft>
        <a:defRPr kumimoji="1" sz="4400">
          <a:solidFill>
            <a:schemeClr val="tx2"/>
          </a:solidFill>
          <a:latin typeface="Arial" charset="0"/>
          <a:ea typeface="新細明體" pitchFamily="18"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fontAlgn="base">
        <a:spcBef>
          <a:spcPct val="20000"/>
        </a:spcBef>
        <a:spcAft>
          <a:spcPct val="0"/>
        </a:spcAft>
        <a:buClr>
          <a:schemeClr val="folHlink"/>
        </a:buClr>
        <a:buSzPct val="85000"/>
        <a:buFont typeface="Wingdings 2" pitchFamily="18" charset="2"/>
        <a:buBlip>
          <a:blip r:embed="rId16"/>
        </a:buBlip>
        <a:defRPr kumimoji="1"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85000"/>
        <a:buFont typeface="Wingdings" pitchFamily="2" charset="2"/>
        <a:buChar char="Ø"/>
        <a:defRPr kumimoji="1" sz="2800">
          <a:solidFill>
            <a:schemeClr val="tx1"/>
          </a:solidFill>
          <a:latin typeface="+mn-lt"/>
          <a:ea typeface="+mn-ea"/>
        </a:defRPr>
      </a:lvl2pPr>
      <a:lvl3pPr marL="1143000" indent="-228600" algn="l" rtl="0" fontAlgn="base">
        <a:spcBef>
          <a:spcPct val="20000"/>
        </a:spcBef>
        <a:spcAft>
          <a:spcPct val="0"/>
        </a:spcAft>
        <a:buClr>
          <a:schemeClr val="hlink"/>
        </a:buClr>
        <a:buSzPct val="90000"/>
        <a:buFont typeface="Wingdings" pitchFamily="2" charset="2"/>
        <a:buChar char="ü"/>
        <a:defRPr kumimoji="1" sz="2400">
          <a:solidFill>
            <a:schemeClr val="tx1"/>
          </a:solidFill>
          <a:latin typeface="+mn-lt"/>
          <a:ea typeface="+mn-ea"/>
        </a:defRPr>
      </a:lvl3pPr>
      <a:lvl4pPr marL="1600200" indent="-228600" algn="l" rtl="0" fontAlgn="base">
        <a:spcBef>
          <a:spcPct val="20000"/>
        </a:spcBef>
        <a:spcAft>
          <a:spcPct val="0"/>
        </a:spcAft>
        <a:buClr>
          <a:schemeClr val="hlink"/>
        </a:buClr>
        <a:buSzPct val="90000"/>
        <a:buFont typeface="Wingdings" pitchFamily="2" charset="2"/>
        <a:buChar char=""/>
        <a:defRPr kumimoji="1" sz="2000">
          <a:solidFill>
            <a:schemeClr val="tx1"/>
          </a:solidFill>
          <a:latin typeface="+mn-lt"/>
          <a:ea typeface="+mn-ea"/>
        </a:defRPr>
      </a:lvl4pPr>
      <a:lvl5pPr marL="2057400" indent="-228600" algn="l" rtl="0" fontAlgn="base">
        <a:spcBef>
          <a:spcPct val="20000"/>
        </a:spcBef>
        <a:spcAft>
          <a:spcPct val="0"/>
        </a:spcAft>
        <a:buClr>
          <a:schemeClr val="folHlink"/>
        </a:buClr>
        <a:buSzPct val="90000"/>
        <a:buFont typeface="Wingdings 2" pitchFamily="18" charset="2"/>
        <a:buChar char="¡"/>
        <a:defRPr kumimoji="1" sz="2000">
          <a:solidFill>
            <a:schemeClr val="tx1"/>
          </a:solidFill>
          <a:latin typeface="+mn-lt"/>
          <a:ea typeface="+mn-ea"/>
        </a:defRPr>
      </a:lvl5pPr>
      <a:lvl6pPr marL="2514600" indent="-228600" algn="l" rtl="0" fontAlgn="base">
        <a:spcBef>
          <a:spcPct val="20000"/>
        </a:spcBef>
        <a:spcAft>
          <a:spcPct val="0"/>
        </a:spcAft>
        <a:buClr>
          <a:schemeClr val="folHlink"/>
        </a:buClr>
        <a:buSzPct val="90000"/>
        <a:buFont typeface="Wingdings 2" pitchFamily="18" charset="2"/>
        <a:buChar char="¡"/>
        <a:defRPr kumimoji="1" sz="2000">
          <a:solidFill>
            <a:schemeClr val="tx1"/>
          </a:solidFill>
          <a:latin typeface="+mn-lt"/>
          <a:ea typeface="+mn-ea"/>
        </a:defRPr>
      </a:lvl6pPr>
      <a:lvl7pPr marL="2971800" indent="-228600" algn="l" rtl="0" fontAlgn="base">
        <a:spcBef>
          <a:spcPct val="20000"/>
        </a:spcBef>
        <a:spcAft>
          <a:spcPct val="0"/>
        </a:spcAft>
        <a:buClr>
          <a:schemeClr val="folHlink"/>
        </a:buClr>
        <a:buSzPct val="90000"/>
        <a:buFont typeface="Wingdings 2" pitchFamily="18" charset="2"/>
        <a:buChar char="¡"/>
        <a:defRPr kumimoji="1" sz="2000">
          <a:solidFill>
            <a:schemeClr val="tx1"/>
          </a:solidFill>
          <a:latin typeface="+mn-lt"/>
          <a:ea typeface="+mn-ea"/>
        </a:defRPr>
      </a:lvl7pPr>
      <a:lvl8pPr marL="3429000" indent="-228600" algn="l" rtl="0" fontAlgn="base">
        <a:spcBef>
          <a:spcPct val="20000"/>
        </a:spcBef>
        <a:spcAft>
          <a:spcPct val="0"/>
        </a:spcAft>
        <a:buClr>
          <a:schemeClr val="folHlink"/>
        </a:buClr>
        <a:buSzPct val="90000"/>
        <a:buFont typeface="Wingdings 2" pitchFamily="18" charset="2"/>
        <a:buChar char="¡"/>
        <a:defRPr kumimoji="1" sz="2000">
          <a:solidFill>
            <a:schemeClr val="tx1"/>
          </a:solidFill>
          <a:latin typeface="+mn-lt"/>
          <a:ea typeface="+mn-ea"/>
        </a:defRPr>
      </a:lvl8pPr>
      <a:lvl9pPr marL="3886200" indent="-228600" algn="l" rtl="0" fontAlgn="base">
        <a:spcBef>
          <a:spcPct val="20000"/>
        </a:spcBef>
        <a:spcAft>
          <a:spcPct val="0"/>
        </a:spcAft>
        <a:buClr>
          <a:schemeClr val="folHlink"/>
        </a:buClr>
        <a:buSzPct val="90000"/>
        <a:buFont typeface="Wingdings 2" pitchFamily="18" charset="2"/>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Rot="1" noChangeArrowheads="1"/>
          </p:cNvSpPr>
          <p:nvPr>
            <p:ph type="ctrTitle"/>
          </p:nvPr>
        </p:nvSpPr>
        <p:spPr>
          <a:xfrm>
            <a:off x="0" y="2276475"/>
            <a:ext cx="8856663" cy="1765300"/>
          </a:xfrm>
        </p:spPr>
        <p:txBody>
          <a:bodyPr/>
          <a:lstStyle/>
          <a:p>
            <a:r>
              <a:rPr lang="zh-TW" altLang="en-US" b="1" dirty="0">
                <a:ea typeface="標楷體" pitchFamily="65" charset="-120"/>
              </a:rPr>
              <a:t>證券集中保管制度法制暨</a:t>
            </a:r>
            <a:br>
              <a:rPr lang="zh-TW" altLang="en-US" b="1" dirty="0">
                <a:ea typeface="標楷體" pitchFamily="65" charset="-120"/>
              </a:rPr>
            </a:br>
            <a:r>
              <a:rPr lang="zh-TW" altLang="en-US" b="1" dirty="0">
                <a:ea typeface="標楷體" pitchFamily="65" charset="-120"/>
              </a:rPr>
              <a:t>帳戶架構說明</a:t>
            </a:r>
          </a:p>
        </p:txBody>
      </p:sp>
      <p:sp>
        <p:nvSpPr>
          <p:cNvPr id="2051" name="Rectangle 3"/>
          <p:cNvSpPr>
            <a:spLocks noGrp="1" noRot="1" noChangeArrowheads="1"/>
          </p:cNvSpPr>
          <p:nvPr>
            <p:ph type="subTitle" idx="1"/>
          </p:nvPr>
        </p:nvSpPr>
        <p:spPr>
          <a:xfrm>
            <a:off x="762000" y="4581525"/>
            <a:ext cx="7632700" cy="1511300"/>
          </a:xfrm>
        </p:spPr>
        <p:txBody>
          <a:bodyPr/>
          <a:lstStyle/>
          <a:p>
            <a:r>
              <a:rPr lang="zh-TW" altLang="en-US" b="1">
                <a:solidFill>
                  <a:schemeClr val="tx2"/>
                </a:solidFill>
                <a:latin typeface="標楷體" pitchFamily="65" charset="-120"/>
                <a:ea typeface="標楷體" pitchFamily="65" charset="-120"/>
              </a:rPr>
              <a:t>臺灣集中保管結算所</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投影片編號版面配置區 5"/>
          <p:cNvSpPr>
            <a:spLocks noGrp="1"/>
          </p:cNvSpPr>
          <p:nvPr>
            <p:ph type="sldNum" sz="quarter" idx="12"/>
          </p:nvPr>
        </p:nvSpPr>
        <p:spPr/>
        <p:txBody>
          <a:bodyPr/>
          <a:lstStyle/>
          <a:p>
            <a:fld id="{C6E8AE36-B731-4062-A703-AB22AC5C8A01}" type="slidenum">
              <a:rPr lang="en-US" altLang="zh-TW"/>
              <a:pPr/>
              <a:t>9</a:t>
            </a:fld>
            <a:endParaRPr lang="en-US" altLang="zh-TW"/>
          </a:p>
        </p:txBody>
      </p:sp>
      <p:sp>
        <p:nvSpPr>
          <p:cNvPr id="254979" name="Rectangle 3"/>
          <p:cNvSpPr>
            <a:spLocks noChangeArrowheads="1"/>
          </p:cNvSpPr>
          <p:nvPr/>
        </p:nvSpPr>
        <p:spPr bwMode="auto">
          <a:xfrm>
            <a:off x="3225800" y="1220788"/>
            <a:ext cx="1633538" cy="392112"/>
          </a:xfrm>
          <a:prstGeom prst="rect">
            <a:avLst/>
          </a:prstGeom>
          <a:gradFill rotWithShape="0">
            <a:gsLst>
              <a:gs pos="0">
                <a:srgbClr val="FFFFFF"/>
              </a:gs>
              <a:gs pos="100000">
                <a:srgbClr val="FFFF00"/>
              </a:gs>
            </a:gsLst>
            <a:path path="shape">
              <a:fillToRect l="50000" t="50000" r="50000" b="50000"/>
            </a:path>
          </a:gradFill>
          <a:ln w="9525">
            <a:solidFill>
              <a:schemeClr val="tx1"/>
            </a:solidFill>
            <a:miter lim="800000"/>
            <a:headEnd/>
            <a:tailEnd/>
          </a:ln>
          <a:effectLst/>
        </p:spPr>
        <p:txBody>
          <a:bodyPr wrap="none" anchor="ctr"/>
          <a:lstStyle/>
          <a:p>
            <a:pPr algn="ctr"/>
            <a:r>
              <a:rPr lang="zh-TW" altLang="en-US" sz="2400" b="1">
                <a:solidFill>
                  <a:srgbClr val="000066"/>
                </a:solidFill>
                <a:latin typeface="標楷體" pitchFamily="65" charset="-120"/>
                <a:ea typeface="標楷體" pitchFamily="65" charset="-120"/>
              </a:rPr>
              <a:t>集保結算所</a:t>
            </a:r>
          </a:p>
        </p:txBody>
      </p:sp>
      <p:sp>
        <p:nvSpPr>
          <p:cNvPr id="254980" name="Line 4"/>
          <p:cNvSpPr>
            <a:spLocks noChangeShapeType="1"/>
          </p:cNvSpPr>
          <p:nvPr/>
        </p:nvSpPr>
        <p:spPr bwMode="auto">
          <a:xfrm flipV="1">
            <a:off x="674688" y="2038350"/>
            <a:ext cx="5721350" cy="4763"/>
          </a:xfrm>
          <a:prstGeom prst="line">
            <a:avLst/>
          </a:prstGeom>
          <a:noFill/>
          <a:ln w="31750">
            <a:solidFill>
              <a:schemeClr val="tx1"/>
            </a:solidFill>
            <a:miter lim="800000"/>
            <a:headEnd/>
            <a:tailEnd/>
          </a:ln>
          <a:effectLst/>
        </p:spPr>
        <p:txBody>
          <a:bodyPr wrap="none"/>
          <a:lstStyle/>
          <a:p>
            <a:endParaRPr lang="zh-TW" altLang="en-US"/>
          </a:p>
        </p:txBody>
      </p:sp>
      <p:sp>
        <p:nvSpPr>
          <p:cNvPr id="254981" name="Rectangle 5"/>
          <p:cNvSpPr>
            <a:spLocks noChangeArrowheads="1"/>
          </p:cNvSpPr>
          <p:nvPr/>
        </p:nvSpPr>
        <p:spPr bwMode="auto">
          <a:xfrm>
            <a:off x="936625" y="2317750"/>
            <a:ext cx="312738" cy="3379788"/>
          </a:xfrm>
          <a:prstGeom prst="rect">
            <a:avLst/>
          </a:prstGeom>
          <a:noFill/>
          <a:ln w="9525">
            <a:solidFill>
              <a:schemeClr val="tx1"/>
            </a:solidFill>
            <a:miter lim="800000"/>
            <a:headEnd/>
            <a:tailEnd/>
          </a:ln>
          <a:effectLst/>
        </p:spPr>
        <p:txBody>
          <a:bodyPr wrap="none"/>
          <a:lstStyle/>
          <a:p>
            <a:pPr algn="ctr"/>
            <a:r>
              <a:rPr lang="zh-TW" altLang="en-US" sz="1600" b="1">
                <a:solidFill>
                  <a:srgbClr val="000066"/>
                </a:solidFill>
                <a:latin typeface="標楷體" pitchFamily="65" charset="-120"/>
                <a:ea typeface="標楷體" pitchFamily="65" charset="-120"/>
              </a:rPr>
              <a:t>中</a:t>
            </a:r>
          </a:p>
          <a:p>
            <a:pPr algn="ctr"/>
            <a:r>
              <a:rPr lang="zh-TW" altLang="en-US" sz="1600" b="1">
                <a:solidFill>
                  <a:srgbClr val="000066"/>
                </a:solidFill>
                <a:latin typeface="標楷體" pitchFamily="65" charset="-120"/>
                <a:ea typeface="標楷體" pitchFamily="65" charset="-120"/>
              </a:rPr>
              <a:t>央</a:t>
            </a:r>
          </a:p>
          <a:p>
            <a:pPr algn="ctr"/>
            <a:r>
              <a:rPr lang="zh-TW" altLang="en-US" sz="1600" b="1">
                <a:solidFill>
                  <a:srgbClr val="000066"/>
                </a:solidFill>
                <a:latin typeface="標楷體" pitchFamily="65" charset="-120"/>
                <a:ea typeface="標楷體" pitchFamily="65" charset="-120"/>
              </a:rPr>
              <a:t>銀</a:t>
            </a:r>
          </a:p>
          <a:p>
            <a:pPr algn="ctr"/>
            <a:r>
              <a:rPr lang="zh-TW" altLang="en-US" sz="1600" b="1">
                <a:solidFill>
                  <a:srgbClr val="000066"/>
                </a:solidFill>
                <a:latin typeface="標楷體" pitchFamily="65" charset="-120"/>
                <a:ea typeface="標楷體" pitchFamily="65" charset="-120"/>
              </a:rPr>
              <a:t>行</a:t>
            </a:r>
          </a:p>
          <a:p>
            <a:pPr algn="ctr"/>
            <a:r>
              <a:rPr lang="zh-TW" altLang="en-US" sz="1600" b="1">
                <a:solidFill>
                  <a:srgbClr val="000066"/>
                </a:solidFill>
                <a:latin typeface="標楷體" pitchFamily="65" charset="-120"/>
                <a:ea typeface="標楷體" pitchFamily="65" charset="-120"/>
              </a:rPr>
              <a:t>、</a:t>
            </a:r>
          </a:p>
          <a:p>
            <a:pPr algn="ctr"/>
            <a:r>
              <a:rPr lang="zh-TW" altLang="en-US" sz="1600" b="1">
                <a:solidFill>
                  <a:srgbClr val="000066"/>
                </a:solidFill>
                <a:latin typeface="標楷體" pitchFamily="65" charset="-120"/>
                <a:ea typeface="標楷體" pitchFamily="65" charset="-120"/>
              </a:rPr>
              <a:t>財</a:t>
            </a:r>
          </a:p>
          <a:p>
            <a:pPr algn="ctr"/>
            <a:r>
              <a:rPr lang="zh-TW" altLang="en-US" sz="1600" b="1">
                <a:solidFill>
                  <a:srgbClr val="000066"/>
                </a:solidFill>
                <a:latin typeface="標楷體" pitchFamily="65" charset="-120"/>
                <a:ea typeface="標楷體" pitchFamily="65" charset="-120"/>
              </a:rPr>
              <a:t>政</a:t>
            </a:r>
          </a:p>
          <a:p>
            <a:pPr algn="ctr"/>
            <a:r>
              <a:rPr lang="zh-TW" altLang="en-US" sz="1600" b="1">
                <a:solidFill>
                  <a:srgbClr val="000066"/>
                </a:solidFill>
                <a:latin typeface="標楷體" pitchFamily="65" charset="-120"/>
                <a:ea typeface="標楷體" pitchFamily="65" charset="-120"/>
              </a:rPr>
              <a:t>部</a:t>
            </a:r>
          </a:p>
        </p:txBody>
      </p:sp>
      <p:sp>
        <p:nvSpPr>
          <p:cNvPr id="254982" name="Rectangle 6"/>
          <p:cNvSpPr>
            <a:spLocks noChangeArrowheads="1"/>
          </p:cNvSpPr>
          <p:nvPr/>
        </p:nvSpPr>
        <p:spPr bwMode="auto">
          <a:xfrm>
            <a:off x="1303338" y="2325688"/>
            <a:ext cx="350837" cy="3375025"/>
          </a:xfrm>
          <a:prstGeom prst="rect">
            <a:avLst/>
          </a:prstGeom>
          <a:noFill/>
          <a:ln w="9525">
            <a:solidFill>
              <a:schemeClr val="tx1"/>
            </a:solidFill>
            <a:miter lim="800000"/>
            <a:headEnd/>
            <a:tailEnd/>
          </a:ln>
          <a:effectLst/>
        </p:spPr>
        <p:txBody>
          <a:bodyPr anchor="ctr">
            <a:spAutoFit/>
          </a:bodyPr>
          <a:lstStyle/>
          <a:p>
            <a:pPr algn="ctr">
              <a:lnSpc>
                <a:spcPct val="90000"/>
              </a:lnSpc>
            </a:pPr>
            <a:r>
              <a:rPr lang="zh-TW" altLang="en-US" sz="1600" b="1">
                <a:solidFill>
                  <a:srgbClr val="000066"/>
                </a:solidFill>
                <a:latin typeface="標楷體" pitchFamily="65" charset="-120"/>
                <a:ea typeface="標楷體" pitchFamily="65" charset="-120"/>
              </a:rPr>
              <a:t>證</a:t>
            </a:r>
          </a:p>
          <a:p>
            <a:pPr algn="ctr">
              <a:lnSpc>
                <a:spcPct val="90000"/>
              </a:lnSpc>
            </a:pPr>
            <a:r>
              <a:rPr lang="zh-TW" altLang="en-US" sz="1600" b="1">
                <a:solidFill>
                  <a:srgbClr val="000066"/>
                </a:solidFill>
                <a:latin typeface="標楷體" pitchFamily="65" charset="-120"/>
                <a:ea typeface="標楷體" pitchFamily="65" charset="-120"/>
              </a:rPr>
              <a:t>交</a:t>
            </a:r>
          </a:p>
          <a:p>
            <a:pPr algn="ctr">
              <a:lnSpc>
                <a:spcPct val="90000"/>
              </a:lnSpc>
            </a:pPr>
            <a:r>
              <a:rPr lang="zh-TW" altLang="en-US" sz="1600" b="1">
                <a:solidFill>
                  <a:srgbClr val="000066"/>
                </a:solidFill>
                <a:latin typeface="標楷體" pitchFamily="65" charset="-120"/>
                <a:ea typeface="標楷體" pitchFamily="65" charset="-120"/>
              </a:rPr>
              <a:t>所</a:t>
            </a:r>
          </a:p>
          <a:p>
            <a:pPr algn="ctr">
              <a:lnSpc>
                <a:spcPct val="90000"/>
              </a:lnSpc>
            </a:pPr>
            <a:r>
              <a:rPr lang="zh-TW" altLang="en-US" sz="1600" b="1">
                <a:solidFill>
                  <a:srgbClr val="000066"/>
                </a:solidFill>
                <a:latin typeface="標楷體" pitchFamily="65" charset="-120"/>
                <a:ea typeface="標楷體" pitchFamily="65" charset="-120"/>
              </a:rPr>
              <a:t>、</a:t>
            </a:r>
          </a:p>
          <a:p>
            <a:pPr algn="ctr">
              <a:lnSpc>
                <a:spcPct val="90000"/>
              </a:lnSpc>
            </a:pPr>
            <a:r>
              <a:rPr lang="zh-TW" altLang="en-US" sz="1600" b="1">
                <a:solidFill>
                  <a:srgbClr val="000066"/>
                </a:solidFill>
                <a:latin typeface="標楷體" pitchFamily="65" charset="-120"/>
                <a:ea typeface="標楷體" pitchFamily="65" charset="-120"/>
              </a:rPr>
              <a:t>櫃</a:t>
            </a:r>
          </a:p>
          <a:p>
            <a:pPr algn="ctr">
              <a:lnSpc>
                <a:spcPct val="90000"/>
              </a:lnSpc>
            </a:pPr>
            <a:r>
              <a:rPr lang="zh-TW" altLang="en-US" sz="1600" b="1">
                <a:solidFill>
                  <a:srgbClr val="000066"/>
                </a:solidFill>
                <a:latin typeface="標楷體" pitchFamily="65" charset="-120"/>
                <a:ea typeface="標楷體" pitchFamily="65" charset="-120"/>
              </a:rPr>
              <a:t>檯</a:t>
            </a:r>
          </a:p>
          <a:p>
            <a:pPr algn="ctr">
              <a:lnSpc>
                <a:spcPct val="90000"/>
              </a:lnSpc>
            </a:pPr>
            <a:r>
              <a:rPr lang="zh-TW" altLang="en-US" sz="1600" b="1">
                <a:solidFill>
                  <a:srgbClr val="000066"/>
                </a:solidFill>
                <a:latin typeface="標楷體" pitchFamily="65" charset="-120"/>
                <a:ea typeface="標楷體" pitchFamily="65" charset="-120"/>
              </a:rPr>
              <a:t>買</a:t>
            </a:r>
          </a:p>
          <a:p>
            <a:pPr algn="ctr">
              <a:lnSpc>
                <a:spcPct val="90000"/>
              </a:lnSpc>
            </a:pPr>
            <a:r>
              <a:rPr lang="zh-TW" altLang="en-US" sz="1600" b="1">
                <a:solidFill>
                  <a:srgbClr val="000066"/>
                </a:solidFill>
                <a:latin typeface="標楷體" pitchFamily="65" charset="-120"/>
                <a:ea typeface="標楷體" pitchFamily="65" charset="-120"/>
              </a:rPr>
              <a:t>賣</a:t>
            </a:r>
          </a:p>
          <a:p>
            <a:pPr algn="ctr">
              <a:lnSpc>
                <a:spcPct val="90000"/>
              </a:lnSpc>
            </a:pPr>
            <a:r>
              <a:rPr lang="zh-TW" altLang="en-US" sz="1600" b="1">
                <a:solidFill>
                  <a:srgbClr val="000066"/>
                </a:solidFill>
                <a:latin typeface="標楷體" pitchFamily="65" charset="-120"/>
                <a:ea typeface="標楷體" pitchFamily="65" charset="-120"/>
              </a:rPr>
              <a:t>中</a:t>
            </a:r>
          </a:p>
          <a:p>
            <a:pPr algn="ctr">
              <a:lnSpc>
                <a:spcPct val="90000"/>
              </a:lnSpc>
            </a:pPr>
            <a:r>
              <a:rPr lang="zh-TW" altLang="en-US" sz="1600" b="1">
                <a:solidFill>
                  <a:srgbClr val="000066"/>
                </a:solidFill>
                <a:latin typeface="標楷體" pitchFamily="65" charset="-120"/>
                <a:ea typeface="標楷體" pitchFamily="65" charset="-120"/>
              </a:rPr>
              <a:t>心</a:t>
            </a:r>
          </a:p>
          <a:p>
            <a:pPr algn="ctr">
              <a:lnSpc>
                <a:spcPct val="90000"/>
              </a:lnSpc>
            </a:pPr>
            <a:r>
              <a:rPr lang="zh-TW" altLang="en-US" sz="1600" b="1">
                <a:solidFill>
                  <a:srgbClr val="000066"/>
                </a:solidFill>
                <a:latin typeface="標楷體" pitchFamily="65" charset="-120"/>
                <a:ea typeface="標楷體" pitchFamily="65" charset="-120"/>
              </a:rPr>
              <a:t>、</a:t>
            </a:r>
          </a:p>
          <a:p>
            <a:pPr algn="ctr">
              <a:lnSpc>
                <a:spcPct val="90000"/>
              </a:lnSpc>
            </a:pPr>
            <a:r>
              <a:rPr lang="zh-TW" altLang="en-US" sz="1600" b="1">
                <a:solidFill>
                  <a:srgbClr val="000066"/>
                </a:solidFill>
                <a:latin typeface="標楷體" pitchFamily="65" charset="-120"/>
                <a:ea typeface="標楷體" pitchFamily="65" charset="-120"/>
              </a:rPr>
              <a:t>期</a:t>
            </a:r>
          </a:p>
          <a:p>
            <a:pPr algn="ctr">
              <a:lnSpc>
                <a:spcPct val="90000"/>
              </a:lnSpc>
            </a:pPr>
            <a:r>
              <a:rPr lang="zh-TW" altLang="en-US" sz="1600" b="1">
                <a:solidFill>
                  <a:srgbClr val="000066"/>
                </a:solidFill>
                <a:latin typeface="標楷體" pitchFamily="65" charset="-120"/>
                <a:ea typeface="標楷體" pitchFamily="65" charset="-120"/>
              </a:rPr>
              <a:t>交</a:t>
            </a:r>
          </a:p>
          <a:p>
            <a:pPr algn="ctr">
              <a:lnSpc>
                <a:spcPct val="90000"/>
              </a:lnSpc>
            </a:pPr>
            <a:r>
              <a:rPr lang="zh-TW" altLang="en-US" sz="1600" b="1">
                <a:solidFill>
                  <a:srgbClr val="000066"/>
                </a:solidFill>
                <a:latin typeface="標楷體" pitchFamily="65" charset="-120"/>
                <a:ea typeface="標楷體" pitchFamily="65" charset="-120"/>
              </a:rPr>
              <a:t>所</a:t>
            </a:r>
          </a:p>
          <a:p>
            <a:pPr algn="ctr">
              <a:lnSpc>
                <a:spcPct val="75000"/>
              </a:lnSpc>
            </a:pPr>
            <a:endParaRPr lang="en-US" altLang="zh-TW" sz="1600" b="1">
              <a:solidFill>
                <a:srgbClr val="000066"/>
              </a:solidFill>
              <a:latin typeface="標楷體" pitchFamily="65" charset="-120"/>
              <a:ea typeface="標楷體" pitchFamily="65" charset="-120"/>
            </a:endParaRPr>
          </a:p>
        </p:txBody>
      </p:sp>
      <p:sp>
        <p:nvSpPr>
          <p:cNvPr id="254983" name="Line 7"/>
          <p:cNvSpPr>
            <a:spLocks noChangeShapeType="1"/>
          </p:cNvSpPr>
          <p:nvPr/>
        </p:nvSpPr>
        <p:spPr bwMode="auto">
          <a:xfrm>
            <a:off x="690563" y="2065338"/>
            <a:ext cx="3175" cy="255587"/>
          </a:xfrm>
          <a:prstGeom prst="line">
            <a:avLst/>
          </a:prstGeom>
          <a:noFill/>
          <a:ln w="31750">
            <a:solidFill>
              <a:schemeClr val="tx1"/>
            </a:solidFill>
            <a:miter lim="800000"/>
            <a:headEnd/>
            <a:tailEnd/>
          </a:ln>
          <a:effectLst/>
        </p:spPr>
        <p:txBody>
          <a:bodyPr wrap="none"/>
          <a:lstStyle/>
          <a:p>
            <a:endParaRPr lang="zh-TW" altLang="en-US"/>
          </a:p>
        </p:txBody>
      </p:sp>
      <p:sp>
        <p:nvSpPr>
          <p:cNvPr id="254984" name="Rectangle 8"/>
          <p:cNvSpPr>
            <a:spLocks noChangeArrowheads="1"/>
          </p:cNvSpPr>
          <p:nvPr/>
        </p:nvSpPr>
        <p:spPr bwMode="auto">
          <a:xfrm>
            <a:off x="534988" y="2317750"/>
            <a:ext cx="312737" cy="3376613"/>
          </a:xfrm>
          <a:prstGeom prst="rect">
            <a:avLst/>
          </a:prstGeom>
          <a:noFill/>
          <a:ln w="9525">
            <a:solidFill>
              <a:schemeClr val="tx1"/>
            </a:solidFill>
            <a:miter lim="800000"/>
            <a:headEnd/>
            <a:tailEnd/>
          </a:ln>
          <a:effectLst/>
        </p:spPr>
        <p:txBody>
          <a:bodyPr wrap="none"/>
          <a:lstStyle/>
          <a:p>
            <a:pPr algn="ctr"/>
            <a:r>
              <a:rPr lang="zh-TW" altLang="en-US" sz="1600" b="1">
                <a:solidFill>
                  <a:srgbClr val="000066"/>
                </a:solidFill>
                <a:latin typeface="標楷體" pitchFamily="65" charset="-120"/>
                <a:ea typeface="標楷體" pitchFamily="65" charset="-120"/>
              </a:rPr>
              <a:t>退</a:t>
            </a:r>
          </a:p>
          <a:p>
            <a:pPr algn="ctr"/>
            <a:r>
              <a:rPr lang="zh-TW" altLang="en-US" sz="1600" b="1">
                <a:solidFill>
                  <a:srgbClr val="000066"/>
                </a:solidFill>
                <a:latin typeface="標楷體" pitchFamily="65" charset="-120"/>
                <a:ea typeface="標楷體" pitchFamily="65" charset="-120"/>
              </a:rPr>
              <a:t>撫</a:t>
            </a:r>
          </a:p>
          <a:p>
            <a:pPr algn="ctr"/>
            <a:r>
              <a:rPr lang="zh-TW" altLang="en-US" sz="1600" b="1">
                <a:solidFill>
                  <a:srgbClr val="000066"/>
                </a:solidFill>
                <a:latin typeface="標楷體" pitchFamily="65" charset="-120"/>
                <a:ea typeface="標楷體" pitchFamily="65" charset="-120"/>
              </a:rPr>
              <a:t>基</a:t>
            </a:r>
          </a:p>
          <a:p>
            <a:pPr algn="ctr"/>
            <a:r>
              <a:rPr lang="zh-TW" altLang="en-US" sz="1600" b="1">
                <a:solidFill>
                  <a:srgbClr val="000066"/>
                </a:solidFill>
                <a:latin typeface="標楷體" pitchFamily="65" charset="-120"/>
                <a:ea typeface="標楷體" pitchFamily="65" charset="-120"/>
              </a:rPr>
              <a:t>金</a:t>
            </a:r>
          </a:p>
        </p:txBody>
      </p:sp>
      <p:sp>
        <p:nvSpPr>
          <p:cNvPr id="254985" name="Rectangle 9"/>
          <p:cNvSpPr>
            <a:spLocks noChangeArrowheads="1"/>
          </p:cNvSpPr>
          <p:nvPr/>
        </p:nvSpPr>
        <p:spPr bwMode="auto">
          <a:xfrm>
            <a:off x="2878138" y="2265363"/>
            <a:ext cx="860425" cy="314325"/>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證券商</a:t>
            </a:r>
          </a:p>
        </p:txBody>
      </p:sp>
      <p:sp>
        <p:nvSpPr>
          <p:cNvPr id="254986" name="Line 10"/>
          <p:cNvSpPr>
            <a:spLocks noChangeShapeType="1"/>
          </p:cNvSpPr>
          <p:nvPr/>
        </p:nvSpPr>
        <p:spPr bwMode="auto">
          <a:xfrm>
            <a:off x="3319463" y="2601913"/>
            <a:ext cx="0" cy="228600"/>
          </a:xfrm>
          <a:prstGeom prst="line">
            <a:avLst/>
          </a:prstGeom>
          <a:noFill/>
          <a:ln w="31750">
            <a:solidFill>
              <a:schemeClr val="tx1"/>
            </a:solidFill>
            <a:miter lim="800000"/>
            <a:headEnd/>
            <a:tailEnd/>
          </a:ln>
          <a:effectLst/>
        </p:spPr>
        <p:txBody>
          <a:bodyPr wrap="none"/>
          <a:lstStyle/>
          <a:p>
            <a:endParaRPr lang="zh-TW" altLang="en-US"/>
          </a:p>
        </p:txBody>
      </p:sp>
      <p:grpSp>
        <p:nvGrpSpPr>
          <p:cNvPr id="254987" name="Group 11"/>
          <p:cNvGrpSpPr>
            <a:grpSpLocks/>
          </p:cNvGrpSpPr>
          <p:nvPr/>
        </p:nvGrpSpPr>
        <p:grpSpPr bwMode="auto">
          <a:xfrm>
            <a:off x="2784475" y="2830513"/>
            <a:ext cx="1169988" cy="1570037"/>
            <a:chOff x="144" y="2256"/>
            <a:chExt cx="720" cy="960"/>
          </a:xfrm>
        </p:grpSpPr>
        <p:sp>
          <p:nvSpPr>
            <p:cNvPr id="254988" name="Line 12"/>
            <p:cNvSpPr>
              <a:spLocks noChangeShapeType="1"/>
            </p:cNvSpPr>
            <p:nvPr/>
          </p:nvSpPr>
          <p:spPr bwMode="auto">
            <a:xfrm>
              <a:off x="240" y="2256"/>
              <a:ext cx="0" cy="144"/>
            </a:xfrm>
            <a:prstGeom prst="line">
              <a:avLst/>
            </a:prstGeom>
            <a:noFill/>
            <a:ln w="31750">
              <a:solidFill>
                <a:schemeClr val="tx1"/>
              </a:solidFill>
              <a:miter lim="800000"/>
              <a:headEnd/>
              <a:tailEnd/>
            </a:ln>
            <a:effectLst/>
          </p:spPr>
          <p:txBody>
            <a:bodyPr wrap="none"/>
            <a:lstStyle/>
            <a:p>
              <a:endParaRPr lang="zh-TW" altLang="en-US"/>
            </a:p>
          </p:txBody>
        </p:sp>
        <p:sp>
          <p:nvSpPr>
            <p:cNvPr id="254989" name="Line 13"/>
            <p:cNvSpPr>
              <a:spLocks noChangeShapeType="1"/>
            </p:cNvSpPr>
            <p:nvPr/>
          </p:nvSpPr>
          <p:spPr bwMode="auto">
            <a:xfrm>
              <a:off x="240" y="2256"/>
              <a:ext cx="576" cy="0"/>
            </a:xfrm>
            <a:prstGeom prst="line">
              <a:avLst/>
            </a:prstGeom>
            <a:noFill/>
            <a:ln w="31750">
              <a:solidFill>
                <a:schemeClr val="tx1"/>
              </a:solidFill>
              <a:miter lim="800000"/>
              <a:headEnd/>
              <a:tailEnd/>
            </a:ln>
            <a:effectLst/>
          </p:spPr>
          <p:txBody>
            <a:bodyPr wrap="none"/>
            <a:lstStyle/>
            <a:p>
              <a:endParaRPr lang="zh-TW" altLang="en-US"/>
            </a:p>
          </p:txBody>
        </p:sp>
        <p:sp>
          <p:nvSpPr>
            <p:cNvPr id="254990" name="Rectangle 14"/>
            <p:cNvSpPr>
              <a:spLocks noChangeArrowheads="1"/>
            </p:cNvSpPr>
            <p:nvPr/>
          </p:nvSpPr>
          <p:spPr bwMode="auto">
            <a:xfrm>
              <a:off x="144" y="2400"/>
              <a:ext cx="144" cy="816"/>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自</a:t>
              </a:r>
            </a:p>
            <a:p>
              <a:pPr algn="ctr"/>
              <a:r>
                <a:rPr lang="zh-TW" altLang="en-US" sz="1600" b="1">
                  <a:solidFill>
                    <a:srgbClr val="000066"/>
                  </a:solidFill>
                  <a:latin typeface="標楷體" pitchFamily="65" charset="-120"/>
                  <a:ea typeface="標楷體" pitchFamily="65" charset="-120"/>
                </a:rPr>
                <a:t>有</a:t>
              </a:r>
            </a:p>
            <a:p>
              <a:pPr algn="ctr"/>
              <a:r>
                <a:rPr lang="zh-TW" altLang="en-US" sz="1600" b="1">
                  <a:solidFill>
                    <a:srgbClr val="000066"/>
                  </a:solidFill>
                  <a:latin typeface="標楷體" pitchFamily="65" charset="-120"/>
                  <a:ea typeface="標楷體" pitchFamily="65" charset="-120"/>
                </a:rPr>
                <a:t>帳</a:t>
              </a:r>
            </a:p>
          </p:txBody>
        </p:sp>
        <p:sp>
          <p:nvSpPr>
            <p:cNvPr id="254991" name="Rectangle 15"/>
            <p:cNvSpPr>
              <a:spLocks noChangeArrowheads="1"/>
            </p:cNvSpPr>
            <p:nvPr/>
          </p:nvSpPr>
          <p:spPr bwMode="auto">
            <a:xfrm>
              <a:off x="336" y="2400"/>
              <a:ext cx="144" cy="816"/>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客</a:t>
              </a:r>
            </a:p>
            <a:p>
              <a:pPr algn="ctr"/>
              <a:r>
                <a:rPr lang="zh-TW" altLang="en-US" sz="1600" b="1">
                  <a:solidFill>
                    <a:srgbClr val="000066"/>
                  </a:solidFill>
                  <a:latin typeface="標楷體" pitchFamily="65" charset="-120"/>
                  <a:ea typeface="標楷體" pitchFamily="65" charset="-120"/>
                </a:rPr>
                <a:t>戶</a:t>
              </a:r>
            </a:p>
            <a:p>
              <a:pPr algn="ctr"/>
              <a:r>
                <a:rPr lang="zh-TW" altLang="en-US" sz="1600" b="1">
                  <a:solidFill>
                    <a:srgbClr val="000066"/>
                  </a:solidFill>
                  <a:latin typeface="標楷體" pitchFamily="65" charset="-120"/>
                  <a:ea typeface="標楷體" pitchFamily="65" charset="-120"/>
                </a:rPr>
                <a:t>帳</a:t>
              </a:r>
            </a:p>
          </p:txBody>
        </p:sp>
        <p:sp>
          <p:nvSpPr>
            <p:cNvPr id="254992" name="Line 16"/>
            <p:cNvSpPr>
              <a:spLocks noChangeShapeType="1"/>
            </p:cNvSpPr>
            <p:nvPr/>
          </p:nvSpPr>
          <p:spPr bwMode="auto">
            <a:xfrm>
              <a:off x="608" y="2256"/>
              <a:ext cx="0" cy="144"/>
            </a:xfrm>
            <a:prstGeom prst="line">
              <a:avLst/>
            </a:prstGeom>
            <a:noFill/>
            <a:ln w="31750">
              <a:solidFill>
                <a:schemeClr val="tx1"/>
              </a:solidFill>
              <a:miter lim="800000"/>
              <a:headEnd/>
              <a:tailEnd/>
            </a:ln>
            <a:effectLst/>
          </p:spPr>
          <p:txBody>
            <a:bodyPr wrap="none"/>
            <a:lstStyle/>
            <a:p>
              <a:endParaRPr lang="zh-TW" altLang="en-US"/>
            </a:p>
          </p:txBody>
        </p:sp>
        <p:sp>
          <p:nvSpPr>
            <p:cNvPr id="254993" name="Rectangle 17"/>
            <p:cNvSpPr>
              <a:spLocks noChangeArrowheads="1"/>
            </p:cNvSpPr>
            <p:nvPr/>
          </p:nvSpPr>
          <p:spPr bwMode="auto">
            <a:xfrm>
              <a:off x="528" y="2400"/>
              <a:ext cx="144" cy="816"/>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設</a:t>
              </a:r>
            </a:p>
            <a:p>
              <a:pPr algn="ctr"/>
              <a:r>
                <a:rPr lang="zh-TW" altLang="en-US" sz="1600" b="1">
                  <a:solidFill>
                    <a:srgbClr val="000066"/>
                  </a:solidFill>
                  <a:latin typeface="標楷體" pitchFamily="65" charset="-120"/>
                  <a:ea typeface="標楷體" pitchFamily="65" charset="-120"/>
                </a:rPr>
                <a:t>質</a:t>
              </a:r>
            </a:p>
            <a:p>
              <a:pPr algn="ctr"/>
              <a:r>
                <a:rPr lang="zh-TW" altLang="en-US" sz="1600" b="1">
                  <a:solidFill>
                    <a:srgbClr val="000066"/>
                  </a:solidFill>
                  <a:latin typeface="標楷體" pitchFamily="65" charset="-120"/>
                  <a:ea typeface="標楷體" pitchFamily="65" charset="-120"/>
                </a:rPr>
                <a:t>帳</a:t>
              </a:r>
            </a:p>
          </p:txBody>
        </p:sp>
        <p:sp>
          <p:nvSpPr>
            <p:cNvPr id="254994" name="Rectangle 18"/>
            <p:cNvSpPr>
              <a:spLocks noChangeArrowheads="1"/>
            </p:cNvSpPr>
            <p:nvPr/>
          </p:nvSpPr>
          <p:spPr bwMode="auto">
            <a:xfrm>
              <a:off x="720" y="2400"/>
              <a:ext cx="144" cy="816"/>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待</a:t>
              </a:r>
            </a:p>
            <a:p>
              <a:pPr algn="ctr"/>
              <a:r>
                <a:rPr lang="zh-TW" altLang="en-US" sz="1600" b="1">
                  <a:solidFill>
                    <a:srgbClr val="000066"/>
                  </a:solidFill>
                  <a:latin typeface="標楷體" pitchFamily="65" charset="-120"/>
                  <a:ea typeface="標楷體" pitchFamily="65" charset="-120"/>
                </a:rPr>
                <a:t>交</a:t>
              </a:r>
            </a:p>
            <a:p>
              <a:pPr algn="ctr"/>
              <a:r>
                <a:rPr lang="zh-TW" altLang="en-US" sz="1600" b="1">
                  <a:solidFill>
                    <a:srgbClr val="000066"/>
                  </a:solidFill>
                  <a:latin typeface="標楷體" pitchFamily="65" charset="-120"/>
                  <a:ea typeface="標楷體" pitchFamily="65" charset="-120"/>
                </a:rPr>
                <a:t>割</a:t>
              </a:r>
            </a:p>
            <a:p>
              <a:pPr algn="ctr"/>
              <a:r>
                <a:rPr lang="zh-TW" altLang="en-US" sz="1600" b="1">
                  <a:solidFill>
                    <a:srgbClr val="000066"/>
                  </a:solidFill>
                  <a:latin typeface="標楷體" pitchFamily="65" charset="-120"/>
                  <a:ea typeface="標楷體" pitchFamily="65" charset="-120"/>
                </a:rPr>
                <a:t>帳</a:t>
              </a:r>
            </a:p>
          </p:txBody>
        </p:sp>
        <p:sp>
          <p:nvSpPr>
            <p:cNvPr id="254995" name="Line 19"/>
            <p:cNvSpPr>
              <a:spLocks noChangeShapeType="1"/>
            </p:cNvSpPr>
            <p:nvPr/>
          </p:nvSpPr>
          <p:spPr bwMode="auto">
            <a:xfrm>
              <a:off x="432" y="2256"/>
              <a:ext cx="0" cy="144"/>
            </a:xfrm>
            <a:prstGeom prst="line">
              <a:avLst/>
            </a:prstGeom>
            <a:noFill/>
            <a:ln w="31750">
              <a:solidFill>
                <a:schemeClr val="tx1"/>
              </a:solidFill>
              <a:miter lim="800000"/>
              <a:headEnd/>
              <a:tailEnd/>
            </a:ln>
            <a:effectLst/>
          </p:spPr>
          <p:txBody>
            <a:bodyPr wrap="none"/>
            <a:lstStyle/>
            <a:p>
              <a:endParaRPr lang="zh-TW" altLang="en-US"/>
            </a:p>
          </p:txBody>
        </p:sp>
        <p:sp>
          <p:nvSpPr>
            <p:cNvPr id="254996" name="Line 20"/>
            <p:cNvSpPr>
              <a:spLocks noChangeShapeType="1"/>
            </p:cNvSpPr>
            <p:nvPr/>
          </p:nvSpPr>
          <p:spPr bwMode="auto">
            <a:xfrm>
              <a:off x="816" y="2256"/>
              <a:ext cx="0" cy="144"/>
            </a:xfrm>
            <a:prstGeom prst="line">
              <a:avLst/>
            </a:prstGeom>
            <a:noFill/>
            <a:ln w="31750">
              <a:solidFill>
                <a:schemeClr val="tx1"/>
              </a:solidFill>
              <a:miter lim="800000"/>
              <a:headEnd/>
              <a:tailEnd/>
            </a:ln>
            <a:effectLst/>
          </p:spPr>
          <p:txBody>
            <a:bodyPr wrap="none"/>
            <a:lstStyle/>
            <a:p>
              <a:endParaRPr lang="zh-TW" altLang="en-US"/>
            </a:p>
          </p:txBody>
        </p:sp>
      </p:grpSp>
      <p:sp>
        <p:nvSpPr>
          <p:cNvPr id="254997" name="Line 21"/>
          <p:cNvSpPr>
            <a:spLocks noChangeShapeType="1"/>
          </p:cNvSpPr>
          <p:nvPr/>
        </p:nvSpPr>
        <p:spPr bwMode="auto">
          <a:xfrm>
            <a:off x="3319463" y="2055813"/>
            <a:ext cx="0" cy="177800"/>
          </a:xfrm>
          <a:prstGeom prst="line">
            <a:avLst/>
          </a:prstGeom>
          <a:noFill/>
          <a:ln w="31750">
            <a:solidFill>
              <a:schemeClr val="tx1"/>
            </a:solidFill>
            <a:miter lim="800000"/>
            <a:headEnd/>
            <a:tailEnd/>
          </a:ln>
          <a:effectLst/>
        </p:spPr>
        <p:txBody>
          <a:bodyPr wrap="none"/>
          <a:lstStyle/>
          <a:p>
            <a:endParaRPr lang="zh-TW" altLang="en-US"/>
          </a:p>
        </p:txBody>
      </p:sp>
      <p:sp>
        <p:nvSpPr>
          <p:cNvPr id="254998" name="Rectangle 22"/>
          <p:cNvSpPr>
            <a:spLocks noChangeArrowheads="1"/>
          </p:cNvSpPr>
          <p:nvPr/>
        </p:nvSpPr>
        <p:spPr bwMode="auto">
          <a:xfrm>
            <a:off x="1854200" y="2265363"/>
            <a:ext cx="862013" cy="314325"/>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證金公司</a:t>
            </a:r>
          </a:p>
        </p:txBody>
      </p:sp>
      <p:grpSp>
        <p:nvGrpSpPr>
          <p:cNvPr id="254999" name="Group 23"/>
          <p:cNvGrpSpPr>
            <a:grpSpLocks/>
          </p:cNvGrpSpPr>
          <p:nvPr/>
        </p:nvGrpSpPr>
        <p:grpSpPr bwMode="auto">
          <a:xfrm>
            <a:off x="1804988" y="2592388"/>
            <a:ext cx="881062" cy="1804987"/>
            <a:chOff x="384" y="2064"/>
            <a:chExt cx="528" cy="1104"/>
          </a:xfrm>
        </p:grpSpPr>
        <p:sp>
          <p:nvSpPr>
            <p:cNvPr id="255000" name="Line 24"/>
            <p:cNvSpPr>
              <a:spLocks noChangeShapeType="1"/>
            </p:cNvSpPr>
            <p:nvPr/>
          </p:nvSpPr>
          <p:spPr bwMode="auto">
            <a:xfrm>
              <a:off x="480" y="2208"/>
              <a:ext cx="384" cy="0"/>
            </a:xfrm>
            <a:prstGeom prst="line">
              <a:avLst/>
            </a:prstGeom>
            <a:noFill/>
            <a:ln w="31750">
              <a:solidFill>
                <a:schemeClr val="tx1"/>
              </a:solidFill>
              <a:miter lim="800000"/>
              <a:headEnd/>
              <a:tailEnd/>
            </a:ln>
            <a:effectLst/>
          </p:spPr>
          <p:txBody>
            <a:bodyPr wrap="none"/>
            <a:lstStyle/>
            <a:p>
              <a:endParaRPr lang="zh-TW" altLang="en-US"/>
            </a:p>
          </p:txBody>
        </p:sp>
        <p:sp>
          <p:nvSpPr>
            <p:cNvPr id="255001" name="Line 25"/>
            <p:cNvSpPr>
              <a:spLocks noChangeShapeType="1"/>
            </p:cNvSpPr>
            <p:nvPr/>
          </p:nvSpPr>
          <p:spPr bwMode="auto">
            <a:xfrm>
              <a:off x="672" y="2064"/>
              <a:ext cx="0" cy="144"/>
            </a:xfrm>
            <a:prstGeom prst="line">
              <a:avLst/>
            </a:prstGeom>
            <a:noFill/>
            <a:ln w="31750">
              <a:solidFill>
                <a:schemeClr val="tx1"/>
              </a:solidFill>
              <a:miter lim="800000"/>
              <a:headEnd/>
              <a:tailEnd/>
            </a:ln>
            <a:effectLst/>
          </p:spPr>
          <p:txBody>
            <a:bodyPr wrap="none"/>
            <a:lstStyle/>
            <a:p>
              <a:endParaRPr lang="zh-TW" altLang="en-US"/>
            </a:p>
          </p:txBody>
        </p:sp>
        <p:grpSp>
          <p:nvGrpSpPr>
            <p:cNvPr id="255002" name="Group 26"/>
            <p:cNvGrpSpPr>
              <a:grpSpLocks/>
            </p:cNvGrpSpPr>
            <p:nvPr/>
          </p:nvGrpSpPr>
          <p:grpSpPr bwMode="auto">
            <a:xfrm>
              <a:off x="384" y="2208"/>
              <a:ext cx="528" cy="960"/>
              <a:chOff x="336" y="2208"/>
              <a:chExt cx="528" cy="960"/>
            </a:xfrm>
          </p:grpSpPr>
          <p:sp>
            <p:nvSpPr>
              <p:cNvPr id="255003" name="Line 27"/>
              <p:cNvSpPr>
                <a:spLocks noChangeShapeType="1"/>
              </p:cNvSpPr>
              <p:nvPr/>
            </p:nvSpPr>
            <p:spPr bwMode="auto">
              <a:xfrm>
                <a:off x="432" y="2208"/>
                <a:ext cx="0" cy="144"/>
              </a:xfrm>
              <a:prstGeom prst="line">
                <a:avLst/>
              </a:prstGeom>
              <a:noFill/>
              <a:ln w="31750">
                <a:solidFill>
                  <a:schemeClr val="tx1"/>
                </a:solidFill>
                <a:miter lim="800000"/>
                <a:headEnd/>
                <a:tailEnd/>
              </a:ln>
              <a:effectLst/>
            </p:spPr>
            <p:txBody>
              <a:bodyPr wrap="none"/>
              <a:lstStyle/>
              <a:p>
                <a:endParaRPr lang="zh-TW" altLang="en-US"/>
              </a:p>
            </p:txBody>
          </p:sp>
          <p:sp>
            <p:nvSpPr>
              <p:cNvPr id="255004" name="Rectangle 28"/>
              <p:cNvSpPr>
                <a:spLocks noChangeArrowheads="1"/>
              </p:cNvSpPr>
              <p:nvPr/>
            </p:nvSpPr>
            <p:spPr bwMode="auto">
              <a:xfrm>
                <a:off x="336" y="2352"/>
                <a:ext cx="144" cy="816"/>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自</a:t>
                </a:r>
              </a:p>
              <a:p>
                <a:pPr algn="ctr"/>
                <a:r>
                  <a:rPr lang="zh-TW" altLang="en-US" sz="1600" b="1">
                    <a:solidFill>
                      <a:srgbClr val="000066"/>
                    </a:solidFill>
                    <a:latin typeface="標楷體" pitchFamily="65" charset="-120"/>
                    <a:ea typeface="標楷體" pitchFamily="65" charset="-120"/>
                  </a:rPr>
                  <a:t>有</a:t>
                </a:r>
              </a:p>
              <a:p>
                <a:pPr algn="ctr"/>
                <a:r>
                  <a:rPr lang="zh-TW" altLang="en-US" sz="1600" b="1">
                    <a:solidFill>
                      <a:srgbClr val="000066"/>
                    </a:solidFill>
                    <a:latin typeface="標楷體" pitchFamily="65" charset="-120"/>
                    <a:ea typeface="標楷體" pitchFamily="65" charset="-120"/>
                  </a:rPr>
                  <a:t>帳</a:t>
                </a:r>
              </a:p>
            </p:txBody>
          </p:sp>
          <p:sp>
            <p:nvSpPr>
              <p:cNvPr id="255005" name="Rectangle 29"/>
              <p:cNvSpPr>
                <a:spLocks noChangeArrowheads="1"/>
              </p:cNvSpPr>
              <p:nvPr/>
            </p:nvSpPr>
            <p:spPr bwMode="auto">
              <a:xfrm>
                <a:off x="528" y="2352"/>
                <a:ext cx="144" cy="816"/>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客</a:t>
                </a:r>
              </a:p>
              <a:p>
                <a:pPr algn="ctr"/>
                <a:r>
                  <a:rPr lang="zh-TW" altLang="en-US" sz="1600" b="1">
                    <a:solidFill>
                      <a:srgbClr val="000066"/>
                    </a:solidFill>
                    <a:latin typeface="標楷體" pitchFamily="65" charset="-120"/>
                    <a:ea typeface="標楷體" pitchFamily="65" charset="-120"/>
                  </a:rPr>
                  <a:t>戶</a:t>
                </a:r>
              </a:p>
              <a:p>
                <a:pPr algn="ctr"/>
                <a:r>
                  <a:rPr lang="zh-TW" altLang="en-US" sz="1600" b="1">
                    <a:solidFill>
                      <a:srgbClr val="000066"/>
                    </a:solidFill>
                    <a:latin typeface="標楷體" pitchFamily="65" charset="-120"/>
                    <a:ea typeface="標楷體" pitchFamily="65" charset="-120"/>
                  </a:rPr>
                  <a:t>帳</a:t>
                </a:r>
              </a:p>
            </p:txBody>
          </p:sp>
          <p:sp>
            <p:nvSpPr>
              <p:cNvPr id="255006" name="Line 30"/>
              <p:cNvSpPr>
                <a:spLocks noChangeShapeType="1"/>
              </p:cNvSpPr>
              <p:nvPr/>
            </p:nvSpPr>
            <p:spPr bwMode="auto">
              <a:xfrm>
                <a:off x="816" y="2208"/>
                <a:ext cx="0" cy="144"/>
              </a:xfrm>
              <a:prstGeom prst="line">
                <a:avLst/>
              </a:prstGeom>
              <a:noFill/>
              <a:ln w="31750">
                <a:solidFill>
                  <a:schemeClr val="tx1"/>
                </a:solidFill>
                <a:miter lim="800000"/>
                <a:headEnd/>
                <a:tailEnd/>
              </a:ln>
              <a:effectLst/>
            </p:spPr>
            <p:txBody>
              <a:bodyPr wrap="none"/>
              <a:lstStyle/>
              <a:p>
                <a:endParaRPr lang="zh-TW" altLang="en-US"/>
              </a:p>
            </p:txBody>
          </p:sp>
          <p:sp>
            <p:nvSpPr>
              <p:cNvPr id="255007" name="Rectangle 31"/>
              <p:cNvSpPr>
                <a:spLocks noChangeArrowheads="1"/>
              </p:cNvSpPr>
              <p:nvPr/>
            </p:nvSpPr>
            <p:spPr bwMode="auto">
              <a:xfrm>
                <a:off x="720" y="2352"/>
                <a:ext cx="144" cy="816"/>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設</a:t>
                </a:r>
              </a:p>
              <a:p>
                <a:pPr algn="ctr"/>
                <a:r>
                  <a:rPr lang="zh-TW" altLang="en-US" sz="1600" b="1">
                    <a:solidFill>
                      <a:srgbClr val="000066"/>
                    </a:solidFill>
                    <a:latin typeface="標楷體" pitchFamily="65" charset="-120"/>
                    <a:ea typeface="標楷體" pitchFamily="65" charset="-120"/>
                  </a:rPr>
                  <a:t>質</a:t>
                </a:r>
              </a:p>
              <a:p>
                <a:pPr algn="ctr"/>
                <a:r>
                  <a:rPr lang="zh-TW" altLang="en-US" sz="1600" b="1">
                    <a:solidFill>
                      <a:srgbClr val="000066"/>
                    </a:solidFill>
                    <a:latin typeface="標楷體" pitchFamily="65" charset="-120"/>
                    <a:ea typeface="標楷體" pitchFamily="65" charset="-120"/>
                  </a:rPr>
                  <a:t>帳</a:t>
                </a:r>
              </a:p>
            </p:txBody>
          </p:sp>
          <p:sp>
            <p:nvSpPr>
              <p:cNvPr id="255008" name="Line 32"/>
              <p:cNvSpPr>
                <a:spLocks noChangeShapeType="1"/>
              </p:cNvSpPr>
              <p:nvPr/>
            </p:nvSpPr>
            <p:spPr bwMode="auto">
              <a:xfrm>
                <a:off x="624" y="2208"/>
                <a:ext cx="0" cy="144"/>
              </a:xfrm>
              <a:prstGeom prst="line">
                <a:avLst/>
              </a:prstGeom>
              <a:noFill/>
              <a:ln w="31750">
                <a:solidFill>
                  <a:schemeClr val="tx1"/>
                </a:solidFill>
                <a:miter lim="800000"/>
                <a:headEnd/>
                <a:tailEnd/>
              </a:ln>
              <a:effectLst/>
            </p:spPr>
            <p:txBody>
              <a:bodyPr wrap="none"/>
              <a:lstStyle/>
              <a:p>
                <a:endParaRPr lang="zh-TW" altLang="en-US"/>
              </a:p>
            </p:txBody>
          </p:sp>
        </p:grpSp>
      </p:grpSp>
      <p:sp>
        <p:nvSpPr>
          <p:cNvPr id="255009" name="Line 33"/>
          <p:cNvSpPr>
            <a:spLocks noChangeShapeType="1"/>
          </p:cNvSpPr>
          <p:nvPr/>
        </p:nvSpPr>
        <p:spPr bwMode="auto">
          <a:xfrm flipH="1">
            <a:off x="2309813" y="2055813"/>
            <a:ext cx="4762" cy="177800"/>
          </a:xfrm>
          <a:prstGeom prst="line">
            <a:avLst/>
          </a:prstGeom>
          <a:noFill/>
          <a:ln w="31750">
            <a:solidFill>
              <a:schemeClr val="tx1"/>
            </a:solidFill>
            <a:miter lim="800000"/>
            <a:headEnd/>
            <a:tailEnd/>
          </a:ln>
          <a:effectLst/>
        </p:spPr>
        <p:txBody>
          <a:bodyPr wrap="none"/>
          <a:lstStyle/>
          <a:p>
            <a:endParaRPr lang="zh-TW" altLang="en-US"/>
          </a:p>
        </p:txBody>
      </p:sp>
      <p:sp>
        <p:nvSpPr>
          <p:cNvPr id="255010" name="Line 34"/>
          <p:cNvSpPr>
            <a:spLocks noChangeShapeType="1"/>
          </p:cNvSpPr>
          <p:nvPr/>
        </p:nvSpPr>
        <p:spPr bwMode="auto">
          <a:xfrm>
            <a:off x="4340225" y="2047875"/>
            <a:ext cx="3175" cy="187325"/>
          </a:xfrm>
          <a:prstGeom prst="line">
            <a:avLst/>
          </a:prstGeom>
          <a:noFill/>
          <a:ln w="31750">
            <a:solidFill>
              <a:schemeClr val="tx1"/>
            </a:solidFill>
            <a:miter lim="800000"/>
            <a:headEnd/>
            <a:tailEnd/>
          </a:ln>
          <a:effectLst/>
        </p:spPr>
        <p:txBody>
          <a:bodyPr wrap="none"/>
          <a:lstStyle/>
          <a:p>
            <a:endParaRPr lang="zh-TW" altLang="en-US"/>
          </a:p>
        </p:txBody>
      </p:sp>
      <p:sp>
        <p:nvSpPr>
          <p:cNvPr id="255011" name="Rectangle 35"/>
          <p:cNvSpPr>
            <a:spLocks noChangeArrowheads="1"/>
          </p:cNvSpPr>
          <p:nvPr/>
        </p:nvSpPr>
        <p:spPr bwMode="auto">
          <a:xfrm>
            <a:off x="3862388" y="2255838"/>
            <a:ext cx="887412" cy="327025"/>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保管機構</a:t>
            </a:r>
          </a:p>
        </p:txBody>
      </p:sp>
      <p:sp>
        <p:nvSpPr>
          <p:cNvPr id="255012" name="Line 36"/>
          <p:cNvSpPr>
            <a:spLocks noChangeShapeType="1"/>
          </p:cNvSpPr>
          <p:nvPr/>
        </p:nvSpPr>
        <p:spPr bwMode="auto">
          <a:xfrm>
            <a:off x="4356100" y="2611438"/>
            <a:ext cx="0" cy="223837"/>
          </a:xfrm>
          <a:prstGeom prst="line">
            <a:avLst/>
          </a:prstGeom>
          <a:noFill/>
          <a:ln w="31750">
            <a:solidFill>
              <a:schemeClr val="tx1"/>
            </a:solidFill>
            <a:miter lim="800000"/>
            <a:headEnd/>
            <a:tailEnd/>
          </a:ln>
          <a:effectLst/>
        </p:spPr>
        <p:txBody>
          <a:bodyPr wrap="none"/>
          <a:lstStyle/>
          <a:p>
            <a:endParaRPr lang="zh-TW" altLang="en-US"/>
          </a:p>
        </p:txBody>
      </p:sp>
      <p:sp>
        <p:nvSpPr>
          <p:cNvPr id="255013" name="Line 37"/>
          <p:cNvSpPr>
            <a:spLocks noChangeShapeType="1"/>
          </p:cNvSpPr>
          <p:nvPr/>
        </p:nvSpPr>
        <p:spPr bwMode="auto">
          <a:xfrm>
            <a:off x="4171950" y="2835275"/>
            <a:ext cx="1588" cy="234950"/>
          </a:xfrm>
          <a:prstGeom prst="line">
            <a:avLst/>
          </a:prstGeom>
          <a:noFill/>
          <a:ln w="31750">
            <a:solidFill>
              <a:schemeClr val="tx1"/>
            </a:solidFill>
            <a:miter lim="800000"/>
            <a:headEnd/>
            <a:tailEnd/>
          </a:ln>
          <a:effectLst/>
        </p:spPr>
        <p:txBody>
          <a:bodyPr wrap="none"/>
          <a:lstStyle/>
          <a:p>
            <a:endParaRPr lang="zh-TW" altLang="en-US"/>
          </a:p>
        </p:txBody>
      </p:sp>
      <p:sp>
        <p:nvSpPr>
          <p:cNvPr id="255014" name="Line 38"/>
          <p:cNvSpPr>
            <a:spLocks noChangeShapeType="1"/>
          </p:cNvSpPr>
          <p:nvPr/>
        </p:nvSpPr>
        <p:spPr bwMode="auto">
          <a:xfrm>
            <a:off x="4171950" y="2835275"/>
            <a:ext cx="388938" cy="1588"/>
          </a:xfrm>
          <a:prstGeom prst="line">
            <a:avLst/>
          </a:prstGeom>
          <a:noFill/>
          <a:ln w="31750">
            <a:solidFill>
              <a:schemeClr val="tx1"/>
            </a:solidFill>
            <a:miter lim="800000"/>
            <a:headEnd/>
            <a:tailEnd/>
          </a:ln>
          <a:effectLst/>
        </p:spPr>
        <p:txBody>
          <a:bodyPr wrap="none"/>
          <a:lstStyle/>
          <a:p>
            <a:endParaRPr lang="zh-TW" altLang="en-US"/>
          </a:p>
        </p:txBody>
      </p:sp>
      <p:sp>
        <p:nvSpPr>
          <p:cNvPr id="255015" name="Line 39"/>
          <p:cNvSpPr>
            <a:spLocks noChangeShapeType="1"/>
          </p:cNvSpPr>
          <p:nvPr/>
        </p:nvSpPr>
        <p:spPr bwMode="auto">
          <a:xfrm>
            <a:off x="4560888" y="2835275"/>
            <a:ext cx="1587" cy="234950"/>
          </a:xfrm>
          <a:prstGeom prst="line">
            <a:avLst/>
          </a:prstGeom>
          <a:noFill/>
          <a:ln w="31750">
            <a:solidFill>
              <a:schemeClr val="tx1"/>
            </a:solidFill>
            <a:miter lim="800000"/>
            <a:headEnd/>
            <a:tailEnd/>
          </a:ln>
          <a:effectLst/>
        </p:spPr>
        <p:txBody>
          <a:bodyPr wrap="none"/>
          <a:lstStyle/>
          <a:p>
            <a:endParaRPr lang="zh-TW" altLang="en-US"/>
          </a:p>
        </p:txBody>
      </p:sp>
      <p:sp>
        <p:nvSpPr>
          <p:cNvPr id="255016" name="Rectangle 40"/>
          <p:cNvSpPr>
            <a:spLocks noChangeArrowheads="1"/>
          </p:cNvSpPr>
          <p:nvPr/>
        </p:nvSpPr>
        <p:spPr bwMode="auto">
          <a:xfrm>
            <a:off x="4059238" y="3057525"/>
            <a:ext cx="287337" cy="1343025"/>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自</a:t>
            </a:r>
          </a:p>
          <a:p>
            <a:pPr algn="ctr"/>
            <a:r>
              <a:rPr lang="zh-TW" altLang="en-US" sz="1600" b="1">
                <a:solidFill>
                  <a:srgbClr val="000066"/>
                </a:solidFill>
                <a:latin typeface="標楷體" pitchFamily="65" charset="-120"/>
                <a:ea typeface="標楷體" pitchFamily="65" charset="-120"/>
              </a:rPr>
              <a:t>有</a:t>
            </a:r>
          </a:p>
          <a:p>
            <a:pPr algn="ctr"/>
            <a:r>
              <a:rPr lang="zh-TW" altLang="en-US" sz="1600" b="1">
                <a:solidFill>
                  <a:srgbClr val="000066"/>
                </a:solidFill>
                <a:latin typeface="標楷體" pitchFamily="65" charset="-120"/>
                <a:ea typeface="標楷體" pitchFamily="65" charset="-120"/>
              </a:rPr>
              <a:t>帳</a:t>
            </a:r>
          </a:p>
        </p:txBody>
      </p:sp>
      <p:sp>
        <p:nvSpPr>
          <p:cNvPr id="255017" name="Line 41"/>
          <p:cNvSpPr>
            <a:spLocks noChangeShapeType="1"/>
          </p:cNvSpPr>
          <p:nvPr/>
        </p:nvSpPr>
        <p:spPr bwMode="auto">
          <a:xfrm flipH="1">
            <a:off x="5172075" y="2619375"/>
            <a:ext cx="9525" cy="203200"/>
          </a:xfrm>
          <a:prstGeom prst="line">
            <a:avLst/>
          </a:prstGeom>
          <a:noFill/>
          <a:ln w="31750">
            <a:solidFill>
              <a:schemeClr val="tx1"/>
            </a:solidFill>
            <a:miter lim="800000"/>
            <a:headEnd/>
            <a:tailEnd/>
          </a:ln>
          <a:effectLst/>
        </p:spPr>
        <p:txBody>
          <a:bodyPr wrap="none"/>
          <a:lstStyle/>
          <a:p>
            <a:endParaRPr lang="zh-TW" altLang="en-US"/>
          </a:p>
        </p:txBody>
      </p:sp>
      <p:sp>
        <p:nvSpPr>
          <p:cNvPr id="255018" name="Line 42"/>
          <p:cNvSpPr>
            <a:spLocks noChangeShapeType="1"/>
          </p:cNvSpPr>
          <p:nvPr/>
        </p:nvSpPr>
        <p:spPr bwMode="auto">
          <a:xfrm flipH="1">
            <a:off x="4995863" y="2841625"/>
            <a:ext cx="1587" cy="207963"/>
          </a:xfrm>
          <a:prstGeom prst="line">
            <a:avLst/>
          </a:prstGeom>
          <a:noFill/>
          <a:ln w="31750">
            <a:solidFill>
              <a:schemeClr val="tx1"/>
            </a:solidFill>
            <a:miter lim="800000"/>
            <a:headEnd/>
            <a:tailEnd/>
          </a:ln>
          <a:effectLst/>
        </p:spPr>
        <p:txBody>
          <a:bodyPr wrap="none"/>
          <a:lstStyle/>
          <a:p>
            <a:endParaRPr lang="zh-TW" altLang="en-US"/>
          </a:p>
        </p:txBody>
      </p:sp>
      <p:sp>
        <p:nvSpPr>
          <p:cNvPr id="255019" name="Line 43"/>
          <p:cNvSpPr>
            <a:spLocks noChangeShapeType="1"/>
          </p:cNvSpPr>
          <p:nvPr/>
        </p:nvSpPr>
        <p:spPr bwMode="auto">
          <a:xfrm>
            <a:off x="4997450" y="2841625"/>
            <a:ext cx="390525" cy="1588"/>
          </a:xfrm>
          <a:prstGeom prst="line">
            <a:avLst/>
          </a:prstGeom>
          <a:noFill/>
          <a:ln w="31750">
            <a:solidFill>
              <a:schemeClr val="tx1"/>
            </a:solidFill>
            <a:miter lim="800000"/>
            <a:headEnd/>
            <a:tailEnd/>
          </a:ln>
          <a:effectLst/>
        </p:spPr>
        <p:txBody>
          <a:bodyPr wrap="none"/>
          <a:lstStyle/>
          <a:p>
            <a:endParaRPr lang="zh-TW" altLang="en-US"/>
          </a:p>
        </p:txBody>
      </p:sp>
      <p:sp>
        <p:nvSpPr>
          <p:cNvPr id="255020" name="Line 44"/>
          <p:cNvSpPr>
            <a:spLocks noChangeShapeType="1"/>
          </p:cNvSpPr>
          <p:nvPr/>
        </p:nvSpPr>
        <p:spPr bwMode="auto">
          <a:xfrm>
            <a:off x="5387975" y="2841625"/>
            <a:ext cx="9525" cy="193675"/>
          </a:xfrm>
          <a:prstGeom prst="line">
            <a:avLst/>
          </a:prstGeom>
          <a:noFill/>
          <a:ln w="31750">
            <a:solidFill>
              <a:schemeClr val="tx1"/>
            </a:solidFill>
            <a:miter lim="800000"/>
            <a:headEnd/>
            <a:tailEnd/>
          </a:ln>
          <a:effectLst/>
        </p:spPr>
        <p:txBody>
          <a:bodyPr wrap="none"/>
          <a:lstStyle/>
          <a:p>
            <a:endParaRPr lang="zh-TW" altLang="en-US"/>
          </a:p>
        </p:txBody>
      </p:sp>
      <p:sp>
        <p:nvSpPr>
          <p:cNvPr id="255021" name="Rectangle 45"/>
          <p:cNvSpPr>
            <a:spLocks noChangeArrowheads="1"/>
          </p:cNvSpPr>
          <p:nvPr/>
        </p:nvSpPr>
        <p:spPr bwMode="auto">
          <a:xfrm>
            <a:off x="4849813" y="2249488"/>
            <a:ext cx="727075" cy="347662"/>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信託業</a:t>
            </a:r>
          </a:p>
        </p:txBody>
      </p:sp>
      <p:sp>
        <p:nvSpPr>
          <p:cNvPr id="255022" name="Rectangle 46"/>
          <p:cNvSpPr>
            <a:spLocks noChangeArrowheads="1"/>
          </p:cNvSpPr>
          <p:nvPr/>
        </p:nvSpPr>
        <p:spPr bwMode="auto">
          <a:xfrm>
            <a:off x="4867275" y="3051175"/>
            <a:ext cx="292100" cy="1352550"/>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自</a:t>
            </a:r>
          </a:p>
          <a:p>
            <a:pPr algn="ctr"/>
            <a:r>
              <a:rPr lang="zh-TW" altLang="en-US" sz="1600" b="1">
                <a:solidFill>
                  <a:srgbClr val="000066"/>
                </a:solidFill>
                <a:latin typeface="標楷體" pitchFamily="65" charset="-120"/>
                <a:ea typeface="標楷體" pitchFamily="65" charset="-120"/>
              </a:rPr>
              <a:t>有</a:t>
            </a:r>
          </a:p>
          <a:p>
            <a:pPr algn="ctr"/>
            <a:r>
              <a:rPr lang="zh-TW" altLang="en-US" sz="1600" b="1">
                <a:solidFill>
                  <a:srgbClr val="000066"/>
                </a:solidFill>
                <a:latin typeface="標楷體" pitchFamily="65" charset="-120"/>
                <a:ea typeface="標楷體" pitchFamily="65" charset="-120"/>
              </a:rPr>
              <a:t>帳</a:t>
            </a:r>
          </a:p>
        </p:txBody>
      </p:sp>
      <p:sp>
        <p:nvSpPr>
          <p:cNvPr id="255023" name="Rectangle 47"/>
          <p:cNvSpPr>
            <a:spLocks noChangeArrowheads="1"/>
          </p:cNvSpPr>
          <p:nvPr/>
        </p:nvSpPr>
        <p:spPr bwMode="auto">
          <a:xfrm>
            <a:off x="4406900" y="3057525"/>
            <a:ext cx="290513" cy="1343025"/>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客</a:t>
            </a:r>
          </a:p>
          <a:p>
            <a:pPr algn="ctr"/>
            <a:r>
              <a:rPr lang="zh-TW" altLang="en-US" sz="1600" b="1">
                <a:solidFill>
                  <a:srgbClr val="000066"/>
                </a:solidFill>
                <a:latin typeface="標楷體" pitchFamily="65" charset="-120"/>
                <a:ea typeface="標楷體" pitchFamily="65" charset="-120"/>
              </a:rPr>
              <a:t>戶</a:t>
            </a:r>
          </a:p>
          <a:p>
            <a:pPr algn="ctr"/>
            <a:r>
              <a:rPr lang="zh-TW" altLang="en-US" sz="1600" b="1">
                <a:solidFill>
                  <a:srgbClr val="000066"/>
                </a:solidFill>
                <a:latin typeface="標楷體" pitchFamily="65" charset="-120"/>
                <a:ea typeface="標楷體" pitchFamily="65" charset="-120"/>
              </a:rPr>
              <a:t>帳</a:t>
            </a:r>
          </a:p>
        </p:txBody>
      </p:sp>
      <p:sp>
        <p:nvSpPr>
          <p:cNvPr id="255024" name="Rectangle 48"/>
          <p:cNvSpPr>
            <a:spLocks noChangeArrowheads="1"/>
          </p:cNvSpPr>
          <p:nvPr/>
        </p:nvSpPr>
        <p:spPr bwMode="auto">
          <a:xfrm>
            <a:off x="5227638" y="3051175"/>
            <a:ext cx="292100" cy="1350963"/>
          </a:xfrm>
          <a:prstGeom prst="rect">
            <a:avLst/>
          </a:prstGeom>
          <a:no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客</a:t>
            </a:r>
          </a:p>
          <a:p>
            <a:pPr algn="ctr"/>
            <a:r>
              <a:rPr lang="zh-TW" altLang="en-US" sz="1600" b="1">
                <a:solidFill>
                  <a:srgbClr val="000066"/>
                </a:solidFill>
                <a:latin typeface="標楷體" pitchFamily="65" charset="-120"/>
                <a:ea typeface="標楷體" pitchFamily="65" charset="-120"/>
              </a:rPr>
              <a:t>戶</a:t>
            </a:r>
          </a:p>
          <a:p>
            <a:pPr algn="ctr"/>
            <a:r>
              <a:rPr lang="zh-TW" altLang="en-US" sz="1600" b="1">
                <a:solidFill>
                  <a:srgbClr val="000066"/>
                </a:solidFill>
                <a:latin typeface="標楷體" pitchFamily="65" charset="-120"/>
                <a:ea typeface="標楷體" pitchFamily="65" charset="-120"/>
              </a:rPr>
              <a:t>帳</a:t>
            </a:r>
          </a:p>
        </p:txBody>
      </p:sp>
      <p:sp>
        <p:nvSpPr>
          <p:cNvPr id="255025" name="Text Box 49"/>
          <p:cNvSpPr txBox="1">
            <a:spLocks noChangeArrowheads="1"/>
          </p:cNvSpPr>
          <p:nvPr/>
        </p:nvSpPr>
        <p:spPr bwMode="auto">
          <a:xfrm>
            <a:off x="6138863" y="1700213"/>
            <a:ext cx="1104900" cy="396875"/>
          </a:xfrm>
          <a:prstGeom prst="rect">
            <a:avLst/>
          </a:prstGeom>
          <a:noFill/>
          <a:ln w="9525">
            <a:noFill/>
            <a:miter lim="800000"/>
            <a:headEnd/>
            <a:tailEnd/>
          </a:ln>
          <a:effectLst/>
        </p:spPr>
        <p:txBody>
          <a:bodyPr>
            <a:spAutoFit/>
          </a:bodyPr>
          <a:lstStyle/>
          <a:p>
            <a:pPr algn="ctr">
              <a:spcBef>
                <a:spcPct val="50000"/>
              </a:spcBef>
            </a:pPr>
            <a:r>
              <a:rPr lang="zh-TW" altLang="en-US" sz="2000" b="1">
                <a:solidFill>
                  <a:srgbClr val="0000CC"/>
                </a:solidFill>
                <a:latin typeface="Times New Roman" pitchFamily="18" charset="0"/>
                <a:ea typeface="華康楷書體W5" pitchFamily="65" charset="-120"/>
              </a:rPr>
              <a:t>集保戶</a:t>
            </a:r>
          </a:p>
        </p:txBody>
      </p:sp>
      <p:sp>
        <p:nvSpPr>
          <p:cNvPr id="255026" name="Line 50"/>
          <p:cNvSpPr>
            <a:spLocks noChangeShapeType="1"/>
          </p:cNvSpPr>
          <p:nvPr/>
        </p:nvSpPr>
        <p:spPr bwMode="auto">
          <a:xfrm flipH="1">
            <a:off x="7235825" y="1965325"/>
            <a:ext cx="25400" cy="4200525"/>
          </a:xfrm>
          <a:prstGeom prst="line">
            <a:avLst/>
          </a:prstGeom>
          <a:noFill/>
          <a:ln w="38100">
            <a:solidFill>
              <a:schemeClr val="tx1"/>
            </a:solidFill>
            <a:prstDash val="dash"/>
            <a:miter lim="800000"/>
            <a:headEnd/>
            <a:tailEnd/>
          </a:ln>
          <a:effectLst/>
        </p:spPr>
        <p:txBody>
          <a:bodyPr wrap="none"/>
          <a:lstStyle/>
          <a:p>
            <a:endParaRPr lang="zh-TW" altLang="en-US"/>
          </a:p>
        </p:txBody>
      </p:sp>
      <p:sp>
        <p:nvSpPr>
          <p:cNvPr id="255027" name="Text Box 51"/>
          <p:cNvSpPr txBox="1">
            <a:spLocks noChangeArrowheads="1"/>
          </p:cNvSpPr>
          <p:nvPr/>
        </p:nvSpPr>
        <p:spPr bwMode="auto">
          <a:xfrm>
            <a:off x="7386638" y="3032125"/>
            <a:ext cx="1362075" cy="396875"/>
          </a:xfrm>
          <a:prstGeom prst="rect">
            <a:avLst/>
          </a:prstGeom>
          <a:noFill/>
          <a:ln w="9525">
            <a:noFill/>
            <a:miter lim="800000"/>
            <a:headEnd/>
            <a:tailEnd/>
          </a:ln>
          <a:effectLst/>
        </p:spPr>
        <p:txBody>
          <a:bodyPr>
            <a:spAutoFit/>
          </a:bodyPr>
          <a:lstStyle/>
          <a:p>
            <a:pPr algn="ctr">
              <a:spcBef>
                <a:spcPct val="50000"/>
              </a:spcBef>
            </a:pPr>
            <a:r>
              <a:rPr lang="zh-TW" altLang="en-US" sz="2000" b="1">
                <a:solidFill>
                  <a:srgbClr val="0000CC"/>
                </a:solidFill>
                <a:latin typeface="Times New Roman" pitchFamily="18" charset="0"/>
                <a:ea typeface="華康楷書體W5" pitchFamily="65" charset="-120"/>
              </a:rPr>
              <a:t>非集保戶</a:t>
            </a:r>
          </a:p>
        </p:txBody>
      </p:sp>
      <p:sp>
        <p:nvSpPr>
          <p:cNvPr id="255028" name="Line 52"/>
          <p:cNvSpPr>
            <a:spLocks noChangeShapeType="1"/>
          </p:cNvSpPr>
          <p:nvPr/>
        </p:nvSpPr>
        <p:spPr bwMode="auto">
          <a:xfrm flipH="1">
            <a:off x="8056563" y="2852738"/>
            <a:ext cx="9525" cy="763587"/>
          </a:xfrm>
          <a:prstGeom prst="line">
            <a:avLst/>
          </a:prstGeom>
          <a:noFill/>
          <a:ln w="31750">
            <a:solidFill>
              <a:schemeClr val="tx1"/>
            </a:solidFill>
            <a:miter lim="800000"/>
            <a:headEnd/>
            <a:tailEnd/>
          </a:ln>
          <a:effectLst/>
        </p:spPr>
        <p:txBody>
          <a:bodyPr wrap="none"/>
          <a:lstStyle/>
          <a:p>
            <a:endParaRPr lang="zh-TW" altLang="en-US"/>
          </a:p>
        </p:txBody>
      </p:sp>
      <p:sp>
        <p:nvSpPr>
          <p:cNvPr id="255029" name="Rectangle 53"/>
          <p:cNvSpPr>
            <a:spLocks noChangeArrowheads="1"/>
          </p:cNvSpPr>
          <p:nvPr/>
        </p:nvSpPr>
        <p:spPr bwMode="auto">
          <a:xfrm>
            <a:off x="7431088" y="3638550"/>
            <a:ext cx="1042987" cy="568325"/>
          </a:xfrm>
          <a:prstGeom prst="rect">
            <a:avLst/>
          </a:prstGeom>
          <a:gradFill rotWithShape="0">
            <a:gsLst>
              <a:gs pos="0">
                <a:schemeClr val="hlink">
                  <a:gamma/>
                  <a:tint val="41176"/>
                  <a:invGamma/>
                </a:schemeClr>
              </a:gs>
              <a:gs pos="100000">
                <a:schemeClr val="hlink"/>
              </a:gs>
            </a:gsLst>
            <a:path path="shape">
              <a:fillToRect l="50000" t="50000" r="50000" b="50000"/>
            </a:path>
          </a:grad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登錄專戶</a:t>
            </a:r>
          </a:p>
        </p:txBody>
      </p:sp>
      <p:sp>
        <p:nvSpPr>
          <p:cNvPr id="255030" name="Line 54"/>
          <p:cNvSpPr>
            <a:spLocks noChangeShapeType="1"/>
          </p:cNvSpPr>
          <p:nvPr/>
        </p:nvSpPr>
        <p:spPr bwMode="auto">
          <a:xfrm>
            <a:off x="8004175" y="4238625"/>
            <a:ext cx="1588" cy="179388"/>
          </a:xfrm>
          <a:prstGeom prst="line">
            <a:avLst/>
          </a:prstGeom>
          <a:noFill/>
          <a:ln w="31750">
            <a:solidFill>
              <a:schemeClr val="tx1"/>
            </a:solidFill>
            <a:miter lim="800000"/>
            <a:headEnd/>
            <a:tailEnd/>
          </a:ln>
          <a:effectLst/>
        </p:spPr>
        <p:txBody>
          <a:bodyPr wrap="none"/>
          <a:lstStyle/>
          <a:p>
            <a:endParaRPr lang="zh-TW" altLang="en-US"/>
          </a:p>
        </p:txBody>
      </p:sp>
      <p:sp>
        <p:nvSpPr>
          <p:cNvPr id="255031" name="Line 55"/>
          <p:cNvSpPr>
            <a:spLocks noChangeShapeType="1"/>
          </p:cNvSpPr>
          <p:nvPr/>
        </p:nvSpPr>
        <p:spPr bwMode="auto">
          <a:xfrm flipV="1">
            <a:off x="7454900" y="4389438"/>
            <a:ext cx="982663" cy="25400"/>
          </a:xfrm>
          <a:prstGeom prst="line">
            <a:avLst/>
          </a:prstGeom>
          <a:noFill/>
          <a:ln w="31750">
            <a:solidFill>
              <a:schemeClr val="tx1"/>
            </a:solidFill>
            <a:miter lim="800000"/>
            <a:headEnd/>
            <a:tailEnd/>
          </a:ln>
          <a:effectLst/>
        </p:spPr>
        <p:txBody>
          <a:bodyPr wrap="none"/>
          <a:lstStyle/>
          <a:p>
            <a:endParaRPr lang="zh-TW" altLang="en-US"/>
          </a:p>
        </p:txBody>
      </p:sp>
      <p:grpSp>
        <p:nvGrpSpPr>
          <p:cNvPr id="255032" name="Group 56"/>
          <p:cNvGrpSpPr>
            <a:grpSpLocks/>
          </p:cNvGrpSpPr>
          <p:nvPr/>
        </p:nvGrpSpPr>
        <p:grpSpPr bwMode="auto">
          <a:xfrm>
            <a:off x="7358063" y="4438650"/>
            <a:ext cx="279400" cy="1706563"/>
            <a:chOff x="4632" y="2016"/>
            <a:chExt cx="168" cy="1296"/>
          </a:xfrm>
        </p:grpSpPr>
        <p:sp>
          <p:nvSpPr>
            <p:cNvPr id="255033" name="Line 57"/>
            <p:cNvSpPr>
              <a:spLocks noChangeShapeType="1"/>
            </p:cNvSpPr>
            <p:nvPr/>
          </p:nvSpPr>
          <p:spPr bwMode="auto">
            <a:xfrm>
              <a:off x="4704" y="2016"/>
              <a:ext cx="0" cy="144"/>
            </a:xfrm>
            <a:prstGeom prst="line">
              <a:avLst/>
            </a:prstGeom>
            <a:noFill/>
            <a:ln w="31750">
              <a:solidFill>
                <a:schemeClr val="tx1"/>
              </a:solidFill>
              <a:miter lim="800000"/>
              <a:headEnd/>
              <a:tailEnd/>
            </a:ln>
            <a:effectLst/>
          </p:spPr>
          <p:txBody>
            <a:bodyPr wrap="none"/>
            <a:lstStyle/>
            <a:p>
              <a:endParaRPr lang="zh-TW" altLang="en-US"/>
            </a:p>
          </p:txBody>
        </p:sp>
        <p:sp>
          <p:nvSpPr>
            <p:cNvPr id="255034" name="Rectangle 58"/>
            <p:cNvSpPr>
              <a:spLocks noChangeArrowheads="1"/>
            </p:cNvSpPr>
            <p:nvPr/>
          </p:nvSpPr>
          <p:spPr bwMode="auto">
            <a:xfrm>
              <a:off x="4632" y="2160"/>
              <a:ext cx="168" cy="1152"/>
            </a:xfrm>
            <a:prstGeom prst="rect">
              <a:avLst/>
            </a:prstGeom>
            <a:gradFill rotWithShape="0">
              <a:gsLst>
                <a:gs pos="0">
                  <a:schemeClr val="hlink">
                    <a:gamma/>
                    <a:tint val="41176"/>
                    <a:invGamma/>
                  </a:schemeClr>
                </a:gs>
                <a:gs pos="100000">
                  <a:schemeClr val="hlink"/>
                </a:gs>
              </a:gsLst>
              <a:path path="shape">
                <a:fillToRect l="50000" t="50000" r="50000" b="50000"/>
              </a:path>
            </a:gradFill>
            <a:ln w="9525">
              <a:solidFill>
                <a:schemeClr val="tx1"/>
              </a:solidFill>
              <a:miter lim="800000"/>
              <a:headEnd/>
              <a:tailEnd/>
            </a:ln>
            <a:effectLst/>
          </p:spPr>
          <p:txBody>
            <a:bodyPr wrap="none" anchor="ctr"/>
            <a:lstStyle/>
            <a:p>
              <a:pPr algn="ctr">
                <a:lnSpc>
                  <a:spcPct val="75000"/>
                </a:lnSpc>
              </a:pPr>
              <a:r>
                <a:rPr lang="zh-TW" altLang="en-US" sz="1600" b="1">
                  <a:solidFill>
                    <a:srgbClr val="000066"/>
                  </a:solidFill>
                  <a:latin typeface="標楷體" pitchFamily="65" charset="-120"/>
                  <a:ea typeface="標楷體" pitchFamily="65" charset="-120"/>
                </a:rPr>
                <a:t>證</a:t>
              </a:r>
            </a:p>
            <a:p>
              <a:pPr algn="ctr">
                <a:lnSpc>
                  <a:spcPct val="75000"/>
                </a:lnSpc>
              </a:pPr>
              <a:r>
                <a:rPr lang="zh-TW" altLang="en-US" sz="1600" b="1">
                  <a:solidFill>
                    <a:srgbClr val="000066"/>
                  </a:solidFill>
                  <a:latin typeface="標楷體" pitchFamily="65" charset="-120"/>
                  <a:ea typeface="標楷體" pitchFamily="65" charset="-120"/>
                </a:rPr>
                <a:t>券</a:t>
              </a:r>
            </a:p>
            <a:p>
              <a:pPr algn="ctr">
                <a:lnSpc>
                  <a:spcPct val="75000"/>
                </a:lnSpc>
              </a:pPr>
              <a:r>
                <a:rPr lang="zh-TW" altLang="en-US" sz="1600" b="1">
                  <a:solidFill>
                    <a:srgbClr val="000066"/>
                  </a:solidFill>
                  <a:latin typeface="標楷體" pitchFamily="65" charset="-120"/>
                  <a:ea typeface="標楷體" pitchFamily="65" charset="-120"/>
                </a:rPr>
                <a:t>所</a:t>
              </a:r>
            </a:p>
            <a:p>
              <a:pPr algn="ctr">
                <a:lnSpc>
                  <a:spcPct val="75000"/>
                </a:lnSpc>
              </a:pPr>
              <a:r>
                <a:rPr lang="zh-TW" altLang="en-US" sz="1600" b="1">
                  <a:solidFill>
                    <a:srgbClr val="000066"/>
                  </a:solidFill>
                  <a:latin typeface="標楷體" pitchFamily="65" charset="-120"/>
                  <a:ea typeface="標楷體" pitchFamily="65" charset="-120"/>
                </a:rPr>
                <a:t>有</a:t>
              </a:r>
            </a:p>
            <a:p>
              <a:pPr algn="ctr">
                <a:lnSpc>
                  <a:spcPct val="75000"/>
                </a:lnSpc>
              </a:pPr>
              <a:r>
                <a:rPr lang="zh-TW" altLang="en-US" sz="1600" b="1">
                  <a:solidFill>
                    <a:srgbClr val="000066"/>
                  </a:solidFill>
                  <a:latin typeface="標楷體" pitchFamily="65" charset="-120"/>
                  <a:ea typeface="標楷體" pitchFamily="65" charset="-120"/>
                </a:rPr>
                <a:t>人</a:t>
              </a:r>
            </a:p>
            <a:p>
              <a:pPr algn="ctr">
                <a:lnSpc>
                  <a:spcPct val="75000"/>
                </a:lnSpc>
              </a:pPr>
              <a:r>
                <a:rPr lang="zh-TW" altLang="en-US" sz="1600" b="1">
                  <a:solidFill>
                    <a:srgbClr val="000066"/>
                  </a:solidFill>
                  <a:latin typeface="標楷體" pitchFamily="65" charset="-120"/>
                  <a:ea typeface="標楷體" pitchFamily="65" charset="-120"/>
                </a:rPr>
                <a:t>明</a:t>
              </a:r>
            </a:p>
            <a:p>
              <a:pPr algn="ctr">
                <a:lnSpc>
                  <a:spcPct val="75000"/>
                </a:lnSpc>
              </a:pPr>
              <a:r>
                <a:rPr lang="zh-TW" altLang="en-US" sz="1600" b="1">
                  <a:solidFill>
                    <a:srgbClr val="000066"/>
                  </a:solidFill>
                  <a:latin typeface="標楷體" pitchFamily="65" charset="-120"/>
                  <a:ea typeface="標楷體" pitchFamily="65" charset="-120"/>
                </a:rPr>
                <a:t>細</a:t>
              </a:r>
            </a:p>
          </p:txBody>
        </p:sp>
      </p:grpSp>
      <p:grpSp>
        <p:nvGrpSpPr>
          <p:cNvPr id="255035" name="Group 59"/>
          <p:cNvGrpSpPr>
            <a:grpSpLocks/>
          </p:cNvGrpSpPr>
          <p:nvPr/>
        </p:nvGrpSpPr>
        <p:grpSpPr bwMode="auto">
          <a:xfrm>
            <a:off x="8301038" y="4414838"/>
            <a:ext cx="280987" cy="1706562"/>
            <a:chOff x="4632" y="2016"/>
            <a:chExt cx="168" cy="1296"/>
          </a:xfrm>
        </p:grpSpPr>
        <p:sp>
          <p:nvSpPr>
            <p:cNvPr id="255036" name="Line 60"/>
            <p:cNvSpPr>
              <a:spLocks noChangeShapeType="1"/>
            </p:cNvSpPr>
            <p:nvPr/>
          </p:nvSpPr>
          <p:spPr bwMode="auto">
            <a:xfrm>
              <a:off x="4704" y="2016"/>
              <a:ext cx="0" cy="144"/>
            </a:xfrm>
            <a:prstGeom prst="line">
              <a:avLst/>
            </a:prstGeom>
            <a:noFill/>
            <a:ln w="31750">
              <a:solidFill>
                <a:schemeClr val="tx1"/>
              </a:solidFill>
              <a:miter lim="800000"/>
              <a:headEnd/>
              <a:tailEnd/>
            </a:ln>
            <a:effectLst/>
          </p:spPr>
          <p:txBody>
            <a:bodyPr wrap="none"/>
            <a:lstStyle/>
            <a:p>
              <a:endParaRPr lang="zh-TW" altLang="en-US"/>
            </a:p>
          </p:txBody>
        </p:sp>
        <p:sp>
          <p:nvSpPr>
            <p:cNvPr id="255037" name="Rectangle 61"/>
            <p:cNvSpPr>
              <a:spLocks noChangeArrowheads="1"/>
            </p:cNvSpPr>
            <p:nvPr/>
          </p:nvSpPr>
          <p:spPr bwMode="auto">
            <a:xfrm>
              <a:off x="4632" y="2160"/>
              <a:ext cx="168" cy="1152"/>
            </a:xfrm>
            <a:prstGeom prst="rect">
              <a:avLst/>
            </a:prstGeom>
            <a:gradFill rotWithShape="0">
              <a:gsLst>
                <a:gs pos="0">
                  <a:schemeClr val="hlink">
                    <a:gamma/>
                    <a:tint val="41176"/>
                    <a:invGamma/>
                  </a:schemeClr>
                </a:gs>
                <a:gs pos="100000">
                  <a:schemeClr val="hlink"/>
                </a:gs>
              </a:gsLst>
              <a:path path="shape">
                <a:fillToRect l="50000" t="50000" r="50000" b="50000"/>
              </a:path>
            </a:gradFill>
            <a:ln w="9525">
              <a:solidFill>
                <a:schemeClr val="tx1"/>
              </a:solidFill>
              <a:miter lim="800000"/>
              <a:headEnd/>
              <a:tailEnd/>
            </a:ln>
            <a:effectLst/>
          </p:spPr>
          <p:txBody>
            <a:bodyPr wrap="none" anchor="ctr"/>
            <a:lstStyle/>
            <a:p>
              <a:pPr algn="ctr">
                <a:lnSpc>
                  <a:spcPct val="80000"/>
                </a:lnSpc>
              </a:pPr>
              <a:r>
                <a:rPr lang="zh-TW" altLang="en-US" sz="1600" b="1">
                  <a:solidFill>
                    <a:srgbClr val="000066"/>
                  </a:solidFill>
                  <a:latin typeface="標楷體" pitchFamily="65" charset="-120"/>
                  <a:ea typeface="標楷體" pitchFamily="65" charset="-120"/>
                </a:rPr>
                <a:t>現</a:t>
              </a:r>
            </a:p>
            <a:p>
              <a:pPr algn="ctr">
                <a:lnSpc>
                  <a:spcPct val="80000"/>
                </a:lnSpc>
              </a:pPr>
              <a:r>
                <a:rPr lang="zh-TW" altLang="en-US" sz="1600" b="1">
                  <a:solidFill>
                    <a:srgbClr val="000066"/>
                  </a:solidFill>
                  <a:latin typeface="標楷體" pitchFamily="65" charset="-120"/>
                  <a:ea typeface="標楷體" pitchFamily="65" charset="-120"/>
                </a:rPr>
                <a:t>股</a:t>
              </a:r>
            </a:p>
            <a:p>
              <a:pPr algn="ctr">
                <a:lnSpc>
                  <a:spcPct val="80000"/>
                </a:lnSpc>
              </a:pPr>
              <a:r>
                <a:rPr lang="zh-TW" altLang="en-US" sz="1600" b="1">
                  <a:solidFill>
                    <a:srgbClr val="000066"/>
                  </a:solidFill>
                  <a:latin typeface="標楷體" pitchFamily="65" charset="-120"/>
                  <a:ea typeface="標楷體" pitchFamily="65" charset="-120"/>
                </a:rPr>
                <a:t>設</a:t>
              </a:r>
            </a:p>
            <a:p>
              <a:pPr algn="ctr">
                <a:lnSpc>
                  <a:spcPct val="80000"/>
                </a:lnSpc>
              </a:pPr>
              <a:r>
                <a:rPr lang="zh-TW" altLang="en-US" sz="1600" b="1">
                  <a:solidFill>
                    <a:srgbClr val="000066"/>
                  </a:solidFill>
                  <a:latin typeface="標楷體" pitchFamily="65" charset="-120"/>
                  <a:ea typeface="標楷體" pitchFamily="65" charset="-120"/>
                </a:rPr>
                <a:t>質</a:t>
              </a:r>
            </a:p>
            <a:p>
              <a:pPr algn="ctr">
                <a:lnSpc>
                  <a:spcPct val="80000"/>
                </a:lnSpc>
              </a:pPr>
              <a:r>
                <a:rPr lang="zh-TW" altLang="en-US" sz="1600" b="1">
                  <a:solidFill>
                    <a:srgbClr val="000066"/>
                  </a:solidFill>
                  <a:latin typeface="標楷體" pitchFamily="65" charset="-120"/>
                  <a:ea typeface="標楷體" pitchFamily="65" charset="-120"/>
                </a:rPr>
                <a:t>明</a:t>
              </a:r>
            </a:p>
            <a:p>
              <a:pPr algn="ctr">
                <a:lnSpc>
                  <a:spcPct val="80000"/>
                </a:lnSpc>
              </a:pPr>
              <a:r>
                <a:rPr lang="zh-TW" altLang="en-US" sz="1600" b="1">
                  <a:solidFill>
                    <a:srgbClr val="000066"/>
                  </a:solidFill>
                  <a:latin typeface="標楷體" pitchFamily="65" charset="-120"/>
                  <a:ea typeface="標楷體" pitchFamily="65" charset="-120"/>
                </a:rPr>
                <a:t>細</a:t>
              </a:r>
            </a:p>
          </p:txBody>
        </p:sp>
      </p:grpSp>
      <p:grpSp>
        <p:nvGrpSpPr>
          <p:cNvPr id="255038" name="Group 62"/>
          <p:cNvGrpSpPr>
            <a:grpSpLocks/>
          </p:cNvGrpSpPr>
          <p:nvPr/>
        </p:nvGrpSpPr>
        <p:grpSpPr bwMode="auto">
          <a:xfrm>
            <a:off x="7804150" y="4414838"/>
            <a:ext cx="280988" cy="1706562"/>
            <a:chOff x="4632" y="2016"/>
            <a:chExt cx="168" cy="1296"/>
          </a:xfrm>
        </p:grpSpPr>
        <p:sp>
          <p:nvSpPr>
            <p:cNvPr id="255039" name="Line 63"/>
            <p:cNvSpPr>
              <a:spLocks noChangeShapeType="1"/>
            </p:cNvSpPr>
            <p:nvPr/>
          </p:nvSpPr>
          <p:spPr bwMode="auto">
            <a:xfrm>
              <a:off x="4704" y="2016"/>
              <a:ext cx="0" cy="144"/>
            </a:xfrm>
            <a:prstGeom prst="line">
              <a:avLst/>
            </a:prstGeom>
            <a:noFill/>
            <a:ln w="31750">
              <a:solidFill>
                <a:schemeClr val="tx1"/>
              </a:solidFill>
              <a:miter lim="800000"/>
              <a:headEnd/>
              <a:tailEnd/>
            </a:ln>
            <a:effectLst/>
          </p:spPr>
          <p:txBody>
            <a:bodyPr wrap="none"/>
            <a:lstStyle/>
            <a:p>
              <a:endParaRPr lang="zh-TW" altLang="en-US"/>
            </a:p>
          </p:txBody>
        </p:sp>
        <p:sp>
          <p:nvSpPr>
            <p:cNvPr id="255040" name="Rectangle 64"/>
            <p:cNvSpPr>
              <a:spLocks noChangeArrowheads="1"/>
            </p:cNvSpPr>
            <p:nvPr/>
          </p:nvSpPr>
          <p:spPr bwMode="auto">
            <a:xfrm>
              <a:off x="4632" y="2160"/>
              <a:ext cx="168" cy="1152"/>
            </a:xfrm>
            <a:prstGeom prst="rect">
              <a:avLst/>
            </a:prstGeom>
            <a:gradFill rotWithShape="0">
              <a:gsLst>
                <a:gs pos="0">
                  <a:schemeClr val="hlink">
                    <a:gamma/>
                    <a:tint val="41176"/>
                    <a:invGamma/>
                  </a:schemeClr>
                </a:gs>
                <a:gs pos="100000">
                  <a:schemeClr val="hlink"/>
                </a:gs>
              </a:gsLst>
              <a:path path="shape">
                <a:fillToRect l="50000" t="50000" r="50000" b="50000"/>
              </a:path>
            </a:gradFill>
            <a:ln w="9525">
              <a:solidFill>
                <a:schemeClr val="tx1"/>
              </a:solidFill>
              <a:miter lim="800000"/>
              <a:headEnd/>
              <a:tailEnd/>
            </a:ln>
            <a:effectLst/>
          </p:spPr>
          <p:txBody>
            <a:bodyPr wrap="none" anchor="ctr"/>
            <a:lstStyle/>
            <a:p>
              <a:pPr algn="ctr">
                <a:lnSpc>
                  <a:spcPct val="80000"/>
                </a:lnSpc>
              </a:pPr>
              <a:r>
                <a:rPr lang="zh-TW" altLang="en-US" sz="1600" b="1">
                  <a:solidFill>
                    <a:srgbClr val="000066"/>
                  </a:solidFill>
                  <a:latin typeface="標楷體" pitchFamily="65" charset="-120"/>
                  <a:ea typeface="標楷體" pitchFamily="65" charset="-120"/>
                </a:rPr>
                <a:t>代</a:t>
              </a:r>
            </a:p>
            <a:p>
              <a:pPr algn="ctr">
                <a:lnSpc>
                  <a:spcPct val="80000"/>
                </a:lnSpc>
              </a:pPr>
              <a:r>
                <a:rPr lang="zh-TW" altLang="en-US" sz="1600" b="1">
                  <a:solidFill>
                    <a:srgbClr val="000066"/>
                  </a:solidFill>
                  <a:latin typeface="標楷體" pitchFamily="65" charset="-120"/>
                  <a:ea typeface="標楷體" pitchFamily="65" charset="-120"/>
                </a:rPr>
                <a:t>保</a:t>
              </a:r>
            </a:p>
            <a:p>
              <a:pPr algn="ctr">
                <a:lnSpc>
                  <a:spcPct val="80000"/>
                </a:lnSpc>
              </a:pPr>
              <a:r>
                <a:rPr lang="zh-TW" altLang="en-US" sz="1600" b="1">
                  <a:solidFill>
                    <a:srgbClr val="000066"/>
                  </a:solidFill>
                  <a:latin typeface="標楷體" pitchFamily="65" charset="-120"/>
                  <a:ea typeface="標楷體" pitchFamily="65" charset="-120"/>
                </a:rPr>
                <a:t>管</a:t>
              </a:r>
            </a:p>
            <a:p>
              <a:pPr algn="ctr">
                <a:lnSpc>
                  <a:spcPct val="80000"/>
                </a:lnSpc>
              </a:pPr>
              <a:r>
                <a:rPr lang="zh-TW" altLang="en-US" sz="1600" b="1">
                  <a:solidFill>
                    <a:srgbClr val="000066"/>
                  </a:solidFill>
                  <a:latin typeface="標楷體" pitchFamily="65" charset="-120"/>
                  <a:ea typeface="標楷體" pitchFamily="65" charset="-120"/>
                </a:rPr>
                <a:t>明</a:t>
              </a:r>
            </a:p>
            <a:p>
              <a:pPr algn="ctr">
                <a:lnSpc>
                  <a:spcPct val="80000"/>
                </a:lnSpc>
              </a:pPr>
              <a:r>
                <a:rPr lang="zh-TW" altLang="en-US" sz="1600" b="1">
                  <a:solidFill>
                    <a:srgbClr val="000066"/>
                  </a:solidFill>
                  <a:latin typeface="標楷體" pitchFamily="65" charset="-120"/>
                  <a:ea typeface="標楷體" pitchFamily="65" charset="-120"/>
                </a:rPr>
                <a:t>細</a:t>
              </a:r>
            </a:p>
          </p:txBody>
        </p:sp>
      </p:grpSp>
      <p:sp>
        <p:nvSpPr>
          <p:cNvPr id="255041" name="Line 65"/>
          <p:cNvSpPr>
            <a:spLocks noChangeShapeType="1"/>
          </p:cNvSpPr>
          <p:nvPr/>
        </p:nvSpPr>
        <p:spPr bwMode="auto">
          <a:xfrm flipH="1">
            <a:off x="6396038" y="2038350"/>
            <a:ext cx="3175" cy="200025"/>
          </a:xfrm>
          <a:prstGeom prst="line">
            <a:avLst/>
          </a:prstGeom>
          <a:noFill/>
          <a:ln w="31750">
            <a:solidFill>
              <a:schemeClr val="tx1"/>
            </a:solidFill>
            <a:miter lim="800000"/>
            <a:headEnd/>
            <a:tailEnd/>
          </a:ln>
          <a:effectLst/>
        </p:spPr>
        <p:txBody>
          <a:bodyPr wrap="none"/>
          <a:lstStyle/>
          <a:p>
            <a:endParaRPr lang="zh-TW" altLang="en-US"/>
          </a:p>
        </p:txBody>
      </p:sp>
      <p:sp>
        <p:nvSpPr>
          <p:cNvPr id="255042" name="Line 66"/>
          <p:cNvSpPr>
            <a:spLocks noChangeShapeType="1"/>
          </p:cNvSpPr>
          <p:nvPr/>
        </p:nvSpPr>
        <p:spPr bwMode="auto">
          <a:xfrm>
            <a:off x="6396038" y="2647950"/>
            <a:ext cx="0" cy="228600"/>
          </a:xfrm>
          <a:prstGeom prst="line">
            <a:avLst/>
          </a:prstGeom>
          <a:noFill/>
          <a:ln w="31750">
            <a:solidFill>
              <a:schemeClr val="tx1"/>
            </a:solidFill>
            <a:miter lim="800000"/>
            <a:headEnd/>
            <a:tailEnd/>
          </a:ln>
          <a:effectLst/>
        </p:spPr>
        <p:txBody>
          <a:bodyPr wrap="none"/>
          <a:lstStyle/>
          <a:p>
            <a:endParaRPr lang="zh-TW" altLang="en-US"/>
          </a:p>
        </p:txBody>
      </p:sp>
      <p:sp>
        <p:nvSpPr>
          <p:cNvPr id="255043" name="Rectangle 67"/>
          <p:cNvSpPr>
            <a:spLocks noChangeArrowheads="1"/>
          </p:cNvSpPr>
          <p:nvPr/>
        </p:nvSpPr>
        <p:spPr bwMode="auto">
          <a:xfrm>
            <a:off x="5878513" y="2266950"/>
            <a:ext cx="1109662" cy="381000"/>
          </a:xfrm>
          <a:prstGeom prst="rect">
            <a:avLst/>
          </a:prstGeom>
          <a:gradFill rotWithShape="0">
            <a:gsLst>
              <a:gs pos="0">
                <a:srgbClr val="6BEAFB">
                  <a:gamma/>
                  <a:tint val="25490"/>
                  <a:invGamma/>
                </a:srgbClr>
              </a:gs>
              <a:gs pos="100000">
                <a:srgbClr val="6BEAFB"/>
              </a:gs>
            </a:gsLst>
            <a:path path="shape">
              <a:fillToRect l="50000" t="50000" r="50000" b="50000"/>
            </a:path>
          </a:grad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發行人</a:t>
            </a:r>
          </a:p>
        </p:txBody>
      </p:sp>
      <p:sp>
        <p:nvSpPr>
          <p:cNvPr id="255044" name="Line 68"/>
          <p:cNvSpPr>
            <a:spLocks noChangeShapeType="1"/>
          </p:cNvSpPr>
          <p:nvPr/>
        </p:nvSpPr>
        <p:spPr bwMode="auto">
          <a:xfrm>
            <a:off x="5957888" y="2863850"/>
            <a:ext cx="0" cy="236538"/>
          </a:xfrm>
          <a:prstGeom prst="line">
            <a:avLst/>
          </a:prstGeom>
          <a:noFill/>
          <a:ln w="31750">
            <a:solidFill>
              <a:schemeClr val="tx1"/>
            </a:solidFill>
            <a:miter lim="800000"/>
            <a:headEnd/>
            <a:tailEnd/>
          </a:ln>
          <a:effectLst/>
        </p:spPr>
        <p:txBody>
          <a:bodyPr wrap="none"/>
          <a:lstStyle/>
          <a:p>
            <a:endParaRPr lang="zh-TW" altLang="en-US"/>
          </a:p>
        </p:txBody>
      </p:sp>
      <p:sp>
        <p:nvSpPr>
          <p:cNvPr id="255045" name="Line 69"/>
          <p:cNvSpPr>
            <a:spLocks noChangeShapeType="1"/>
          </p:cNvSpPr>
          <p:nvPr/>
        </p:nvSpPr>
        <p:spPr bwMode="auto">
          <a:xfrm>
            <a:off x="5970588" y="2876550"/>
            <a:ext cx="962025" cy="0"/>
          </a:xfrm>
          <a:prstGeom prst="line">
            <a:avLst/>
          </a:prstGeom>
          <a:noFill/>
          <a:ln w="31750">
            <a:solidFill>
              <a:schemeClr val="tx1"/>
            </a:solidFill>
            <a:miter lim="800000"/>
            <a:headEnd/>
            <a:tailEnd/>
          </a:ln>
          <a:effectLst/>
        </p:spPr>
        <p:txBody>
          <a:bodyPr wrap="none"/>
          <a:lstStyle/>
          <a:p>
            <a:endParaRPr lang="zh-TW" altLang="en-US"/>
          </a:p>
        </p:txBody>
      </p:sp>
      <p:sp>
        <p:nvSpPr>
          <p:cNvPr id="255046" name="Line 70"/>
          <p:cNvSpPr>
            <a:spLocks noChangeShapeType="1"/>
          </p:cNvSpPr>
          <p:nvPr/>
        </p:nvSpPr>
        <p:spPr bwMode="auto">
          <a:xfrm>
            <a:off x="6396038" y="2876550"/>
            <a:ext cx="1587" cy="179388"/>
          </a:xfrm>
          <a:prstGeom prst="line">
            <a:avLst/>
          </a:prstGeom>
          <a:noFill/>
          <a:ln w="31750">
            <a:solidFill>
              <a:schemeClr val="tx1"/>
            </a:solidFill>
            <a:miter lim="800000"/>
            <a:headEnd/>
            <a:tailEnd/>
          </a:ln>
          <a:effectLst/>
        </p:spPr>
        <p:txBody>
          <a:bodyPr wrap="none"/>
          <a:lstStyle/>
          <a:p>
            <a:endParaRPr lang="zh-TW" altLang="en-US"/>
          </a:p>
        </p:txBody>
      </p:sp>
      <p:sp>
        <p:nvSpPr>
          <p:cNvPr id="255047" name="Rectangle 71"/>
          <p:cNvSpPr>
            <a:spLocks noChangeArrowheads="1"/>
          </p:cNvSpPr>
          <p:nvPr/>
        </p:nvSpPr>
        <p:spPr bwMode="auto">
          <a:xfrm>
            <a:off x="6197600" y="3046413"/>
            <a:ext cx="323850" cy="1295400"/>
          </a:xfrm>
          <a:prstGeom prst="rect">
            <a:avLst/>
          </a:prstGeom>
          <a:gradFill rotWithShape="0">
            <a:gsLst>
              <a:gs pos="0">
                <a:srgbClr val="6BEAFB">
                  <a:gamma/>
                  <a:tint val="25490"/>
                  <a:invGamma/>
                </a:srgbClr>
              </a:gs>
              <a:gs pos="100000">
                <a:srgbClr val="6BEAFB"/>
              </a:gs>
            </a:gsLst>
            <a:path path="shape">
              <a:fillToRect l="50000" t="50000" r="50000" b="50000"/>
            </a:path>
          </a:grad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設</a:t>
            </a:r>
          </a:p>
          <a:p>
            <a:pPr algn="ctr"/>
            <a:r>
              <a:rPr lang="zh-TW" altLang="en-US" sz="1600" b="1">
                <a:solidFill>
                  <a:srgbClr val="000066"/>
                </a:solidFill>
                <a:latin typeface="標楷體" pitchFamily="65" charset="-120"/>
                <a:ea typeface="標楷體" pitchFamily="65" charset="-120"/>
              </a:rPr>
              <a:t>質</a:t>
            </a:r>
          </a:p>
          <a:p>
            <a:pPr algn="ctr"/>
            <a:r>
              <a:rPr lang="zh-TW" altLang="en-US" sz="1600" b="1">
                <a:solidFill>
                  <a:srgbClr val="000066"/>
                </a:solidFill>
                <a:latin typeface="標楷體" pitchFamily="65" charset="-120"/>
                <a:ea typeface="標楷體" pitchFamily="65" charset="-120"/>
              </a:rPr>
              <a:t>帳</a:t>
            </a:r>
          </a:p>
        </p:txBody>
      </p:sp>
      <p:sp>
        <p:nvSpPr>
          <p:cNvPr id="255048" name="Rectangle 72"/>
          <p:cNvSpPr>
            <a:spLocks noChangeArrowheads="1"/>
          </p:cNvSpPr>
          <p:nvPr/>
        </p:nvSpPr>
        <p:spPr bwMode="auto">
          <a:xfrm>
            <a:off x="5803900" y="3028950"/>
            <a:ext cx="314325" cy="1312863"/>
          </a:xfrm>
          <a:prstGeom prst="rect">
            <a:avLst/>
          </a:prstGeom>
          <a:gradFill rotWithShape="0">
            <a:gsLst>
              <a:gs pos="0">
                <a:srgbClr val="6BEAFB">
                  <a:gamma/>
                  <a:tint val="25490"/>
                  <a:invGamma/>
                </a:srgbClr>
              </a:gs>
              <a:gs pos="100000">
                <a:srgbClr val="6BEAFB"/>
              </a:gs>
            </a:gsLst>
            <a:path path="shape">
              <a:fillToRect l="50000" t="50000" r="50000" b="50000"/>
            </a:path>
          </a:grad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自</a:t>
            </a:r>
          </a:p>
          <a:p>
            <a:pPr algn="ctr"/>
            <a:r>
              <a:rPr lang="zh-TW" altLang="en-US" sz="1600" b="1">
                <a:solidFill>
                  <a:srgbClr val="000066"/>
                </a:solidFill>
                <a:latin typeface="標楷體" pitchFamily="65" charset="-120"/>
                <a:ea typeface="標楷體" pitchFamily="65" charset="-120"/>
              </a:rPr>
              <a:t>有</a:t>
            </a:r>
          </a:p>
          <a:p>
            <a:pPr algn="ctr"/>
            <a:r>
              <a:rPr lang="zh-TW" altLang="en-US" sz="1600" b="1">
                <a:solidFill>
                  <a:srgbClr val="000066"/>
                </a:solidFill>
                <a:latin typeface="標楷體" pitchFamily="65" charset="-120"/>
                <a:ea typeface="標楷體" pitchFamily="65" charset="-120"/>
              </a:rPr>
              <a:t>帳</a:t>
            </a:r>
          </a:p>
        </p:txBody>
      </p:sp>
      <p:sp>
        <p:nvSpPr>
          <p:cNvPr id="255049" name="Line 73"/>
          <p:cNvSpPr>
            <a:spLocks noChangeShapeType="1"/>
          </p:cNvSpPr>
          <p:nvPr/>
        </p:nvSpPr>
        <p:spPr bwMode="auto">
          <a:xfrm flipH="1">
            <a:off x="6913563" y="2876550"/>
            <a:ext cx="1587" cy="209550"/>
          </a:xfrm>
          <a:prstGeom prst="line">
            <a:avLst/>
          </a:prstGeom>
          <a:noFill/>
          <a:ln w="31750">
            <a:solidFill>
              <a:schemeClr val="tx1"/>
            </a:solidFill>
            <a:miter lim="800000"/>
            <a:headEnd/>
            <a:tailEnd/>
          </a:ln>
          <a:effectLst/>
        </p:spPr>
        <p:txBody>
          <a:bodyPr wrap="none"/>
          <a:lstStyle/>
          <a:p>
            <a:endParaRPr lang="zh-TW" altLang="en-US"/>
          </a:p>
        </p:txBody>
      </p:sp>
      <p:sp>
        <p:nvSpPr>
          <p:cNvPr id="255050" name="Rectangle 74"/>
          <p:cNvSpPr>
            <a:spLocks noChangeArrowheads="1"/>
          </p:cNvSpPr>
          <p:nvPr/>
        </p:nvSpPr>
        <p:spPr bwMode="auto">
          <a:xfrm>
            <a:off x="6691313" y="3046413"/>
            <a:ext cx="327025" cy="1295400"/>
          </a:xfrm>
          <a:prstGeom prst="rect">
            <a:avLst/>
          </a:prstGeom>
          <a:gradFill rotWithShape="0">
            <a:gsLst>
              <a:gs pos="0">
                <a:srgbClr val="6BEAFB">
                  <a:gamma/>
                  <a:tint val="25490"/>
                  <a:invGamma/>
                </a:srgbClr>
              </a:gs>
              <a:gs pos="100000">
                <a:srgbClr val="6BEAFB"/>
              </a:gs>
            </a:gsLst>
            <a:path path="shape">
              <a:fillToRect l="50000" t="50000" r="50000" b="50000"/>
            </a:path>
          </a:grad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客</a:t>
            </a:r>
          </a:p>
          <a:p>
            <a:pPr algn="ctr"/>
            <a:r>
              <a:rPr lang="zh-TW" altLang="en-US" sz="1600" b="1">
                <a:solidFill>
                  <a:srgbClr val="000066"/>
                </a:solidFill>
                <a:latin typeface="標楷體" pitchFamily="65" charset="-120"/>
                <a:ea typeface="標楷體" pitchFamily="65" charset="-120"/>
              </a:rPr>
              <a:t>戶</a:t>
            </a:r>
          </a:p>
          <a:p>
            <a:pPr algn="ctr"/>
            <a:r>
              <a:rPr lang="zh-TW" altLang="en-US" sz="1600" b="1">
                <a:solidFill>
                  <a:srgbClr val="000066"/>
                </a:solidFill>
                <a:latin typeface="標楷體" pitchFamily="65" charset="-120"/>
                <a:ea typeface="標楷體" pitchFamily="65" charset="-120"/>
              </a:rPr>
              <a:t>帳</a:t>
            </a:r>
          </a:p>
        </p:txBody>
      </p:sp>
      <p:sp>
        <p:nvSpPr>
          <p:cNvPr id="255051" name="Line 75"/>
          <p:cNvSpPr>
            <a:spLocks noChangeShapeType="1"/>
          </p:cNvSpPr>
          <p:nvPr/>
        </p:nvSpPr>
        <p:spPr bwMode="auto">
          <a:xfrm flipV="1">
            <a:off x="6443663" y="2863850"/>
            <a:ext cx="1603375" cy="9525"/>
          </a:xfrm>
          <a:prstGeom prst="line">
            <a:avLst/>
          </a:prstGeom>
          <a:noFill/>
          <a:ln w="31750">
            <a:solidFill>
              <a:schemeClr val="tx1"/>
            </a:solidFill>
            <a:miter lim="800000"/>
            <a:headEnd/>
            <a:tailEnd/>
          </a:ln>
          <a:effectLst/>
        </p:spPr>
        <p:txBody>
          <a:bodyPr wrap="none"/>
          <a:lstStyle/>
          <a:p>
            <a:endParaRPr lang="zh-TW" altLang="en-US"/>
          </a:p>
        </p:txBody>
      </p:sp>
      <p:sp>
        <p:nvSpPr>
          <p:cNvPr id="255052" name="Line 76"/>
          <p:cNvSpPr>
            <a:spLocks noChangeShapeType="1"/>
          </p:cNvSpPr>
          <p:nvPr/>
        </p:nvSpPr>
        <p:spPr bwMode="auto">
          <a:xfrm>
            <a:off x="5175250" y="2047875"/>
            <a:ext cx="1588" cy="187325"/>
          </a:xfrm>
          <a:prstGeom prst="line">
            <a:avLst/>
          </a:prstGeom>
          <a:noFill/>
          <a:ln w="31750">
            <a:solidFill>
              <a:schemeClr val="tx1"/>
            </a:solidFill>
            <a:miter lim="800000"/>
            <a:headEnd/>
            <a:tailEnd/>
          </a:ln>
          <a:effectLst/>
        </p:spPr>
        <p:txBody>
          <a:bodyPr wrap="none"/>
          <a:lstStyle/>
          <a:p>
            <a:endParaRPr lang="zh-TW" altLang="en-US"/>
          </a:p>
        </p:txBody>
      </p:sp>
      <p:sp>
        <p:nvSpPr>
          <p:cNvPr id="255053" name="Line 77"/>
          <p:cNvSpPr>
            <a:spLocks noChangeShapeType="1"/>
          </p:cNvSpPr>
          <p:nvPr/>
        </p:nvSpPr>
        <p:spPr bwMode="auto">
          <a:xfrm>
            <a:off x="5568950" y="2038350"/>
            <a:ext cx="11113" cy="4127500"/>
          </a:xfrm>
          <a:prstGeom prst="line">
            <a:avLst/>
          </a:prstGeom>
          <a:noFill/>
          <a:ln w="28575">
            <a:solidFill>
              <a:schemeClr val="tx1"/>
            </a:solidFill>
            <a:prstDash val="dash"/>
            <a:round/>
            <a:headEnd/>
            <a:tailEnd/>
          </a:ln>
          <a:effectLst/>
        </p:spPr>
        <p:txBody>
          <a:bodyPr/>
          <a:lstStyle/>
          <a:p>
            <a:endParaRPr lang="zh-TW" altLang="en-US"/>
          </a:p>
        </p:txBody>
      </p:sp>
      <p:sp>
        <p:nvSpPr>
          <p:cNvPr id="255054" name="Line 78"/>
          <p:cNvSpPr>
            <a:spLocks noChangeShapeType="1"/>
          </p:cNvSpPr>
          <p:nvPr/>
        </p:nvSpPr>
        <p:spPr bwMode="auto">
          <a:xfrm>
            <a:off x="1077913" y="2066925"/>
            <a:ext cx="1587" cy="255588"/>
          </a:xfrm>
          <a:prstGeom prst="line">
            <a:avLst/>
          </a:prstGeom>
          <a:noFill/>
          <a:ln w="31750">
            <a:solidFill>
              <a:schemeClr val="tx1"/>
            </a:solidFill>
            <a:miter lim="800000"/>
            <a:headEnd/>
            <a:tailEnd/>
          </a:ln>
          <a:effectLst/>
        </p:spPr>
        <p:txBody>
          <a:bodyPr wrap="none"/>
          <a:lstStyle/>
          <a:p>
            <a:endParaRPr lang="zh-TW" altLang="en-US"/>
          </a:p>
        </p:txBody>
      </p:sp>
      <p:sp>
        <p:nvSpPr>
          <p:cNvPr id="255055" name="Line 79"/>
          <p:cNvSpPr>
            <a:spLocks noChangeShapeType="1"/>
          </p:cNvSpPr>
          <p:nvPr/>
        </p:nvSpPr>
        <p:spPr bwMode="auto">
          <a:xfrm>
            <a:off x="1520825" y="2066925"/>
            <a:ext cx="1588" cy="255588"/>
          </a:xfrm>
          <a:prstGeom prst="line">
            <a:avLst/>
          </a:prstGeom>
          <a:noFill/>
          <a:ln w="31750">
            <a:solidFill>
              <a:schemeClr val="tx1"/>
            </a:solidFill>
            <a:miter lim="800000"/>
            <a:headEnd/>
            <a:tailEnd/>
          </a:ln>
          <a:effectLst/>
        </p:spPr>
        <p:txBody>
          <a:bodyPr wrap="none"/>
          <a:lstStyle/>
          <a:p>
            <a:endParaRPr lang="zh-TW" altLang="en-US"/>
          </a:p>
        </p:txBody>
      </p:sp>
      <p:sp>
        <p:nvSpPr>
          <p:cNvPr id="255056" name="Line 80"/>
          <p:cNvSpPr>
            <a:spLocks noChangeShapeType="1"/>
          </p:cNvSpPr>
          <p:nvPr/>
        </p:nvSpPr>
        <p:spPr bwMode="auto">
          <a:xfrm>
            <a:off x="3995738" y="1636713"/>
            <a:ext cx="0" cy="381000"/>
          </a:xfrm>
          <a:prstGeom prst="line">
            <a:avLst/>
          </a:prstGeom>
          <a:noFill/>
          <a:ln w="28575">
            <a:solidFill>
              <a:schemeClr val="tx1"/>
            </a:solidFill>
            <a:round/>
            <a:headEnd/>
            <a:tailEnd/>
          </a:ln>
          <a:effectLst/>
        </p:spPr>
        <p:txBody>
          <a:bodyPr/>
          <a:lstStyle/>
          <a:p>
            <a:endParaRPr lang="zh-TW" altLang="en-US"/>
          </a:p>
        </p:txBody>
      </p:sp>
      <p:sp>
        <p:nvSpPr>
          <p:cNvPr id="255057" name="Text Box 81"/>
          <p:cNvSpPr txBox="1">
            <a:spLocks noChangeArrowheads="1"/>
          </p:cNvSpPr>
          <p:nvPr/>
        </p:nvSpPr>
        <p:spPr bwMode="auto">
          <a:xfrm>
            <a:off x="6265863" y="1965325"/>
            <a:ext cx="1889125" cy="274638"/>
          </a:xfrm>
          <a:prstGeom prst="rect">
            <a:avLst/>
          </a:prstGeom>
          <a:noFill/>
          <a:ln w="9525">
            <a:noFill/>
            <a:miter lim="800000"/>
            <a:headEnd/>
            <a:tailEnd/>
          </a:ln>
          <a:effectLst/>
        </p:spPr>
        <p:txBody>
          <a:bodyPr>
            <a:spAutoFit/>
          </a:bodyPr>
          <a:lstStyle/>
          <a:p>
            <a:pPr eaLnBrk="0" hangingPunct="0">
              <a:spcBef>
                <a:spcPct val="50000"/>
              </a:spcBef>
            </a:pPr>
            <a:endParaRPr kumimoji="0" lang="zh-TW" altLang="zh-TW" sz="1200">
              <a:latin typeface="標楷體" pitchFamily="65" charset="-120"/>
              <a:ea typeface="標楷體" pitchFamily="65" charset="-120"/>
            </a:endParaRPr>
          </a:p>
        </p:txBody>
      </p:sp>
      <p:sp>
        <p:nvSpPr>
          <p:cNvPr id="255058" name="Text Box 82"/>
          <p:cNvSpPr txBox="1">
            <a:spLocks noChangeArrowheads="1"/>
          </p:cNvSpPr>
          <p:nvPr/>
        </p:nvSpPr>
        <p:spPr bwMode="auto">
          <a:xfrm>
            <a:off x="7245350" y="6070600"/>
            <a:ext cx="1749425" cy="396875"/>
          </a:xfrm>
          <a:prstGeom prst="rect">
            <a:avLst/>
          </a:prstGeom>
          <a:noFill/>
          <a:ln w="9525">
            <a:noFill/>
            <a:miter lim="800000"/>
            <a:headEnd/>
            <a:tailEnd/>
          </a:ln>
          <a:effectLst/>
        </p:spPr>
        <p:txBody>
          <a:bodyPr>
            <a:spAutoFit/>
          </a:bodyPr>
          <a:lstStyle/>
          <a:p>
            <a:pPr eaLnBrk="0" hangingPunct="0">
              <a:spcBef>
                <a:spcPct val="50000"/>
              </a:spcBef>
            </a:pPr>
            <a:r>
              <a:rPr kumimoji="0" lang="en-US" altLang="zh-TW" sz="2000">
                <a:solidFill>
                  <a:srgbClr val="FF0000"/>
                </a:solidFill>
                <a:ea typeface="標楷體" pitchFamily="65" charset="-120"/>
              </a:rPr>
              <a:t>A     B   CD</a:t>
            </a:r>
          </a:p>
        </p:txBody>
      </p:sp>
      <p:sp>
        <p:nvSpPr>
          <p:cNvPr id="255059" name="Oval 83"/>
          <p:cNvSpPr>
            <a:spLocks noChangeArrowheads="1"/>
          </p:cNvSpPr>
          <p:nvPr/>
        </p:nvSpPr>
        <p:spPr bwMode="auto">
          <a:xfrm>
            <a:off x="7385050" y="3694113"/>
            <a:ext cx="1119188" cy="503237"/>
          </a:xfrm>
          <a:prstGeom prst="ellipse">
            <a:avLst/>
          </a:prstGeom>
          <a:noFill/>
          <a:ln w="38100">
            <a:solidFill>
              <a:srgbClr val="FF0000"/>
            </a:solidFill>
            <a:round/>
            <a:headEnd/>
            <a:tailEnd/>
          </a:ln>
          <a:effectLst/>
        </p:spPr>
        <p:txBody>
          <a:bodyPr wrap="none" anchor="ctr"/>
          <a:lstStyle/>
          <a:p>
            <a:endParaRPr lang="zh-TW" altLang="en-US"/>
          </a:p>
        </p:txBody>
      </p:sp>
      <p:sp>
        <p:nvSpPr>
          <p:cNvPr id="255060" name="Line 84"/>
          <p:cNvSpPr>
            <a:spLocks noChangeShapeType="1"/>
          </p:cNvSpPr>
          <p:nvPr/>
        </p:nvSpPr>
        <p:spPr bwMode="auto">
          <a:xfrm>
            <a:off x="7508875" y="6157913"/>
            <a:ext cx="15875" cy="79375"/>
          </a:xfrm>
          <a:prstGeom prst="line">
            <a:avLst/>
          </a:prstGeom>
          <a:noFill/>
          <a:ln w="38100">
            <a:solidFill>
              <a:schemeClr val="tx1"/>
            </a:solidFill>
            <a:round/>
            <a:headEnd/>
            <a:tailEnd/>
          </a:ln>
          <a:effectLst/>
        </p:spPr>
        <p:txBody>
          <a:bodyPr>
            <a:spAutoFit/>
          </a:bodyPr>
          <a:lstStyle/>
          <a:p>
            <a:endParaRPr lang="zh-TW" altLang="en-US"/>
          </a:p>
        </p:txBody>
      </p:sp>
      <p:sp>
        <p:nvSpPr>
          <p:cNvPr id="255061" name="Line 85"/>
          <p:cNvSpPr>
            <a:spLocks noChangeShapeType="1"/>
          </p:cNvSpPr>
          <p:nvPr/>
        </p:nvSpPr>
        <p:spPr bwMode="auto">
          <a:xfrm>
            <a:off x="3190875" y="6237288"/>
            <a:ext cx="4330700" cy="12700"/>
          </a:xfrm>
          <a:prstGeom prst="line">
            <a:avLst/>
          </a:prstGeom>
          <a:noFill/>
          <a:ln w="38100">
            <a:solidFill>
              <a:schemeClr val="tx1"/>
            </a:solidFill>
            <a:round/>
            <a:headEnd/>
            <a:tailEnd/>
          </a:ln>
          <a:effectLst/>
        </p:spPr>
        <p:txBody>
          <a:bodyPr>
            <a:spAutoFit/>
          </a:bodyPr>
          <a:lstStyle/>
          <a:p>
            <a:endParaRPr lang="zh-TW" altLang="en-US"/>
          </a:p>
        </p:txBody>
      </p:sp>
      <p:sp>
        <p:nvSpPr>
          <p:cNvPr id="255062" name="Line 86"/>
          <p:cNvSpPr>
            <a:spLocks noChangeShapeType="1"/>
          </p:cNvSpPr>
          <p:nvPr/>
        </p:nvSpPr>
        <p:spPr bwMode="auto">
          <a:xfrm>
            <a:off x="3203575" y="4405313"/>
            <a:ext cx="0" cy="1831975"/>
          </a:xfrm>
          <a:prstGeom prst="line">
            <a:avLst/>
          </a:prstGeom>
          <a:noFill/>
          <a:ln w="38100">
            <a:solidFill>
              <a:schemeClr val="tx1"/>
            </a:solidFill>
            <a:round/>
            <a:headEnd type="triangle" w="med" len="med"/>
            <a:tailEnd/>
          </a:ln>
          <a:effectLst/>
        </p:spPr>
        <p:txBody>
          <a:bodyPr>
            <a:spAutoFit/>
          </a:bodyPr>
          <a:lstStyle/>
          <a:p>
            <a:endParaRPr lang="zh-TW" altLang="en-US"/>
          </a:p>
        </p:txBody>
      </p:sp>
      <p:sp>
        <p:nvSpPr>
          <p:cNvPr id="255063" name="Oval 87"/>
          <p:cNvSpPr>
            <a:spLocks noChangeArrowheads="1"/>
          </p:cNvSpPr>
          <p:nvPr/>
        </p:nvSpPr>
        <p:spPr bwMode="auto">
          <a:xfrm>
            <a:off x="3016250" y="3173413"/>
            <a:ext cx="692150" cy="1150937"/>
          </a:xfrm>
          <a:prstGeom prst="ellipse">
            <a:avLst/>
          </a:prstGeom>
          <a:noFill/>
          <a:ln w="38100">
            <a:solidFill>
              <a:srgbClr val="FF0000"/>
            </a:solidFill>
            <a:round/>
            <a:headEnd/>
            <a:tailEnd/>
          </a:ln>
          <a:effectLst/>
        </p:spPr>
        <p:txBody>
          <a:bodyPr wrap="none" anchor="ctr"/>
          <a:lstStyle/>
          <a:p>
            <a:endParaRPr lang="zh-TW" altLang="en-US"/>
          </a:p>
        </p:txBody>
      </p:sp>
      <p:sp>
        <p:nvSpPr>
          <p:cNvPr id="255064" name="Rectangle 88"/>
          <p:cNvSpPr>
            <a:spLocks noChangeArrowheads="1"/>
          </p:cNvSpPr>
          <p:nvPr/>
        </p:nvSpPr>
        <p:spPr bwMode="auto">
          <a:xfrm>
            <a:off x="107950" y="982663"/>
            <a:ext cx="3240088" cy="790575"/>
          </a:xfrm>
          <a:prstGeom prst="rect">
            <a:avLst/>
          </a:prstGeom>
          <a:noFill/>
          <a:ln w="9525">
            <a:noFill/>
            <a:miter lim="800000"/>
            <a:headEnd/>
            <a:tailEnd/>
          </a:ln>
          <a:effectLst/>
        </p:spPr>
        <p:txBody>
          <a:bodyPr anchor="ctr"/>
          <a:lstStyle/>
          <a:p>
            <a:pPr marL="623888" indent="-623888"/>
            <a:r>
              <a:rPr lang="zh-TW" altLang="en-US" sz="2400">
                <a:solidFill>
                  <a:schemeClr val="folHlink"/>
                </a:solidFill>
                <a:ea typeface="標楷體" pitchFamily="65" charset="-120"/>
              </a:rPr>
              <a:t>有價證券帳簿架構</a:t>
            </a:r>
            <a:r>
              <a:rPr lang="en-US" altLang="zh-TW" sz="2400">
                <a:solidFill>
                  <a:schemeClr val="folHlink"/>
                </a:solidFill>
                <a:ea typeface="標楷體" pitchFamily="65" charset="-120"/>
              </a:rPr>
              <a:t>(</a:t>
            </a:r>
            <a:r>
              <a:rPr lang="zh-TW" altLang="en-US" sz="2400">
                <a:solidFill>
                  <a:schemeClr val="folHlink"/>
                </a:solidFill>
                <a:ea typeface="標楷體" pitchFamily="65" charset="-120"/>
              </a:rPr>
              <a:t>一</a:t>
            </a:r>
            <a:r>
              <a:rPr lang="en-US" altLang="zh-TW" sz="2400">
                <a:solidFill>
                  <a:schemeClr val="folHlink"/>
                </a:solidFill>
                <a:ea typeface="標楷體" pitchFamily="65" charset="-120"/>
              </a:rPr>
              <a:t>)</a:t>
            </a:r>
          </a:p>
        </p:txBody>
      </p:sp>
      <p:sp>
        <p:nvSpPr>
          <p:cNvPr id="255065" name="Line 89"/>
          <p:cNvSpPr>
            <a:spLocks noChangeShapeType="1"/>
          </p:cNvSpPr>
          <p:nvPr/>
        </p:nvSpPr>
        <p:spPr bwMode="auto">
          <a:xfrm>
            <a:off x="7019925" y="2420938"/>
            <a:ext cx="576263" cy="0"/>
          </a:xfrm>
          <a:prstGeom prst="line">
            <a:avLst/>
          </a:prstGeom>
          <a:noFill/>
          <a:ln w="12700">
            <a:solidFill>
              <a:schemeClr val="tx1"/>
            </a:solidFill>
            <a:prstDash val="dash"/>
            <a:round/>
            <a:headEnd/>
            <a:tailEnd/>
          </a:ln>
          <a:effectLst>
            <a:outerShdw dist="107763" dir="2700000" algn="ctr" rotWithShape="0">
              <a:schemeClr val="bg2"/>
            </a:outerShdw>
          </a:effectLst>
        </p:spPr>
        <p:txBody>
          <a:bodyPr vert="eaVert" wrap="none" anchor="ctr"/>
          <a:lstStyle/>
          <a:p>
            <a:endParaRPr lang="zh-TW" altLang="en-US"/>
          </a:p>
        </p:txBody>
      </p:sp>
      <p:sp>
        <p:nvSpPr>
          <p:cNvPr id="255066" name="Rectangle 90"/>
          <p:cNvSpPr>
            <a:spLocks noChangeArrowheads="1"/>
          </p:cNvSpPr>
          <p:nvPr/>
        </p:nvSpPr>
        <p:spPr bwMode="auto">
          <a:xfrm>
            <a:off x="7639050" y="2276475"/>
            <a:ext cx="1254125" cy="381000"/>
          </a:xfrm>
          <a:prstGeom prst="rect">
            <a:avLst/>
          </a:prstGeom>
          <a:gradFill rotWithShape="0">
            <a:gsLst>
              <a:gs pos="0">
                <a:srgbClr val="6BEAFB">
                  <a:gamma/>
                  <a:tint val="25490"/>
                  <a:invGamma/>
                </a:srgbClr>
              </a:gs>
              <a:gs pos="100000">
                <a:srgbClr val="6BEAFB"/>
              </a:gs>
            </a:gsLst>
            <a:path path="shape">
              <a:fillToRect l="50000" t="50000" r="50000" b="50000"/>
            </a:path>
          </a:gradFill>
          <a:ln w="9525">
            <a:solidFill>
              <a:schemeClr val="tx1"/>
            </a:solidFill>
            <a:miter lim="800000"/>
            <a:headEnd/>
            <a:tailEnd/>
          </a:ln>
          <a:effectLst/>
        </p:spPr>
        <p:txBody>
          <a:bodyPr wrap="none" anchor="ctr"/>
          <a:lstStyle/>
          <a:p>
            <a:pPr algn="ctr"/>
            <a:r>
              <a:rPr lang="zh-TW" altLang="en-US" sz="1600" b="1">
                <a:solidFill>
                  <a:srgbClr val="000066"/>
                </a:solidFill>
                <a:latin typeface="標楷體" pitchFamily="65" charset="-120"/>
                <a:ea typeface="標楷體" pitchFamily="65" charset="-120"/>
              </a:rPr>
              <a:t>股務代理機構</a:t>
            </a:r>
          </a:p>
        </p:txBody>
      </p:sp>
      <p:sp>
        <p:nvSpPr>
          <p:cNvPr id="255068" name="Rectangle 92"/>
          <p:cNvSpPr>
            <a:spLocks noChangeArrowheads="1"/>
          </p:cNvSpPr>
          <p:nvPr/>
        </p:nvSpPr>
        <p:spPr bwMode="auto">
          <a:xfrm>
            <a:off x="323850" y="115888"/>
            <a:ext cx="8540750" cy="792162"/>
          </a:xfrm>
          <a:prstGeom prst="rect">
            <a:avLst/>
          </a:prstGeom>
          <a:noFill/>
          <a:ln w="9525">
            <a:noFill/>
            <a:miter lim="800000"/>
            <a:headEnd/>
            <a:tailEnd/>
          </a:ln>
          <a:effectLst/>
        </p:spPr>
        <p:txBody>
          <a:bodyPr anchor="ctr"/>
          <a:lstStyle/>
          <a:p>
            <a:pPr marL="808038" indent="-808038" algn="ctr"/>
            <a:r>
              <a:rPr lang="zh-TW" altLang="en-US" sz="3600" b="1">
                <a:solidFill>
                  <a:schemeClr val="tx2"/>
                </a:solidFill>
                <a:ea typeface="標楷體" pitchFamily="65" charset="-120"/>
              </a:rPr>
              <a:t>肆、集中保管帳簿架構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投影片編號版面配置區 6"/>
          <p:cNvSpPr>
            <a:spLocks noGrp="1"/>
          </p:cNvSpPr>
          <p:nvPr>
            <p:ph type="sldNum" sz="quarter" idx="12"/>
          </p:nvPr>
        </p:nvSpPr>
        <p:spPr/>
        <p:txBody>
          <a:bodyPr/>
          <a:lstStyle/>
          <a:p>
            <a:fld id="{E6C012DF-4794-4D3A-9C14-A96405036CEE}" type="slidenum">
              <a:rPr lang="en-US" altLang="zh-TW"/>
              <a:pPr/>
              <a:t>10</a:t>
            </a:fld>
            <a:endParaRPr lang="en-US" altLang="zh-TW"/>
          </a:p>
        </p:txBody>
      </p:sp>
      <p:graphicFrame>
        <p:nvGraphicFramePr>
          <p:cNvPr id="259076" name="Organization Chart 4"/>
          <p:cNvGraphicFramePr>
            <a:graphicFrameLocks/>
          </p:cNvGraphicFramePr>
          <p:nvPr>
            <p:ph sz="half" idx="2"/>
          </p:nvPr>
        </p:nvGraphicFramePr>
        <p:xfrm>
          <a:off x="179388" y="1628775"/>
          <a:ext cx="8208962" cy="4935538"/>
        </p:xfrm>
        <a:graphic>
          <a:graphicData uri="http://schemas.openxmlformats.org/drawingml/2006/compatibility">
            <com:legacyDrawing xmlns:com="http://schemas.openxmlformats.org/drawingml/2006/compatibility" spid="_x0000_s259076"/>
          </a:graphicData>
        </a:graphic>
      </p:graphicFrame>
      <p:sp>
        <p:nvSpPr>
          <p:cNvPr id="259139" name="Line 67"/>
          <p:cNvSpPr>
            <a:spLocks noChangeShapeType="1"/>
          </p:cNvSpPr>
          <p:nvPr/>
        </p:nvSpPr>
        <p:spPr bwMode="auto">
          <a:xfrm>
            <a:off x="395288" y="3716338"/>
            <a:ext cx="0" cy="215900"/>
          </a:xfrm>
          <a:prstGeom prst="line">
            <a:avLst/>
          </a:prstGeom>
          <a:noFill/>
          <a:ln w="28575">
            <a:solidFill>
              <a:schemeClr val="tx1"/>
            </a:solidFill>
            <a:round/>
            <a:headEnd/>
            <a:tailEnd/>
          </a:ln>
          <a:effectLst/>
        </p:spPr>
        <p:txBody>
          <a:bodyPr wrap="none" lIns="0" tIns="0" rIns="0" bIns="0" anchor="ctr"/>
          <a:lstStyle/>
          <a:p>
            <a:endParaRPr lang="zh-TW" altLang="en-US"/>
          </a:p>
        </p:txBody>
      </p:sp>
      <p:sp>
        <p:nvSpPr>
          <p:cNvPr id="259140" name="Line 68"/>
          <p:cNvSpPr>
            <a:spLocks noChangeShapeType="1"/>
          </p:cNvSpPr>
          <p:nvPr/>
        </p:nvSpPr>
        <p:spPr bwMode="auto">
          <a:xfrm>
            <a:off x="395288" y="3716338"/>
            <a:ext cx="2089150" cy="0"/>
          </a:xfrm>
          <a:prstGeom prst="line">
            <a:avLst/>
          </a:prstGeom>
          <a:noFill/>
          <a:ln w="28575">
            <a:solidFill>
              <a:schemeClr val="tx1"/>
            </a:solidFill>
            <a:round/>
            <a:headEnd/>
            <a:tailEnd/>
          </a:ln>
          <a:effectLst/>
        </p:spPr>
        <p:txBody>
          <a:bodyPr wrap="none" lIns="0" tIns="0" rIns="0" bIns="0" anchor="ctr"/>
          <a:lstStyle/>
          <a:p>
            <a:endParaRPr lang="zh-TW" altLang="en-US"/>
          </a:p>
        </p:txBody>
      </p:sp>
      <p:sp>
        <p:nvSpPr>
          <p:cNvPr id="259141" name="Rectangle 69"/>
          <p:cNvSpPr>
            <a:spLocks noChangeArrowheads="1"/>
          </p:cNvSpPr>
          <p:nvPr/>
        </p:nvSpPr>
        <p:spPr bwMode="auto">
          <a:xfrm>
            <a:off x="8459788" y="4076700"/>
            <a:ext cx="431800" cy="1152525"/>
          </a:xfrm>
          <a:prstGeom prst="rect">
            <a:avLst/>
          </a:prstGeom>
          <a:gradFill rotWithShape="1">
            <a:gsLst>
              <a:gs pos="0">
                <a:srgbClr val="FF9900"/>
              </a:gs>
              <a:gs pos="100000">
                <a:schemeClr val="bg1"/>
              </a:gs>
            </a:gsLst>
            <a:lin ang="5400000" scaled="1"/>
          </a:gradFill>
          <a:ln w="28575">
            <a:miter lim="800000"/>
            <a:headEnd/>
            <a:tailEnd/>
          </a:ln>
          <a:effectLst/>
          <a:scene3d>
            <a:camera prst="legacyObliqueTopRight"/>
            <a:lightRig rig="legacyFlat3" dir="b"/>
          </a:scene3d>
          <a:sp3d extrusionH="163500" prstMaterial="legacyMatte">
            <a:bevelT w="13500" h="13500" prst="angle"/>
            <a:bevelB w="13500" h="13500" prst="angle"/>
            <a:extrusionClr>
              <a:srgbClr val="FF9900"/>
            </a:extrusionClr>
          </a:sp3d>
        </p:spPr>
        <p:txBody>
          <a:bodyPr vert="eaVert" wrap="none" lIns="0" tIns="0" rIns="0" bIns="0" anchor="ctr">
            <a:flatTx/>
          </a:bodyPr>
          <a:lstStyle/>
          <a:p>
            <a:pPr algn="ctr"/>
            <a:r>
              <a:rPr lang="zh-TW" altLang="en-US" sz="1600" b="1">
                <a:ea typeface="華康楷書體W5" pitchFamily="65" charset="-120"/>
              </a:rPr>
              <a:t>境外基金</a:t>
            </a:r>
          </a:p>
        </p:txBody>
      </p:sp>
      <p:sp>
        <p:nvSpPr>
          <p:cNvPr id="259142" name="Rectangle 70"/>
          <p:cNvSpPr>
            <a:spLocks noChangeArrowheads="1"/>
          </p:cNvSpPr>
          <p:nvPr/>
        </p:nvSpPr>
        <p:spPr bwMode="auto">
          <a:xfrm>
            <a:off x="8461375" y="2638425"/>
            <a:ext cx="431800" cy="1150938"/>
          </a:xfrm>
          <a:prstGeom prst="rect">
            <a:avLst/>
          </a:prstGeom>
          <a:gradFill rotWithShape="1">
            <a:gsLst>
              <a:gs pos="0">
                <a:srgbClr val="FF9900"/>
              </a:gs>
              <a:gs pos="100000">
                <a:schemeClr val="bg1"/>
              </a:gs>
            </a:gsLst>
            <a:lin ang="5400000" scaled="1"/>
          </a:gradFill>
          <a:ln w="28575">
            <a:miter lim="800000"/>
            <a:headEnd/>
            <a:tailEnd/>
          </a:ln>
          <a:effectLst/>
          <a:scene3d>
            <a:camera prst="legacyObliqueTopRight"/>
            <a:lightRig rig="legacyFlat3" dir="b"/>
          </a:scene3d>
          <a:sp3d extrusionH="163500" prstMaterial="legacyMatte">
            <a:bevelT w="13500" h="13500" prst="angle"/>
            <a:bevelB w="13500" h="13500" prst="angle"/>
            <a:extrusionClr>
              <a:srgbClr val="FF9900"/>
            </a:extrusionClr>
          </a:sp3d>
        </p:spPr>
        <p:txBody>
          <a:bodyPr vert="eaVert" lIns="0" tIns="0" rIns="0" bIns="0" anchor="ctr">
            <a:flatTx/>
          </a:bodyPr>
          <a:lstStyle/>
          <a:p>
            <a:pPr algn="ctr">
              <a:lnSpc>
                <a:spcPct val="80000"/>
              </a:lnSpc>
            </a:pPr>
            <a:r>
              <a:rPr lang="zh-TW" altLang="en-US" sz="1600" b="1">
                <a:ea typeface="華康楷書體W5" pitchFamily="65" charset="-120"/>
              </a:rPr>
              <a:t>現股之分戶</a:t>
            </a:r>
            <a:r>
              <a:rPr lang="zh-TW" altLang="en-US" sz="1400" b="1">
                <a:solidFill>
                  <a:schemeClr val="folHlink"/>
                </a:solidFill>
              </a:rPr>
              <a:t>◎</a:t>
            </a:r>
            <a:r>
              <a:rPr lang="zh-TW" altLang="en-US" sz="1600" b="1">
                <a:ea typeface="華康楷書體W5" pitchFamily="65" charset="-120"/>
              </a:rPr>
              <a:t>保管股票</a:t>
            </a:r>
          </a:p>
        </p:txBody>
      </p:sp>
      <p:sp>
        <p:nvSpPr>
          <p:cNvPr id="259144" name="Rectangle 72"/>
          <p:cNvSpPr>
            <a:spLocks noChangeArrowheads="1"/>
          </p:cNvSpPr>
          <p:nvPr/>
        </p:nvSpPr>
        <p:spPr bwMode="auto">
          <a:xfrm>
            <a:off x="-36513" y="1052513"/>
            <a:ext cx="3240088" cy="790575"/>
          </a:xfrm>
          <a:prstGeom prst="rect">
            <a:avLst/>
          </a:prstGeom>
          <a:noFill/>
          <a:ln w="9525">
            <a:noFill/>
            <a:miter lim="800000"/>
            <a:headEnd/>
            <a:tailEnd/>
          </a:ln>
          <a:effectLst/>
        </p:spPr>
        <p:txBody>
          <a:bodyPr anchor="ctr"/>
          <a:lstStyle/>
          <a:p>
            <a:r>
              <a:rPr lang="zh-TW" altLang="en-US" sz="2400">
                <a:solidFill>
                  <a:schemeClr val="folHlink"/>
                </a:solidFill>
                <a:ea typeface="標楷體" pitchFamily="65" charset="-120"/>
              </a:rPr>
              <a:t>有價證券帳簿架構</a:t>
            </a:r>
            <a:r>
              <a:rPr lang="en-US" altLang="zh-TW" sz="2400">
                <a:solidFill>
                  <a:schemeClr val="folHlink"/>
                </a:solidFill>
                <a:ea typeface="標楷體" pitchFamily="65" charset="-120"/>
              </a:rPr>
              <a:t>(</a:t>
            </a:r>
            <a:r>
              <a:rPr lang="zh-TW" altLang="en-US" sz="2400">
                <a:solidFill>
                  <a:schemeClr val="folHlink"/>
                </a:solidFill>
                <a:ea typeface="標楷體" pitchFamily="65" charset="-120"/>
              </a:rPr>
              <a:t>二</a:t>
            </a:r>
            <a:r>
              <a:rPr lang="en-US" altLang="zh-TW" sz="2400">
                <a:solidFill>
                  <a:schemeClr val="folHlink"/>
                </a:solidFill>
                <a:ea typeface="標楷體" pitchFamily="65" charset="-120"/>
              </a:rPr>
              <a:t>)</a:t>
            </a:r>
          </a:p>
        </p:txBody>
      </p:sp>
      <p:sp>
        <p:nvSpPr>
          <p:cNvPr id="259147" name="Rectangle 75"/>
          <p:cNvSpPr>
            <a:spLocks noChangeArrowheads="1"/>
          </p:cNvSpPr>
          <p:nvPr/>
        </p:nvSpPr>
        <p:spPr bwMode="auto">
          <a:xfrm>
            <a:off x="323850" y="333375"/>
            <a:ext cx="8540750" cy="792163"/>
          </a:xfrm>
          <a:prstGeom prst="rect">
            <a:avLst/>
          </a:prstGeom>
          <a:noFill/>
          <a:ln w="9525">
            <a:noFill/>
            <a:miter lim="800000"/>
            <a:headEnd/>
            <a:tailEnd/>
          </a:ln>
          <a:effectLst/>
        </p:spPr>
        <p:txBody>
          <a:bodyPr anchor="ctr"/>
          <a:lstStyle/>
          <a:p>
            <a:pPr marL="808038" indent="-808038" algn="ctr"/>
            <a:r>
              <a:rPr lang="zh-TW" altLang="en-US" sz="3600" b="1">
                <a:solidFill>
                  <a:schemeClr val="tx2"/>
                </a:solidFill>
                <a:ea typeface="標楷體" pitchFamily="65" charset="-120"/>
              </a:rPr>
              <a:t>肆、集中保管帳簿架構（續）</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投影片編號版面配置區 6"/>
          <p:cNvSpPr>
            <a:spLocks noGrp="1"/>
          </p:cNvSpPr>
          <p:nvPr>
            <p:ph type="sldNum" sz="quarter" idx="12"/>
          </p:nvPr>
        </p:nvSpPr>
        <p:spPr/>
        <p:txBody>
          <a:bodyPr/>
          <a:lstStyle/>
          <a:p>
            <a:fld id="{14C2EA8D-8C67-4F21-93FF-FE26133B5EEA}" type="slidenum">
              <a:rPr lang="en-US" altLang="zh-TW"/>
              <a:pPr/>
              <a:t>11</a:t>
            </a:fld>
            <a:endParaRPr lang="en-US" altLang="zh-TW"/>
          </a:p>
        </p:txBody>
      </p:sp>
      <p:sp>
        <p:nvSpPr>
          <p:cNvPr id="376901" name="Rectangle 69"/>
          <p:cNvSpPr>
            <a:spLocks noChangeArrowheads="1"/>
          </p:cNvSpPr>
          <p:nvPr/>
        </p:nvSpPr>
        <p:spPr bwMode="auto">
          <a:xfrm>
            <a:off x="180975" y="765175"/>
            <a:ext cx="5759450" cy="790575"/>
          </a:xfrm>
          <a:prstGeom prst="rect">
            <a:avLst/>
          </a:prstGeom>
          <a:noFill/>
          <a:ln w="9525">
            <a:noFill/>
            <a:miter lim="800000"/>
            <a:headEnd/>
            <a:tailEnd/>
          </a:ln>
          <a:effectLst/>
        </p:spPr>
        <p:txBody>
          <a:bodyPr anchor="ctr"/>
          <a:lstStyle/>
          <a:p>
            <a:r>
              <a:rPr lang="zh-TW" altLang="en-US" sz="2400">
                <a:solidFill>
                  <a:schemeClr val="folHlink"/>
                </a:solidFill>
                <a:ea typeface="標楷體" pitchFamily="65" charset="-120"/>
              </a:rPr>
              <a:t>有價證券帳簿架構</a:t>
            </a:r>
            <a:r>
              <a:rPr lang="en-US" altLang="zh-TW" sz="2400">
                <a:solidFill>
                  <a:schemeClr val="folHlink"/>
                </a:solidFill>
                <a:ea typeface="標楷體" pitchFamily="65" charset="-120"/>
              </a:rPr>
              <a:t>(</a:t>
            </a:r>
            <a:r>
              <a:rPr lang="zh-TW" altLang="en-US" sz="2400">
                <a:solidFill>
                  <a:schemeClr val="folHlink"/>
                </a:solidFill>
                <a:ea typeface="標楷體" pitchFamily="65" charset="-120"/>
              </a:rPr>
              <a:t>二</a:t>
            </a:r>
            <a:r>
              <a:rPr lang="en-US" altLang="zh-TW" sz="2400">
                <a:solidFill>
                  <a:schemeClr val="folHlink"/>
                </a:solidFill>
                <a:ea typeface="標楷體" pitchFamily="65" charset="-120"/>
              </a:rPr>
              <a:t>)(</a:t>
            </a:r>
            <a:r>
              <a:rPr lang="zh-TW" altLang="en-US" sz="2400">
                <a:solidFill>
                  <a:schemeClr val="folHlink"/>
                </a:solidFill>
                <a:ea typeface="標楷體" pitchFamily="65" charset="-120"/>
              </a:rPr>
              <a:t>續</a:t>
            </a:r>
            <a:r>
              <a:rPr lang="en-US" altLang="zh-TW" sz="2400">
                <a:solidFill>
                  <a:schemeClr val="folHlink"/>
                </a:solidFill>
                <a:ea typeface="標楷體" pitchFamily="65" charset="-120"/>
              </a:rPr>
              <a:t>)   </a:t>
            </a:r>
          </a:p>
        </p:txBody>
      </p:sp>
      <p:sp>
        <p:nvSpPr>
          <p:cNvPr id="376902" name="Rectangle 70"/>
          <p:cNvSpPr>
            <a:spLocks noChangeArrowheads="1"/>
          </p:cNvSpPr>
          <p:nvPr/>
        </p:nvSpPr>
        <p:spPr bwMode="auto">
          <a:xfrm>
            <a:off x="323850" y="333375"/>
            <a:ext cx="8540750" cy="792163"/>
          </a:xfrm>
          <a:prstGeom prst="rect">
            <a:avLst/>
          </a:prstGeom>
          <a:noFill/>
          <a:ln w="9525">
            <a:noFill/>
            <a:miter lim="800000"/>
            <a:headEnd/>
            <a:tailEnd/>
          </a:ln>
          <a:effectLst/>
        </p:spPr>
        <p:txBody>
          <a:bodyPr anchor="ctr"/>
          <a:lstStyle/>
          <a:p>
            <a:pPr marL="808038" indent="-808038" algn="ctr"/>
            <a:r>
              <a:rPr lang="zh-TW" altLang="en-US" sz="3600" b="1">
                <a:solidFill>
                  <a:schemeClr val="tx2"/>
                </a:solidFill>
                <a:ea typeface="標楷體" pitchFamily="65" charset="-120"/>
              </a:rPr>
              <a:t>肆、集中保管帳簿劃撥（續）</a:t>
            </a:r>
          </a:p>
        </p:txBody>
      </p:sp>
      <p:graphicFrame>
        <p:nvGraphicFramePr>
          <p:cNvPr id="377090" name="Group 258"/>
          <p:cNvGraphicFramePr>
            <a:graphicFrameLocks noGrp="1"/>
          </p:cNvGraphicFramePr>
          <p:nvPr>
            <p:ph sz="half" idx="2"/>
          </p:nvPr>
        </p:nvGraphicFramePr>
        <p:xfrm>
          <a:off x="395288" y="1446213"/>
          <a:ext cx="8497887" cy="5222875"/>
        </p:xfrm>
        <a:graphic>
          <a:graphicData uri="http://schemas.openxmlformats.org/drawingml/2006/table">
            <a:tbl>
              <a:tblPr/>
              <a:tblGrid>
                <a:gridCol w="2143125"/>
                <a:gridCol w="2609850"/>
                <a:gridCol w="3744912"/>
              </a:tblGrid>
              <a:tr h="58896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600" b="1" i="0" u="none" strike="noStrike" cap="none" normalizeH="0" baseline="0" smtClean="0">
                          <a:ln>
                            <a:noFill/>
                          </a:ln>
                          <a:solidFill>
                            <a:schemeClr val="hlink"/>
                          </a:solidFill>
                          <a:effectLst/>
                          <a:latin typeface="Arial" charset="0"/>
                          <a:ea typeface="標楷體" pitchFamily="65" charset="-120"/>
                        </a:rPr>
                        <a:t>專戶名稱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FFCCFF"/>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600" b="1" i="0" u="none" strike="noStrike" cap="none" normalizeH="0" baseline="0" smtClean="0">
                          <a:ln>
                            <a:noFill/>
                          </a:ln>
                          <a:solidFill>
                            <a:schemeClr val="hlink"/>
                          </a:solidFill>
                          <a:effectLst/>
                          <a:latin typeface="Arial" charset="0"/>
                          <a:ea typeface="標楷體" pitchFamily="65" charset="-120"/>
                        </a:rPr>
                        <a:t>設置專戶對象</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FFCCFF"/>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600" b="1" i="0" u="none" strike="noStrike" cap="none" normalizeH="0" baseline="0" smtClean="0">
                          <a:ln>
                            <a:noFill/>
                          </a:ln>
                          <a:solidFill>
                            <a:schemeClr val="hlink"/>
                          </a:solidFill>
                          <a:effectLst/>
                          <a:latin typeface="Arial" charset="0"/>
                          <a:ea typeface="標楷體" pitchFamily="65" charset="-120"/>
                        </a:rPr>
                        <a:t>專戶設置目的</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FFCCFF"/>
                        </a:gs>
                      </a:gsLst>
                      <a:path path="shape">
                        <a:fillToRect l="50000" t="50000" r="50000" b="50000"/>
                      </a:path>
                    </a:gradFill>
                  </a:tcPr>
                </a:tc>
              </a:tr>
              <a:tr h="5969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融資融券專戶</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FFCC66"/>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證券商、證金公司</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1800" b="1" i="0" u="none" strike="noStrike" cap="none" normalizeH="0" baseline="0" smtClean="0">
                          <a:ln>
                            <a:noFill/>
                          </a:ln>
                          <a:solidFill>
                            <a:schemeClr val="tx1"/>
                          </a:solidFill>
                          <a:effectLst/>
                          <a:latin typeface="Arial" charset="0"/>
                          <a:ea typeface="標楷體" pitchFamily="65" charset="-120"/>
                        </a:rPr>
                        <a:t>投資人從事信用交易提供擔保品予證券商或證金公司</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r>
              <a:tr h="5969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借券中心證券擔保品專戶</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FFCC66"/>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證券交易所</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1800" b="1" i="0" u="none" strike="noStrike" cap="none" normalizeH="0" baseline="0" smtClean="0">
                          <a:ln>
                            <a:noFill/>
                          </a:ln>
                          <a:solidFill>
                            <a:schemeClr val="tx1"/>
                          </a:solidFill>
                          <a:effectLst/>
                          <a:latin typeface="Arial" charset="0"/>
                          <a:ea typeface="標楷體" pitchFamily="65" charset="-120"/>
                        </a:rPr>
                        <a:t>投資人透過證券交易所系統借貸證券並提供其他證券作為擔保品</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r>
              <a:tr h="5953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借貸擔保品專戶</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FFCC66"/>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證券商</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1800" b="1" i="0" u="none" strike="noStrike" cap="none" normalizeH="0" baseline="0" smtClean="0">
                          <a:ln>
                            <a:noFill/>
                          </a:ln>
                          <a:solidFill>
                            <a:schemeClr val="tx1"/>
                          </a:solidFill>
                          <a:effectLst/>
                          <a:latin typeface="Arial" charset="0"/>
                          <a:ea typeface="標楷體" pitchFamily="65" charset="-120"/>
                        </a:rPr>
                        <a:t>投資人向證券商借貸證券並提供其他證券作為擔保品</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r>
              <a:tr h="5953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交割款項融資擔保品專戶</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FFCC66"/>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證金公司</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1800" b="1" i="0" u="none" strike="noStrike" cap="none" normalizeH="0" baseline="0" smtClean="0">
                          <a:ln>
                            <a:noFill/>
                          </a:ln>
                          <a:solidFill>
                            <a:schemeClr val="tx1"/>
                          </a:solidFill>
                          <a:effectLst/>
                          <a:latin typeface="Arial" charset="0"/>
                          <a:ea typeface="標楷體" pitchFamily="65" charset="-120"/>
                        </a:rPr>
                        <a:t>投資人向證金公司借交割款，並提供證券作為擔保品</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r>
              <a:tr h="7080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借貸款項擔保品專戶</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FFCC66"/>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證券商</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1800" b="1" i="0" u="none" strike="noStrike" cap="none" normalizeH="0" baseline="0" smtClean="0">
                          <a:ln>
                            <a:noFill/>
                          </a:ln>
                          <a:solidFill>
                            <a:schemeClr val="tx1"/>
                          </a:solidFill>
                          <a:effectLst/>
                          <a:latin typeface="Arial" charset="0"/>
                          <a:ea typeface="標楷體" pitchFamily="65" charset="-120"/>
                        </a:rPr>
                        <a:t>投資人向證券商借交割款，並提供證券作為擔保品</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r>
              <a:tr h="6064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抵繳保證金專戶</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FFCC66"/>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期貨交易所、期貨商</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1800" b="1" i="0" u="none" strike="noStrike" cap="none" normalizeH="0" baseline="0" smtClean="0">
                          <a:ln>
                            <a:noFill/>
                          </a:ln>
                          <a:solidFill>
                            <a:schemeClr val="tx1"/>
                          </a:solidFill>
                          <a:effectLst/>
                          <a:latin typeface="Arial" charset="0"/>
                          <a:ea typeface="標楷體" pitchFamily="65" charset="-120"/>
                        </a:rPr>
                        <a:t>投資人從事期貨交易以有價證券抵繳應繳保證金予期交所或期貨商</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r>
              <a:tr h="6064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設質專戶</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FFCC66"/>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2000" b="1" i="0" u="none" strike="noStrike" cap="none" normalizeH="0" baseline="0" smtClean="0">
                          <a:ln>
                            <a:noFill/>
                          </a:ln>
                          <a:solidFill>
                            <a:schemeClr val="tx1"/>
                          </a:solidFill>
                          <a:effectLst/>
                          <a:latin typeface="Arial" charset="0"/>
                          <a:ea typeface="標楷體" pitchFamily="65" charset="-120"/>
                        </a:rPr>
                        <a:t>質權人參加人</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85000"/>
                        <a:buFont typeface="Wingdings 2" pitchFamily="18" charset="2"/>
                        <a:buNone/>
                        <a:tabLst/>
                      </a:pPr>
                      <a:r>
                        <a:rPr kumimoji="1" lang="zh-TW" altLang="en-US" sz="1800" b="1" i="0" u="none" strike="noStrike" cap="none" normalizeH="0" baseline="0" smtClean="0">
                          <a:ln>
                            <a:noFill/>
                          </a:ln>
                          <a:solidFill>
                            <a:schemeClr val="tx1"/>
                          </a:solidFill>
                          <a:effectLst/>
                          <a:latin typeface="Arial" charset="0"/>
                          <a:ea typeface="標楷體" pitchFamily="65" charset="-120"/>
                        </a:rPr>
                        <a:t>投資人借貸資金以有價證券設質</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CFFFF"/>
                        </a:gs>
                      </a:gsLst>
                      <a:path path="shape">
                        <a:fillToRect l="50000" t="50000" r="50000" b="50000"/>
                      </a:path>
                    </a:gra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投影片編號版面配置區 4"/>
          <p:cNvSpPr>
            <a:spLocks noGrp="1"/>
          </p:cNvSpPr>
          <p:nvPr>
            <p:ph type="sldNum" sz="quarter" idx="12"/>
          </p:nvPr>
        </p:nvSpPr>
        <p:spPr/>
        <p:txBody>
          <a:bodyPr/>
          <a:lstStyle/>
          <a:p>
            <a:fld id="{D4747566-1358-4620-9A6B-996F93401DFA}" type="slidenum">
              <a:rPr lang="en-US" altLang="zh-TW"/>
              <a:pPr/>
              <a:t>12</a:t>
            </a:fld>
            <a:endParaRPr lang="en-US" altLang="zh-TW"/>
          </a:p>
        </p:txBody>
      </p:sp>
      <p:sp>
        <p:nvSpPr>
          <p:cNvPr id="256003" name="Rectangle 3"/>
          <p:cNvSpPr>
            <a:spLocks noChangeArrowheads="1"/>
          </p:cNvSpPr>
          <p:nvPr/>
        </p:nvSpPr>
        <p:spPr bwMode="auto">
          <a:xfrm>
            <a:off x="3517900" y="1266825"/>
            <a:ext cx="1512888" cy="431800"/>
          </a:xfrm>
          <a:prstGeom prst="rect">
            <a:avLst/>
          </a:prstGeom>
          <a:gradFill rotWithShape="1">
            <a:gsLst>
              <a:gs pos="0">
                <a:srgbClr val="0000FF"/>
              </a:gs>
              <a:gs pos="50000">
                <a:schemeClr val="bg1"/>
              </a:gs>
              <a:gs pos="100000">
                <a:srgbClr val="0000FF"/>
              </a:gs>
            </a:gsLst>
            <a:lin ang="5400000" scaled="1"/>
          </a:gradFill>
          <a:ln w="9525">
            <a:solidFill>
              <a:schemeClr val="tx1"/>
            </a:solidFill>
            <a:miter lim="800000"/>
            <a:headEnd/>
            <a:tailEnd/>
          </a:ln>
          <a:effectLst/>
        </p:spPr>
        <p:txBody>
          <a:bodyPr wrap="none" anchor="ctr"/>
          <a:lstStyle/>
          <a:p>
            <a:pPr algn="ctr"/>
            <a:r>
              <a:rPr lang="en-US" altLang="zh-TW" sz="2400">
                <a:latin typeface="標楷體" pitchFamily="65" charset="-120"/>
                <a:ea typeface="標楷體" pitchFamily="65" charset="-120"/>
              </a:rPr>
              <a:t>TDCC</a:t>
            </a:r>
          </a:p>
        </p:txBody>
      </p:sp>
      <p:sp>
        <p:nvSpPr>
          <p:cNvPr id="256004" name="Rectangle 4"/>
          <p:cNvSpPr>
            <a:spLocks noChangeArrowheads="1"/>
          </p:cNvSpPr>
          <p:nvPr/>
        </p:nvSpPr>
        <p:spPr bwMode="auto">
          <a:xfrm>
            <a:off x="3517900" y="2203450"/>
            <a:ext cx="1512888" cy="431800"/>
          </a:xfrm>
          <a:prstGeom prst="rect">
            <a:avLst/>
          </a:prstGeom>
          <a:gradFill rotWithShape="1">
            <a:gsLst>
              <a:gs pos="0">
                <a:srgbClr val="FFFF00"/>
              </a:gs>
              <a:gs pos="50000">
                <a:schemeClr val="bg1"/>
              </a:gs>
              <a:gs pos="100000">
                <a:srgbClr val="FFFF00"/>
              </a:gs>
            </a:gsLst>
            <a:lin ang="5400000" scaled="1"/>
          </a:gradFill>
          <a:ln w="9525">
            <a:solidFill>
              <a:schemeClr val="tx1"/>
            </a:solidFill>
            <a:miter lim="800000"/>
            <a:headEnd/>
            <a:tailEnd/>
          </a:ln>
          <a:effectLst/>
        </p:spPr>
        <p:txBody>
          <a:bodyPr wrap="none" anchor="ctr"/>
          <a:lstStyle/>
          <a:p>
            <a:pPr algn="ctr"/>
            <a:r>
              <a:rPr lang="zh-TW" altLang="en-US" sz="2000" b="1">
                <a:latin typeface="標楷體" pitchFamily="65" charset="-120"/>
                <a:ea typeface="標楷體" pitchFamily="65" charset="-120"/>
              </a:rPr>
              <a:t>清算交割銀行</a:t>
            </a:r>
          </a:p>
        </p:txBody>
      </p:sp>
      <p:sp>
        <p:nvSpPr>
          <p:cNvPr id="256005" name="Rectangle 5"/>
          <p:cNvSpPr>
            <a:spLocks noChangeArrowheads="1"/>
          </p:cNvSpPr>
          <p:nvPr/>
        </p:nvSpPr>
        <p:spPr bwMode="auto">
          <a:xfrm>
            <a:off x="1646238" y="2203450"/>
            <a:ext cx="1223962" cy="431800"/>
          </a:xfrm>
          <a:prstGeom prst="rect">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r>
              <a:rPr lang="zh-TW" altLang="en-US" sz="2000" b="1">
                <a:latin typeface="標楷體" pitchFamily="65" charset="-120"/>
                <a:ea typeface="標楷體" pitchFamily="65" charset="-120"/>
              </a:rPr>
              <a:t>票券商</a:t>
            </a:r>
          </a:p>
        </p:txBody>
      </p:sp>
      <p:sp>
        <p:nvSpPr>
          <p:cNvPr id="256006" name="Rectangle 6"/>
          <p:cNvSpPr>
            <a:spLocks noChangeArrowheads="1"/>
          </p:cNvSpPr>
          <p:nvPr/>
        </p:nvSpPr>
        <p:spPr bwMode="auto">
          <a:xfrm>
            <a:off x="5678488" y="2203450"/>
            <a:ext cx="1223962" cy="431800"/>
          </a:xfrm>
          <a:prstGeom prst="rect">
            <a:avLst/>
          </a:prstGeom>
          <a:gradFill rotWithShape="1">
            <a:gsLst>
              <a:gs pos="0">
                <a:srgbClr val="00FFFF"/>
              </a:gs>
              <a:gs pos="50000">
                <a:schemeClr val="bg1"/>
              </a:gs>
              <a:gs pos="100000">
                <a:srgbClr val="00FFFF"/>
              </a:gs>
            </a:gsLst>
            <a:lin ang="5400000" scaled="1"/>
          </a:gradFill>
          <a:ln w="9525">
            <a:solidFill>
              <a:schemeClr val="tx1"/>
            </a:solidFill>
            <a:miter lim="800000"/>
            <a:headEnd/>
            <a:tailEnd/>
          </a:ln>
          <a:effectLst/>
        </p:spPr>
        <p:txBody>
          <a:bodyPr wrap="none" anchor="ctr"/>
          <a:lstStyle/>
          <a:p>
            <a:pPr algn="ctr"/>
            <a:r>
              <a:rPr lang="zh-TW" altLang="en-US" sz="2000" b="1">
                <a:latin typeface="標楷體" pitchFamily="65" charset="-120"/>
                <a:ea typeface="標楷體" pitchFamily="65" charset="-120"/>
              </a:rPr>
              <a:t>發行人</a:t>
            </a:r>
          </a:p>
        </p:txBody>
      </p:sp>
      <p:sp>
        <p:nvSpPr>
          <p:cNvPr id="256007" name="Rectangle 7"/>
          <p:cNvSpPr>
            <a:spLocks noChangeArrowheads="1"/>
          </p:cNvSpPr>
          <p:nvPr/>
        </p:nvSpPr>
        <p:spPr bwMode="auto">
          <a:xfrm>
            <a:off x="2043113" y="2995613"/>
            <a:ext cx="504825" cy="936625"/>
          </a:xfrm>
          <a:prstGeom prst="rect">
            <a:avLst/>
          </a:prstGeom>
          <a:gradFill rotWithShape="1">
            <a:gsLst>
              <a:gs pos="0">
                <a:srgbClr val="FF3300"/>
              </a:gs>
              <a:gs pos="50000">
                <a:schemeClr val="bg1"/>
              </a:gs>
              <a:gs pos="100000">
                <a:srgbClr val="FF3300"/>
              </a:gs>
            </a:gsLst>
            <a:lin ang="5400000" scaled="1"/>
          </a:gradFill>
          <a:ln w="9525">
            <a:solidFill>
              <a:schemeClr val="tx1"/>
            </a:solidFill>
            <a:miter lim="800000"/>
            <a:headEnd/>
            <a:tailEnd/>
          </a:ln>
          <a:effectLst/>
        </p:spPr>
        <p:txBody>
          <a:bodyPr vert="eaVert" wrap="none" anchor="ctr"/>
          <a:lstStyle/>
          <a:p>
            <a:pPr algn="ctr"/>
            <a:r>
              <a:rPr lang="zh-TW" altLang="en-US" sz="2000" b="1">
                <a:latin typeface="標楷體" pitchFamily="65" charset="-120"/>
                <a:ea typeface="標楷體" pitchFamily="65" charset="-120"/>
              </a:rPr>
              <a:t>自有帳</a:t>
            </a:r>
          </a:p>
        </p:txBody>
      </p:sp>
      <p:sp>
        <p:nvSpPr>
          <p:cNvPr id="256008" name="Rectangle 8"/>
          <p:cNvSpPr>
            <a:spLocks noChangeArrowheads="1"/>
          </p:cNvSpPr>
          <p:nvPr/>
        </p:nvSpPr>
        <p:spPr bwMode="auto">
          <a:xfrm>
            <a:off x="5678488" y="2995613"/>
            <a:ext cx="503237" cy="936625"/>
          </a:xfrm>
          <a:prstGeom prst="rect">
            <a:avLst/>
          </a:prstGeom>
          <a:gradFill rotWithShape="1">
            <a:gsLst>
              <a:gs pos="0">
                <a:srgbClr val="FF3300"/>
              </a:gs>
              <a:gs pos="50000">
                <a:schemeClr val="bg1"/>
              </a:gs>
              <a:gs pos="100000">
                <a:srgbClr val="FF3300"/>
              </a:gs>
            </a:gsLst>
            <a:lin ang="5400000" scaled="1"/>
          </a:gradFill>
          <a:ln w="9525">
            <a:solidFill>
              <a:schemeClr val="tx1"/>
            </a:solidFill>
            <a:miter lim="800000"/>
            <a:headEnd/>
            <a:tailEnd/>
          </a:ln>
          <a:effectLst/>
        </p:spPr>
        <p:txBody>
          <a:bodyPr vert="eaVert" wrap="none" anchor="ctr"/>
          <a:lstStyle/>
          <a:p>
            <a:pPr algn="ctr"/>
            <a:r>
              <a:rPr lang="zh-TW" altLang="en-US" sz="2000" b="1">
                <a:latin typeface="標楷體" pitchFamily="65" charset="-120"/>
                <a:ea typeface="標楷體" pitchFamily="65" charset="-120"/>
              </a:rPr>
              <a:t>客戶帳</a:t>
            </a:r>
          </a:p>
        </p:txBody>
      </p:sp>
      <p:sp>
        <p:nvSpPr>
          <p:cNvPr id="256009" name="Rectangle 9"/>
          <p:cNvSpPr>
            <a:spLocks noChangeArrowheads="1"/>
          </p:cNvSpPr>
          <p:nvPr/>
        </p:nvSpPr>
        <p:spPr bwMode="auto">
          <a:xfrm>
            <a:off x="3951288" y="4435475"/>
            <a:ext cx="288925" cy="1871663"/>
          </a:xfrm>
          <a:prstGeom prst="rect">
            <a:avLst/>
          </a:prstGeom>
          <a:gradFill rotWithShape="1">
            <a:gsLst>
              <a:gs pos="0">
                <a:srgbClr val="FFFF66"/>
              </a:gs>
              <a:gs pos="50000">
                <a:schemeClr val="bg1"/>
              </a:gs>
              <a:gs pos="100000">
                <a:srgbClr val="FFFF66"/>
              </a:gs>
            </a:gsLst>
            <a:lin ang="5400000" scaled="1"/>
          </a:gradFill>
          <a:ln w="9525">
            <a:solidFill>
              <a:schemeClr val="tx1"/>
            </a:solidFill>
            <a:miter lim="800000"/>
            <a:headEnd/>
            <a:tailEnd/>
          </a:ln>
          <a:effectLst/>
        </p:spPr>
        <p:txBody>
          <a:bodyPr vert="eaVert" wrap="none" anchor="ctr"/>
          <a:lstStyle/>
          <a:p>
            <a:pPr algn="ctr"/>
            <a:r>
              <a:rPr lang="zh-TW" altLang="en-US" sz="1400" b="1">
                <a:latin typeface="標楷體" pitchFamily="65" charset="-120"/>
                <a:ea typeface="標楷體" pitchFamily="65" charset="-120"/>
              </a:rPr>
              <a:t>限制性</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退票</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部位</a:t>
            </a:r>
          </a:p>
        </p:txBody>
      </p:sp>
      <p:sp>
        <p:nvSpPr>
          <p:cNvPr id="256010" name="Rectangle 10"/>
          <p:cNvSpPr>
            <a:spLocks noChangeArrowheads="1"/>
          </p:cNvSpPr>
          <p:nvPr/>
        </p:nvSpPr>
        <p:spPr bwMode="auto">
          <a:xfrm>
            <a:off x="4383088" y="4435475"/>
            <a:ext cx="287337" cy="1871663"/>
          </a:xfrm>
          <a:prstGeom prst="rect">
            <a:avLst/>
          </a:prstGeom>
          <a:gradFill rotWithShape="1">
            <a:gsLst>
              <a:gs pos="0">
                <a:srgbClr val="CC66FF"/>
              </a:gs>
              <a:gs pos="50000">
                <a:schemeClr val="bg1"/>
              </a:gs>
              <a:gs pos="100000">
                <a:srgbClr val="CC66FF"/>
              </a:gs>
            </a:gsLst>
            <a:lin ang="5400000" scaled="1"/>
          </a:gradFill>
          <a:ln w="9525">
            <a:solidFill>
              <a:schemeClr val="tx1"/>
            </a:solidFill>
            <a:miter lim="800000"/>
            <a:headEnd/>
            <a:tailEnd/>
          </a:ln>
          <a:effectLst/>
        </p:spPr>
        <p:txBody>
          <a:bodyPr vert="eaVert" wrap="none" anchor="ctr"/>
          <a:lstStyle/>
          <a:p>
            <a:pPr algn="ctr"/>
            <a:r>
              <a:rPr lang="zh-TW" altLang="en-US" sz="1400" b="1">
                <a:ea typeface="標楷體" pitchFamily="65" charset="-120"/>
              </a:rPr>
              <a:t>自有部位</a:t>
            </a:r>
          </a:p>
        </p:txBody>
      </p:sp>
      <p:sp>
        <p:nvSpPr>
          <p:cNvPr id="256011" name="Rectangle 11"/>
          <p:cNvSpPr>
            <a:spLocks noChangeArrowheads="1"/>
          </p:cNvSpPr>
          <p:nvPr/>
        </p:nvSpPr>
        <p:spPr bwMode="auto">
          <a:xfrm>
            <a:off x="3590925" y="4435475"/>
            <a:ext cx="288925" cy="1873250"/>
          </a:xfrm>
          <a:prstGeom prst="rect">
            <a:avLst/>
          </a:prstGeom>
          <a:gradFill rotWithShape="1">
            <a:gsLst>
              <a:gs pos="0">
                <a:srgbClr val="FFFF66"/>
              </a:gs>
              <a:gs pos="50000">
                <a:schemeClr val="bg1"/>
              </a:gs>
              <a:gs pos="100000">
                <a:srgbClr val="FFFF66"/>
              </a:gs>
            </a:gsLst>
            <a:lin ang="5400000" scaled="1"/>
          </a:gradFill>
          <a:ln w="9525">
            <a:solidFill>
              <a:schemeClr val="tx1"/>
            </a:solidFill>
            <a:miter lim="800000"/>
            <a:headEnd/>
            <a:tailEnd/>
          </a:ln>
          <a:effectLst/>
        </p:spPr>
        <p:txBody>
          <a:bodyPr vert="eaVert" wrap="none" anchor="ctr"/>
          <a:lstStyle/>
          <a:p>
            <a:pPr algn="ctr"/>
            <a:r>
              <a:rPr lang="zh-TW" altLang="en-US" sz="1400" b="1">
                <a:latin typeface="標楷體" pitchFamily="65" charset="-120"/>
                <a:ea typeface="標楷體" pitchFamily="65" charset="-120"/>
              </a:rPr>
              <a:t>限制性</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禁止交割</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部位</a:t>
            </a:r>
          </a:p>
        </p:txBody>
      </p:sp>
      <p:sp>
        <p:nvSpPr>
          <p:cNvPr id="256012" name="Rectangle 12"/>
          <p:cNvSpPr>
            <a:spLocks noChangeArrowheads="1"/>
          </p:cNvSpPr>
          <p:nvPr/>
        </p:nvSpPr>
        <p:spPr bwMode="auto">
          <a:xfrm>
            <a:off x="4741863" y="4435475"/>
            <a:ext cx="287337" cy="1871663"/>
          </a:xfrm>
          <a:prstGeom prst="rect">
            <a:avLst/>
          </a:prstGeom>
          <a:gradFill rotWithShape="1">
            <a:gsLst>
              <a:gs pos="0">
                <a:srgbClr val="CC66FF"/>
              </a:gs>
              <a:gs pos="50000">
                <a:schemeClr val="bg1"/>
              </a:gs>
              <a:gs pos="100000">
                <a:srgbClr val="CC66FF"/>
              </a:gs>
            </a:gsLst>
            <a:lin ang="5400000" scaled="1"/>
          </a:gradFill>
          <a:ln w="9525">
            <a:solidFill>
              <a:schemeClr val="tx1"/>
            </a:solidFill>
            <a:miter lim="800000"/>
            <a:headEnd/>
            <a:tailEnd/>
          </a:ln>
          <a:effectLst/>
        </p:spPr>
        <p:txBody>
          <a:bodyPr vert="eaVert" wrap="none" anchor="ctr"/>
          <a:lstStyle/>
          <a:p>
            <a:pPr algn="ctr"/>
            <a:r>
              <a:rPr lang="zh-TW" altLang="en-US" sz="1400" b="1">
                <a:ea typeface="標楷體" pitchFamily="65" charset="-120"/>
              </a:rPr>
              <a:t>待交割部位</a:t>
            </a:r>
          </a:p>
        </p:txBody>
      </p:sp>
      <p:sp>
        <p:nvSpPr>
          <p:cNvPr id="256013" name="Rectangle 13"/>
          <p:cNvSpPr>
            <a:spLocks noChangeArrowheads="1"/>
          </p:cNvSpPr>
          <p:nvPr/>
        </p:nvSpPr>
        <p:spPr bwMode="auto">
          <a:xfrm>
            <a:off x="3232150" y="4435475"/>
            <a:ext cx="288925" cy="1871663"/>
          </a:xfrm>
          <a:prstGeom prst="rect">
            <a:avLst/>
          </a:prstGeom>
          <a:gradFill rotWithShape="1">
            <a:gsLst>
              <a:gs pos="0">
                <a:srgbClr val="FFFF66"/>
              </a:gs>
              <a:gs pos="50000">
                <a:schemeClr val="bg1"/>
              </a:gs>
              <a:gs pos="100000">
                <a:srgbClr val="FFFF66"/>
              </a:gs>
            </a:gsLst>
            <a:lin ang="5400000" scaled="1"/>
          </a:gradFill>
          <a:ln w="9525">
            <a:solidFill>
              <a:schemeClr val="tx1"/>
            </a:solidFill>
            <a:miter lim="800000"/>
            <a:headEnd/>
            <a:tailEnd/>
          </a:ln>
          <a:effectLst/>
        </p:spPr>
        <p:txBody>
          <a:bodyPr vert="eaVert" wrap="none" anchor="ctr"/>
          <a:lstStyle/>
          <a:p>
            <a:pPr algn="ctr"/>
            <a:r>
              <a:rPr lang="zh-TW" altLang="en-US" sz="1400" b="1">
                <a:latin typeface="標楷體" pitchFamily="65" charset="-120"/>
                <a:ea typeface="標楷體" pitchFamily="65" charset="-120"/>
              </a:rPr>
              <a:t>限制性</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限制交割</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部位</a:t>
            </a:r>
          </a:p>
        </p:txBody>
      </p:sp>
      <p:sp>
        <p:nvSpPr>
          <p:cNvPr id="256014" name="Rectangle 14"/>
          <p:cNvSpPr>
            <a:spLocks noChangeArrowheads="1"/>
          </p:cNvSpPr>
          <p:nvPr/>
        </p:nvSpPr>
        <p:spPr bwMode="auto">
          <a:xfrm>
            <a:off x="2871788" y="4435475"/>
            <a:ext cx="287337" cy="1871663"/>
          </a:xfrm>
          <a:prstGeom prst="rect">
            <a:avLst/>
          </a:prstGeom>
          <a:gradFill rotWithShape="1">
            <a:gsLst>
              <a:gs pos="0">
                <a:srgbClr val="FFFF66"/>
              </a:gs>
              <a:gs pos="50000">
                <a:schemeClr val="bg1"/>
              </a:gs>
              <a:gs pos="100000">
                <a:srgbClr val="FFFF66"/>
              </a:gs>
            </a:gsLst>
            <a:lin ang="5400000" scaled="1"/>
          </a:gradFill>
          <a:ln w="9525">
            <a:solidFill>
              <a:schemeClr val="tx1"/>
            </a:solidFill>
            <a:miter lim="800000"/>
            <a:headEnd/>
            <a:tailEnd/>
          </a:ln>
          <a:effectLst/>
        </p:spPr>
        <p:txBody>
          <a:bodyPr vert="eaVert" wrap="none" anchor="ctr"/>
          <a:lstStyle/>
          <a:p>
            <a:pPr algn="ctr"/>
            <a:r>
              <a:rPr lang="zh-TW" altLang="en-US" sz="1400" b="1">
                <a:latin typeface="標楷體" pitchFamily="65" charset="-120"/>
                <a:ea typeface="標楷體" pitchFamily="65" charset="-120"/>
              </a:rPr>
              <a:t>限制性</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不提示</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部位</a:t>
            </a:r>
          </a:p>
        </p:txBody>
      </p:sp>
      <p:sp>
        <p:nvSpPr>
          <p:cNvPr id="256015" name="Rectangle 15"/>
          <p:cNvSpPr>
            <a:spLocks noChangeArrowheads="1"/>
          </p:cNvSpPr>
          <p:nvPr/>
        </p:nvSpPr>
        <p:spPr bwMode="auto">
          <a:xfrm>
            <a:off x="2511425" y="4435475"/>
            <a:ext cx="287338" cy="1871663"/>
          </a:xfrm>
          <a:prstGeom prst="rect">
            <a:avLst/>
          </a:prstGeom>
          <a:gradFill rotWithShape="1">
            <a:gsLst>
              <a:gs pos="0">
                <a:srgbClr val="FFFF66"/>
              </a:gs>
              <a:gs pos="50000">
                <a:schemeClr val="bg1"/>
              </a:gs>
              <a:gs pos="100000">
                <a:srgbClr val="FFFF66"/>
              </a:gs>
            </a:gsLst>
            <a:lin ang="5400000" scaled="1"/>
          </a:gradFill>
          <a:ln w="9525">
            <a:solidFill>
              <a:schemeClr val="tx1"/>
            </a:solidFill>
            <a:miter lim="800000"/>
            <a:headEnd/>
            <a:tailEnd/>
          </a:ln>
          <a:effectLst/>
        </p:spPr>
        <p:txBody>
          <a:bodyPr vert="eaVert" wrap="none" anchor="ctr"/>
          <a:lstStyle/>
          <a:p>
            <a:pPr algn="ctr"/>
            <a:r>
              <a:rPr lang="zh-TW" altLang="en-US" sz="1400" b="1">
                <a:ea typeface="標楷體" pitchFamily="65" charset="-120"/>
              </a:rPr>
              <a:t>質權部位</a:t>
            </a:r>
          </a:p>
        </p:txBody>
      </p:sp>
      <p:sp>
        <p:nvSpPr>
          <p:cNvPr id="256016" name="Rectangle 16"/>
          <p:cNvSpPr>
            <a:spLocks noChangeArrowheads="1"/>
          </p:cNvSpPr>
          <p:nvPr/>
        </p:nvSpPr>
        <p:spPr bwMode="auto">
          <a:xfrm>
            <a:off x="2151063" y="4435475"/>
            <a:ext cx="287337" cy="1871663"/>
          </a:xfrm>
          <a:prstGeom prst="rect">
            <a:avLst/>
          </a:prstGeom>
          <a:gradFill rotWithShape="1">
            <a:gsLst>
              <a:gs pos="0">
                <a:srgbClr val="FFFF66"/>
              </a:gs>
              <a:gs pos="50000">
                <a:schemeClr val="bg1"/>
              </a:gs>
              <a:gs pos="100000">
                <a:srgbClr val="FFFF66"/>
              </a:gs>
            </a:gsLst>
            <a:lin ang="5400000" scaled="1"/>
          </a:gradFill>
          <a:ln w="9525">
            <a:solidFill>
              <a:schemeClr val="tx1"/>
            </a:solidFill>
            <a:miter lim="800000"/>
            <a:headEnd/>
            <a:tailEnd/>
          </a:ln>
          <a:effectLst/>
        </p:spPr>
        <p:txBody>
          <a:bodyPr vert="eaVert" wrap="none" anchor="ctr"/>
          <a:lstStyle/>
          <a:p>
            <a:pPr algn="ctr"/>
            <a:r>
              <a:rPr lang="zh-TW" altLang="en-US" sz="1400" b="1">
                <a:ea typeface="標楷體" pitchFamily="65" charset="-120"/>
              </a:rPr>
              <a:t>出質部位</a:t>
            </a:r>
          </a:p>
        </p:txBody>
      </p:sp>
      <p:sp>
        <p:nvSpPr>
          <p:cNvPr id="256017" name="Rectangle 17"/>
          <p:cNvSpPr>
            <a:spLocks noChangeArrowheads="1"/>
          </p:cNvSpPr>
          <p:nvPr/>
        </p:nvSpPr>
        <p:spPr bwMode="auto">
          <a:xfrm>
            <a:off x="1790700" y="4435475"/>
            <a:ext cx="287338" cy="1871663"/>
          </a:xfrm>
          <a:prstGeom prst="rect">
            <a:avLst/>
          </a:prstGeom>
          <a:gradFill rotWithShape="1">
            <a:gsLst>
              <a:gs pos="0">
                <a:srgbClr val="FFFF66"/>
              </a:gs>
              <a:gs pos="50000">
                <a:schemeClr val="bg1"/>
              </a:gs>
              <a:gs pos="100000">
                <a:srgbClr val="FFFF66"/>
              </a:gs>
            </a:gsLst>
            <a:lin ang="5400000" scaled="1"/>
          </a:gradFill>
          <a:ln w="9525">
            <a:solidFill>
              <a:schemeClr val="tx1"/>
            </a:solidFill>
            <a:miter lim="800000"/>
            <a:headEnd/>
            <a:tailEnd/>
          </a:ln>
          <a:effectLst/>
        </p:spPr>
        <p:txBody>
          <a:bodyPr vert="eaVert" wrap="none" anchor="ctr"/>
          <a:lstStyle/>
          <a:p>
            <a:pPr algn="ctr"/>
            <a:r>
              <a:rPr lang="zh-TW" altLang="en-US" sz="1400" b="1">
                <a:ea typeface="標楷體" pitchFamily="65" charset="-120"/>
              </a:rPr>
              <a:t>附買回部位</a:t>
            </a:r>
          </a:p>
        </p:txBody>
      </p:sp>
      <p:sp>
        <p:nvSpPr>
          <p:cNvPr id="256018" name="Rectangle 18"/>
          <p:cNvSpPr>
            <a:spLocks noChangeArrowheads="1"/>
          </p:cNvSpPr>
          <p:nvPr/>
        </p:nvSpPr>
        <p:spPr bwMode="auto">
          <a:xfrm>
            <a:off x="1431925" y="4435475"/>
            <a:ext cx="288925" cy="1871663"/>
          </a:xfrm>
          <a:prstGeom prst="rect">
            <a:avLst/>
          </a:prstGeom>
          <a:gradFill rotWithShape="1">
            <a:gsLst>
              <a:gs pos="0">
                <a:srgbClr val="FFFF66"/>
              </a:gs>
              <a:gs pos="50000">
                <a:schemeClr val="bg1"/>
              </a:gs>
              <a:gs pos="100000">
                <a:srgbClr val="FFFF66"/>
              </a:gs>
            </a:gsLst>
            <a:lin ang="5400000" scaled="1"/>
          </a:gradFill>
          <a:ln w="9525">
            <a:solidFill>
              <a:schemeClr val="tx1"/>
            </a:solidFill>
            <a:miter lim="800000"/>
            <a:headEnd/>
            <a:tailEnd/>
          </a:ln>
          <a:effectLst/>
        </p:spPr>
        <p:txBody>
          <a:bodyPr vert="eaVert" wrap="none" anchor="ctr"/>
          <a:lstStyle/>
          <a:p>
            <a:pPr algn="ctr"/>
            <a:r>
              <a:rPr lang="zh-TW" altLang="en-US" sz="1400" b="1">
                <a:ea typeface="標楷體" pitchFamily="65" charset="-120"/>
              </a:rPr>
              <a:t>附賣回部位</a:t>
            </a:r>
          </a:p>
        </p:txBody>
      </p:sp>
      <p:sp>
        <p:nvSpPr>
          <p:cNvPr id="256019" name="Rectangle 19"/>
          <p:cNvSpPr>
            <a:spLocks noChangeArrowheads="1"/>
          </p:cNvSpPr>
          <p:nvPr/>
        </p:nvSpPr>
        <p:spPr bwMode="auto">
          <a:xfrm>
            <a:off x="1071563" y="4435475"/>
            <a:ext cx="288925" cy="1871663"/>
          </a:xfrm>
          <a:prstGeom prst="rect">
            <a:avLst/>
          </a:prstGeom>
          <a:gradFill rotWithShape="1">
            <a:gsLst>
              <a:gs pos="0">
                <a:srgbClr val="FFFF66"/>
              </a:gs>
              <a:gs pos="50000">
                <a:schemeClr val="bg1"/>
              </a:gs>
              <a:gs pos="100000">
                <a:srgbClr val="FFFF66"/>
              </a:gs>
            </a:gsLst>
            <a:lin ang="5400000" scaled="1"/>
          </a:gradFill>
          <a:ln w="9525">
            <a:solidFill>
              <a:schemeClr val="tx1"/>
            </a:solidFill>
            <a:miter lim="800000"/>
            <a:headEnd/>
            <a:tailEnd/>
          </a:ln>
          <a:effectLst/>
        </p:spPr>
        <p:txBody>
          <a:bodyPr vert="eaVert" wrap="none" anchor="ctr"/>
          <a:lstStyle/>
          <a:p>
            <a:pPr algn="ctr"/>
            <a:r>
              <a:rPr lang="zh-TW" altLang="en-US" sz="1400" b="1">
                <a:ea typeface="標楷體" pitchFamily="65" charset="-120"/>
              </a:rPr>
              <a:t>待交割部位</a:t>
            </a:r>
          </a:p>
        </p:txBody>
      </p:sp>
      <p:sp>
        <p:nvSpPr>
          <p:cNvPr id="256020" name="Rectangle 20"/>
          <p:cNvSpPr>
            <a:spLocks noChangeArrowheads="1"/>
          </p:cNvSpPr>
          <p:nvPr/>
        </p:nvSpPr>
        <p:spPr bwMode="auto">
          <a:xfrm>
            <a:off x="711200" y="4435475"/>
            <a:ext cx="288925" cy="1871663"/>
          </a:xfrm>
          <a:prstGeom prst="rect">
            <a:avLst/>
          </a:prstGeom>
          <a:gradFill rotWithShape="1">
            <a:gsLst>
              <a:gs pos="0">
                <a:srgbClr val="FFFF66"/>
              </a:gs>
              <a:gs pos="50000">
                <a:schemeClr val="bg1"/>
              </a:gs>
              <a:gs pos="100000">
                <a:srgbClr val="FFFF66"/>
              </a:gs>
            </a:gsLst>
            <a:lin ang="5400000" scaled="1"/>
          </a:gradFill>
          <a:ln w="9525">
            <a:solidFill>
              <a:schemeClr val="tx1"/>
            </a:solidFill>
            <a:miter lim="800000"/>
            <a:headEnd/>
            <a:tailEnd/>
          </a:ln>
          <a:effectLst/>
        </p:spPr>
        <p:txBody>
          <a:bodyPr vert="eaVert" wrap="none" anchor="ctr"/>
          <a:lstStyle/>
          <a:p>
            <a:pPr algn="ctr"/>
            <a:r>
              <a:rPr lang="zh-TW" altLang="en-US" sz="1400" b="1">
                <a:latin typeface="標楷體" pitchFamily="65" charset="-120"/>
                <a:ea typeface="標楷體" pitchFamily="65" charset="-120"/>
              </a:rPr>
              <a:t>自有部位</a:t>
            </a:r>
          </a:p>
        </p:txBody>
      </p:sp>
      <p:sp>
        <p:nvSpPr>
          <p:cNvPr id="256021" name="Rectangle 21"/>
          <p:cNvSpPr>
            <a:spLocks noChangeArrowheads="1"/>
          </p:cNvSpPr>
          <p:nvPr/>
        </p:nvSpPr>
        <p:spPr bwMode="auto">
          <a:xfrm>
            <a:off x="5102225" y="4435475"/>
            <a:ext cx="287338" cy="1871663"/>
          </a:xfrm>
          <a:prstGeom prst="rect">
            <a:avLst/>
          </a:prstGeom>
          <a:gradFill rotWithShape="1">
            <a:gsLst>
              <a:gs pos="0">
                <a:srgbClr val="CC66FF"/>
              </a:gs>
              <a:gs pos="50000">
                <a:schemeClr val="bg1"/>
              </a:gs>
              <a:gs pos="100000">
                <a:srgbClr val="CC66FF"/>
              </a:gs>
            </a:gsLst>
            <a:lin ang="5400000" scaled="1"/>
          </a:gradFill>
          <a:ln w="9525">
            <a:solidFill>
              <a:schemeClr val="tx1"/>
            </a:solidFill>
            <a:miter lim="800000"/>
            <a:headEnd/>
            <a:tailEnd/>
          </a:ln>
          <a:effectLst/>
        </p:spPr>
        <p:txBody>
          <a:bodyPr vert="eaVert" wrap="none" anchor="ctr"/>
          <a:lstStyle/>
          <a:p>
            <a:pPr algn="ctr"/>
            <a:r>
              <a:rPr lang="zh-TW" altLang="en-US" sz="1400" b="1">
                <a:ea typeface="標楷體" pitchFamily="65" charset="-120"/>
              </a:rPr>
              <a:t>附賣回部位</a:t>
            </a:r>
          </a:p>
        </p:txBody>
      </p:sp>
      <p:sp>
        <p:nvSpPr>
          <p:cNvPr id="256022" name="Rectangle 22"/>
          <p:cNvSpPr>
            <a:spLocks noChangeArrowheads="1"/>
          </p:cNvSpPr>
          <p:nvPr/>
        </p:nvSpPr>
        <p:spPr bwMode="auto">
          <a:xfrm>
            <a:off x="5462588" y="4435475"/>
            <a:ext cx="287337" cy="1871663"/>
          </a:xfrm>
          <a:prstGeom prst="rect">
            <a:avLst/>
          </a:prstGeom>
          <a:gradFill rotWithShape="1">
            <a:gsLst>
              <a:gs pos="0">
                <a:srgbClr val="CC66FF"/>
              </a:gs>
              <a:gs pos="50000">
                <a:schemeClr val="bg1"/>
              </a:gs>
              <a:gs pos="100000">
                <a:srgbClr val="CC66FF"/>
              </a:gs>
            </a:gsLst>
            <a:lin ang="5400000" scaled="1"/>
          </a:gradFill>
          <a:ln w="9525">
            <a:solidFill>
              <a:schemeClr val="tx1"/>
            </a:solidFill>
            <a:miter lim="800000"/>
            <a:headEnd/>
            <a:tailEnd/>
          </a:ln>
          <a:effectLst/>
        </p:spPr>
        <p:txBody>
          <a:bodyPr vert="eaVert" wrap="none" anchor="ctr"/>
          <a:lstStyle/>
          <a:p>
            <a:pPr algn="ctr"/>
            <a:r>
              <a:rPr lang="zh-TW" altLang="en-US" sz="1400" b="1">
                <a:ea typeface="標楷體" pitchFamily="65" charset="-120"/>
              </a:rPr>
              <a:t>附買回部位</a:t>
            </a:r>
          </a:p>
        </p:txBody>
      </p:sp>
      <p:sp>
        <p:nvSpPr>
          <p:cNvPr id="256023" name="Rectangle 23"/>
          <p:cNvSpPr>
            <a:spLocks noChangeArrowheads="1"/>
          </p:cNvSpPr>
          <p:nvPr/>
        </p:nvSpPr>
        <p:spPr bwMode="auto">
          <a:xfrm>
            <a:off x="5822950" y="4435475"/>
            <a:ext cx="288925" cy="1871663"/>
          </a:xfrm>
          <a:prstGeom prst="rect">
            <a:avLst/>
          </a:prstGeom>
          <a:gradFill rotWithShape="1">
            <a:gsLst>
              <a:gs pos="0">
                <a:srgbClr val="CC66FF"/>
              </a:gs>
              <a:gs pos="50000">
                <a:schemeClr val="bg1"/>
              </a:gs>
              <a:gs pos="100000">
                <a:srgbClr val="CC66FF"/>
              </a:gs>
            </a:gsLst>
            <a:lin ang="5400000" scaled="1"/>
          </a:gradFill>
          <a:ln w="9525">
            <a:solidFill>
              <a:schemeClr val="tx1"/>
            </a:solidFill>
            <a:miter lim="800000"/>
            <a:headEnd/>
            <a:tailEnd/>
          </a:ln>
          <a:effectLst/>
        </p:spPr>
        <p:txBody>
          <a:bodyPr vert="eaVert" wrap="none" anchor="ctr"/>
          <a:lstStyle/>
          <a:p>
            <a:pPr algn="ctr"/>
            <a:r>
              <a:rPr lang="zh-TW" altLang="en-US" sz="1400" b="1">
                <a:ea typeface="標楷體" pitchFamily="65" charset="-120"/>
              </a:rPr>
              <a:t>出質部位</a:t>
            </a:r>
          </a:p>
        </p:txBody>
      </p:sp>
      <p:sp>
        <p:nvSpPr>
          <p:cNvPr id="256024" name="Rectangle 24"/>
          <p:cNvSpPr>
            <a:spLocks noChangeArrowheads="1"/>
          </p:cNvSpPr>
          <p:nvPr/>
        </p:nvSpPr>
        <p:spPr bwMode="auto">
          <a:xfrm>
            <a:off x="6183313" y="4435475"/>
            <a:ext cx="287337" cy="1871663"/>
          </a:xfrm>
          <a:prstGeom prst="rect">
            <a:avLst/>
          </a:prstGeom>
          <a:gradFill rotWithShape="1">
            <a:gsLst>
              <a:gs pos="0">
                <a:srgbClr val="CC66FF"/>
              </a:gs>
              <a:gs pos="50000">
                <a:schemeClr val="bg1"/>
              </a:gs>
              <a:gs pos="100000">
                <a:srgbClr val="CC66FF"/>
              </a:gs>
            </a:gsLst>
            <a:lin ang="5400000" scaled="1"/>
          </a:gradFill>
          <a:ln w="9525">
            <a:solidFill>
              <a:schemeClr val="tx1"/>
            </a:solidFill>
            <a:miter lim="800000"/>
            <a:headEnd/>
            <a:tailEnd/>
          </a:ln>
          <a:effectLst/>
        </p:spPr>
        <p:txBody>
          <a:bodyPr vert="eaVert" wrap="none" anchor="ctr"/>
          <a:lstStyle/>
          <a:p>
            <a:pPr algn="ctr"/>
            <a:r>
              <a:rPr lang="zh-TW" altLang="en-US" sz="1400" b="1">
                <a:ea typeface="標楷體" pitchFamily="65" charset="-120"/>
              </a:rPr>
              <a:t>質權部位</a:t>
            </a:r>
          </a:p>
        </p:txBody>
      </p:sp>
      <p:sp>
        <p:nvSpPr>
          <p:cNvPr id="256025" name="Rectangle 25"/>
          <p:cNvSpPr>
            <a:spLocks noChangeArrowheads="1"/>
          </p:cNvSpPr>
          <p:nvPr/>
        </p:nvSpPr>
        <p:spPr bwMode="auto">
          <a:xfrm>
            <a:off x="6542088" y="4435475"/>
            <a:ext cx="288925" cy="1871663"/>
          </a:xfrm>
          <a:prstGeom prst="rect">
            <a:avLst/>
          </a:prstGeom>
          <a:gradFill rotWithShape="1">
            <a:gsLst>
              <a:gs pos="0">
                <a:srgbClr val="CC66FF"/>
              </a:gs>
              <a:gs pos="50000">
                <a:schemeClr val="bg1"/>
              </a:gs>
              <a:gs pos="100000">
                <a:srgbClr val="CC66FF"/>
              </a:gs>
            </a:gsLst>
            <a:lin ang="5400000" scaled="1"/>
          </a:gradFill>
          <a:ln w="9525">
            <a:solidFill>
              <a:schemeClr val="tx1"/>
            </a:solidFill>
            <a:miter lim="800000"/>
            <a:headEnd/>
            <a:tailEnd/>
          </a:ln>
          <a:effectLst/>
        </p:spPr>
        <p:txBody>
          <a:bodyPr vert="eaVert" wrap="none" anchor="ctr"/>
          <a:lstStyle/>
          <a:p>
            <a:pPr algn="ctr"/>
            <a:r>
              <a:rPr lang="zh-TW" altLang="en-US" sz="1400" b="1">
                <a:latin typeface="標楷體" pitchFamily="65" charset="-120"/>
                <a:ea typeface="標楷體" pitchFamily="65" charset="-120"/>
              </a:rPr>
              <a:t>限制性</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不提示</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部位</a:t>
            </a:r>
          </a:p>
        </p:txBody>
      </p:sp>
      <p:sp>
        <p:nvSpPr>
          <p:cNvPr id="256026" name="Rectangle 26"/>
          <p:cNvSpPr>
            <a:spLocks noChangeArrowheads="1"/>
          </p:cNvSpPr>
          <p:nvPr/>
        </p:nvSpPr>
        <p:spPr bwMode="auto">
          <a:xfrm>
            <a:off x="6902450" y="4435475"/>
            <a:ext cx="288925" cy="1871663"/>
          </a:xfrm>
          <a:prstGeom prst="rect">
            <a:avLst/>
          </a:prstGeom>
          <a:gradFill rotWithShape="1">
            <a:gsLst>
              <a:gs pos="0">
                <a:srgbClr val="CC66FF"/>
              </a:gs>
              <a:gs pos="50000">
                <a:schemeClr val="bg1"/>
              </a:gs>
              <a:gs pos="100000">
                <a:srgbClr val="CC66FF"/>
              </a:gs>
            </a:gsLst>
            <a:lin ang="5400000" scaled="1"/>
          </a:gradFill>
          <a:ln w="9525">
            <a:solidFill>
              <a:schemeClr val="tx1"/>
            </a:solidFill>
            <a:miter lim="800000"/>
            <a:headEnd/>
            <a:tailEnd/>
          </a:ln>
          <a:effectLst/>
        </p:spPr>
        <p:txBody>
          <a:bodyPr vert="eaVert" wrap="none" anchor="ctr"/>
          <a:lstStyle/>
          <a:p>
            <a:pPr algn="ctr"/>
            <a:r>
              <a:rPr lang="zh-TW" altLang="en-US" sz="1400" b="1">
                <a:latin typeface="標楷體" pitchFamily="65" charset="-120"/>
                <a:ea typeface="標楷體" pitchFamily="65" charset="-120"/>
              </a:rPr>
              <a:t>限制性</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限制交割</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部位</a:t>
            </a:r>
          </a:p>
        </p:txBody>
      </p:sp>
      <p:sp>
        <p:nvSpPr>
          <p:cNvPr id="256027" name="Rectangle 27"/>
          <p:cNvSpPr>
            <a:spLocks noChangeArrowheads="1"/>
          </p:cNvSpPr>
          <p:nvPr/>
        </p:nvSpPr>
        <p:spPr bwMode="auto">
          <a:xfrm>
            <a:off x="7262813" y="4435475"/>
            <a:ext cx="287337" cy="1873250"/>
          </a:xfrm>
          <a:prstGeom prst="rect">
            <a:avLst/>
          </a:prstGeom>
          <a:gradFill rotWithShape="1">
            <a:gsLst>
              <a:gs pos="0">
                <a:srgbClr val="CC66FF"/>
              </a:gs>
              <a:gs pos="50000">
                <a:schemeClr val="bg1"/>
              </a:gs>
              <a:gs pos="100000">
                <a:srgbClr val="CC66FF"/>
              </a:gs>
            </a:gsLst>
            <a:lin ang="5400000" scaled="1"/>
          </a:gradFill>
          <a:ln w="9525">
            <a:solidFill>
              <a:schemeClr val="tx1"/>
            </a:solidFill>
            <a:miter lim="800000"/>
            <a:headEnd/>
            <a:tailEnd/>
          </a:ln>
          <a:effectLst/>
        </p:spPr>
        <p:txBody>
          <a:bodyPr vert="eaVert" wrap="none" anchor="ctr"/>
          <a:lstStyle/>
          <a:p>
            <a:pPr algn="ctr"/>
            <a:r>
              <a:rPr lang="zh-TW" altLang="en-US" sz="1400" b="1">
                <a:latin typeface="標楷體" pitchFamily="65" charset="-120"/>
                <a:ea typeface="標楷體" pitchFamily="65" charset="-120"/>
              </a:rPr>
              <a:t>限制性</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禁止交割</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部位</a:t>
            </a:r>
          </a:p>
        </p:txBody>
      </p:sp>
      <p:sp>
        <p:nvSpPr>
          <p:cNvPr id="256028" name="Rectangle 28"/>
          <p:cNvSpPr>
            <a:spLocks noChangeArrowheads="1"/>
          </p:cNvSpPr>
          <p:nvPr/>
        </p:nvSpPr>
        <p:spPr bwMode="auto">
          <a:xfrm>
            <a:off x="7623175" y="4435475"/>
            <a:ext cx="287338" cy="1871663"/>
          </a:xfrm>
          <a:prstGeom prst="rect">
            <a:avLst/>
          </a:prstGeom>
          <a:gradFill rotWithShape="1">
            <a:gsLst>
              <a:gs pos="0">
                <a:srgbClr val="CC66FF"/>
              </a:gs>
              <a:gs pos="50000">
                <a:schemeClr val="bg1"/>
              </a:gs>
              <a:gs pos="100000">
                <a:srgbClr val="CC66FF"/>
              </a:gs>
            </a:gsLst>
            <a:lin ang="5400000" scaled="1"/>
          </a:gradFill>
          <a:ln w="9525">
            <a:solidFill>
              <a:schemeClr val="tx1"/>
            </a:solidFill>
            <a:miter lim="800000"/>
            <a:headEnd/>
            <a:tailEnd/>
          </a:ln>
          <a:effectLst/>
        </p:spPr>
        <p:txBody>
          <a:bodyPr vert="eaVert" wrap="none" anchor="ctr"/>
          <a:lstStyle/>
          <a:p>
            <a:pPr algn="ctr"/>
            <a:r>
              <a:rPr lang="zh-TW" altLang="en-US" sz="1400" b="1">
                <a:latin typeface="標楷體" pitchFamily="65" charset="-120"/>
                <a:ea typeface="標楷體" pitchFamily="65" charset="-120"/>
              </a:rPr>
              <a:t>限制性</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退票</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部位</a:t>
            </a:r>
          </a:p>
        </p:txBody>
      </p:sp>
      <p:sp>
        <p:nvSpPr>
          <p:cNvPr id="256029" name="Rectangle 29"/>
          <p:cNvSpPr>
            <a:spLocks noChangeArrowheads="1"/>
          </p:cNvSpPr>
          <p:nvPr/>
        </p:nvSpPr>
        <p:spPr bwMode="auto">
          <a:xfrm>
            <a:off x="7983538" y="4435475"/>
            <a:ext cx="360362" cy="1871663"/>
          </a:xfrm>
          <a:prstGeom prst="rect">
            <a:avLst/>
          </a:prstGeom>
          <a:gradFill rotWithShape="1">
            <a:gsLst>
              <a:gs pos="0">
                <a:srgbClr val="CC66FF"/>
              </a:gs>
              <a:gs pos="50000">
                <a:schemeClr val="bg1"/>
              </a:gs>
              <a:gs pos="100000">
                <a:srgbClr val="CC66FF"/>
              </a:gs>
            </a:gsLst>
            <a:lin ang="5400000" scaled="1"/>
          </a:gradFill>
          <a:ln w="9525">
            <a:solidFill>
              <a:schemeClr val="tx1"/>
            </a:solidFill>
            <a:miter lim="800000"/>
            <a:headEnd/>
            <a:tailEnd/>
          </a:ln>
          <a:effectLst/>
        </p:spPr>
        <p:txBody>
          <a:bodyPr vert="eaVert" wrap="none" anchor="ctr"/>
          <a:lstStyle/>
          <a:p>
            <a:pPr algn="ctr"/>
            <a:r>
              <a:rPr lang="zh-TW" altLang="en-US" sz="1400" b="1">
                <a:latin typeface="標楷體" pitchFamily="65" charset="-120"/>
                <a:ea typeface="標楷體" pitchFamily="65" charset="-120"/>
              </a:rPr>
              <a:t>已登記免稅款部位</a:t>
            </a:r>
          </a:p>
        </p:txBody>
      </p:sp>
      <p:sp>
        <p:nvSpPr>
          <p:cNvPr id="256030" name="Line 30"/>
          <p:cNvSpPr>
            <a:spLocks noChangeShapeType="1"/>
          </p:cNvSpPr>
          <p:nvPr/>
        </p:nvSpPr>
        <p:spPr bwMode="auto">
          <a:xfrm>
            <a:off x="4238625" y="1698625"/>
            <a:ext cx="1588" cy="504825"/>
          </a:xfrm>
          <a:prstGeom prst="line">
            <a:avLst/>
          </a:prstGeom>
          <a:noFill/>
          <a:ln w="9525">
            <a:solidFill>
              <a:schemeClr val="tx1"/>
            </a:solidFill>
            <a:round/>
            <a:headEnd/>
            <a:tailEnd/>
          </a:ln>
          <a:effectLst/>
        </p:spPr>
        <p:txBody>
          <a:bodyPr/>
          <a:lstStyle/>
          <a:p>
            <a:endParaRPr lang="zh-TW" altLang="en-US"/>
          </a:p>
        </p:txBody>
      </p:sp>
      <p:sp>
        <p:nvSpPr>
          <p:cNvPr id="256031" name="Line 31"/>
          <p:cNvSpPr>
            <a:spLocks noChangeShapeType="1"/>
          </p:cNvSpPr>
          <p:nvPr/>
        </p:nvSpPr>
        <p:spPr bwMode="auto">
          <a:xfrm flipH="1">
            <a:off x="2293938" y="1916113"/>
            <a:ext cx="1944687" cy="1587"/>
          </a:xfrm>
          <a:prstGeom prst="line">
            <a:avLst/>
          </a:prstGeom>
          <a:noFill/>
          <a:ln w="9525">
            <a:solidFill>
              <a:schemeClr val="tx1"/>
            </a:solidFill>
            <a:round/>
            <a:headEnd/>
            <a:tailEnd/>
          </a:ln>
          <a:effectLst/>
        </p:spPr>
        <p:txBody>
          <a:bodyPr/>
          <a:lstStyle/>
          <a:p>
            <a:endParaRPr lang="zh-TW" altLang="en-US"/>
          </a:p>
        </p:txBody>
      </p:sp>
      <p:sp>
        <p:nvSpPr>
          <p:cNvPr id="256032" name="Line 32"/>
          <p:cNvSpPr>
            <a:spLocks noChangeShapeType="1"/>
          </p:cNvSpPr>
          <p:nvPr/>
        </p:nvSpPr>
        <p:spPr bwMode="auto">
          <a:xfrm>
            <a:off x="2293938" y="1916113"/>
            <a:ext cx="1587" cy="287337"/>
          </a:xfrm>
          <a:prstGeom prst="line">
            <a:avLst/>
          </a:prstGeom>
          <a:noFill/>
          <a:ln w="9525">
            <a:solidFill>
              <a:schemeClr val="tx1"/>
            </a:solidFill>
            <a:round/>
            <a:headEnd/>
            <a:tailEnd/>
          </a:ln>
          <a:effectLst/>
        </p:spPr>
        <p:txBody>
          <a:bodyPr/>
          <a:lstStyle/>
          <a:p>
            <a:endParaRPr lang="zh-TW" altLang="en-US"/>
          </a:p>
        </p:txBody>
      </p:sp>
      <p:sp>
        <p:nvSpPr>
          <p:cNvPr id="256033" name="Line 33"/>
          <p:cNvSpPr>
            <a:spLocks noChangeShapeType="1"/>
          </p:cNvSpPr>
          <p:nvPr/>
        </p:nvSpPr>
        <p:spPr bwMode="auto">
          <a:xfrm>
            <a:off x="4238625" y="1916113"/>
            <a:ext cx="2016125" cy="1587"/>
          </a:xfrm>
          <a:prstGeom prst="line">
            <a:avLst/>
          </a:prstGeom>
          <a:noFill/>
          <a:ln w="9525">
            <a:solidFill>
              <a:schemeClr val="tx1"/>
            </a:solidFill>
            <a:round/>
            <a:headEnd/>
            <a:tailEnd/>
          </a:ln>
          <a:effectLst/>
        </p:spPr>
        <p:txBody>
          <a:bodyPr/>
          <a:lstStyle/>
          <a:p>
            <a:endParaRPr lang="zh-TW" altLang="en-US"/>
          </a:p>
        </p:txBody>
      </p:sp>
      <p:sp>
        <p:nvSpPr>
          <p:cNvPr id="256034" name="Line 34"/>
          <p:cNvSpPr>
            <a:spLocks noChangeShapeType="1"/>
          </p:cNvSpPr>
          <p:nvPr/>
        </p:nvSpPr>
        <p:spPr bwMode="auto">
          <a:xfrm>
            <a:off x="6254750" y="1916113"/>
            <a:ext cx="1588" cy="287337"/>
          </a:xfrm>
          <a:prstGeom prst="line">
            <a:avLst/>
          </a:prstGeom>
          <a:noFill/>
          <a:ln w="9525">
            <a:solidFill>
              <a:schemeClr val="tx1"/>
            </a:solidFill>
            <a:round/>
            <a:headEnd/>
            <a:tailEnd/>
          </a:ln>
          <a:effectLst/>
        </p:spPr>
        <p:txBody>
          <a:bodyPr/>
          <a:lstStyle/>
          <a:p>
            <a:endParaRPr lang="zh-TW" altLang="en-US"/>
          </a:p>
        </p:txBody>
      </p:sp>
      <p:sp>
        <p:nvSpPr>
          <p:cNvPr id="256035" name="Line 35"/>
          <p:cNvSpPr>
            <a:spLocks noChangeShapeType="1"/>
          </p:cNvSpPr>
          <p:nvPr/>
        </p:nvSpPr>
        <p:spPr bwMode="auto">
          <a:xfrm flipH="1">
            <a:off x="2260600" y="2636838"/>
            <a:ext cx="7938" cy="358775"/>
          </a:xfrm>
          <a:prstGeom prst="line">
            <a:avLst/>
          </a:prstGeom>
          <a:noFill/>
          <a:ln w="9525">
            <a:solidFill>
              <a:schemeClr val="tx1"/>
            </a:solidFill>
            <a:round/>
            <a:headEnd/>
            <a:tailEnd/>
          </a:ln>
          <a:effectLst/>
        </p:spPr>
        <p:txBody>
          <a:bodyPr/>
          <a:lstStyle/>
          <a:p>
            <a:endParaRPr lang="zh-TW" altLang="en-US"/>
          </a:p>
        </p:txBody>
      </p:sp>
      <p:sp>
        <p:nvSpPr>
          <p:cNvPr id="256036" name="Line 36"/>
          <p:cNvSpPr>
            <a:spLocks noChangeShapeType="1"/>
          </p:cNvSpPr>
          <p:nvPr/>
        </p:nvSpPr>
        <p:spPr bwMode="auto">
          <a:xfrm>
            <a:off x="5967413" y="2779713"/>
            <a:ext cx="1587" cy="215900"/>
          </a:xfrm>
          <a:prstGeom prst="line">
            <a:avLst/>
          </a:prstGeom>
          <a:noFill/>
          <a:ln w="9525">
            <a:solidFill>
              <a:schemeClr val="tx1"/>
            </a:solidFill>
            <a:round/>
            <a:headEnd/>
            <a:tailEnd/>
          </a:ln>
          <a:effectLst/>
        </p:spPr>
        <p:txBody>
          <a:bodyPr/>
          <a:lstStyle/>
          <a:p>
            <a:endParaRPr lang="zh-TW" altLang="en-US"/>
          </a:p>
        </p:txBody>
      </p:sp>
      <p:sp>
        <p:nvSpPr>
          <p:cNvPr id="256037" name="Line 37"/>
          <p:cNvSpPr>
            <a:spLocks noChangeShapeType="1"/>
          </p:cNvSpPr>
          <p:nvPr/>
        </p:nvSpPr>
        <p:spPr bwMode="auto">
          <a:xfrm>
            <a:off x="2433638" y="2781300"/>
            <a:ext cx="3533775" cy="0"/>
          </a:xfrm>
          <a:prstGeom prst="line">
            <a:avLst/>
          </a:prstGeom>
          <a:noFill/>
          <a:ln w="9525">
            <a:solidFill>
              <a:schemeClr val="tx1"/>
            </a:solidFill>
            <a:round/>
            <a:headEnd/>
            <a:tailEnd/>
          </a:ln>
          <a:effectLst/>
        </p:spPr>
        <p:txBody>
          <a:bodyPr/>
          <a:lstStyle/>
          <a:p>
            <a:endParaRPr lang="zh-TW" altLang="en-US"/>
          </a:p>
        </p:txBody>
      </p:sp>
      <p:sp>
        <p:nvSpPr>
          <p:cNvPr id="256038" name="Line 38"/>
          <p:cNvSpPr>
            <a:spLocks noChangeShapeType="1"/>
          </p:cNvSpPr>
          <p:nvPr/>
        </p:nvSpPr>
        <p:spPr bwMode="auto">
          <a:xfrm>
            <a:off x="4238625" y="2635250"/>
            <a:ext cx="1588" cy="144463"/>
          </a:xfrm>
          <a:prstGeom prst="line">
            <a:avLst/>
          </a:prstGeom>
          <a:noFill/>
          <a:ln w="9525">
            <a:solidFill>
              <a:schemeClr val="tx1"/>
            </a:solidFill>
            <a:round/>
            <a:headEnd/>
            <a:tailEnd/>
          </a:ln>
          <a:effectLst/>
        </p:spPr>
        <p:txBody>
          <a:bodyPr/>
          <a:lstStyle/>
          <a:p>
            <a:endParaRPr lang="zh-TW" altLang="en-US"/>
          </a:p>
        </p:txBody>
      </p:sp>
      <p:sp>
        <p:nvSpPr>
          <p:cNvPr id="256039" name="Line 39"/>
          <p:cNvSpPr>
            <a:spLocks noChangeShapeType="1"/>
          </p:cNvSpPr>
          <p:nvPr/>
        </p:nvSpPr>
        <p:spPr bwMode="auto">
          <a:xfrm>
            <a:off x="854075" y="4291013"/>
            <a:ext cx="1588" cy="144462"/>
          </a:xfrm>
          <a:prstGeom prst="line">
            <a:avLst/>
          </a:prstGeom>
          <a:noFill/>
          <a:ln w="9525">
            <a:solidFill>
              <a:schemeClr val="tx1"/>
            </a:solidFill>
            <a:round/>
            <a:headEnd/>
            <a:tailEnd/>
          </a:ln>
          <a:effectLst/>
        </p:spPr>
        <p:txBody>
          <a:bodyPr/>
          <a:lstStyle/>
          <a:p>
            <a:endParaRPr lang="zh-TW" altLang="en-US"/>
          </a:p>
        </p:txBody>
      </p:sp>
      <p:sp>
        <p:nvSpPr>
          <p:cNvPr id="256040" name="Line 40"/>
          <p:cNvSpPr>
            <a:spLocks noChangeShapeType="1"/>
          </p:cNvSpPr>
          <p:nvPr/>
        </p:nvSpPr>
        <p:spPr bwMode="auto">
          <a:xfrm>
            <a:off x="1214438" y="4291013"/>
            <a:ext cx="1587" cy="144462"/>
          </a:xfrm>
          <a:prstGeom prst="line">
            <a:avLst/>
          </a:prstGeom>
          <a:noFill/>
          <a:ln w="9525">
            <a:solidFill>
              <a:schemeClr val="tx1"/>
            </a:solidFill>
            <a:round/>
            <a:headEnd/>
            <a:tailEnd/>
          </a:ln>
          <a:effectLst/>
        </p:spPr>
        <p:txBody>
          <a:bodyPr/>
          <a:lstStyle/>
          <a:p>
            <a:endParaRPr lang="zh-TW" altLang="en-US"/>
          </a:p>
        </p:txBody>
      </p:sp>
      <p:sp>
        <p:nvSpPr>
          <p:cNvPr id="256041" name="Line 41"/>
          <p:cNvSpPr>
            <a:spLocks noChangeShapeType="1"/>
          </p:cNvSpPr>
          <p:nvPr/>
        </p:nvSpPr>
        <p:spPr bwMode="auto">
          <a:xfrm>
            <a:off x="1574800" y="4291013"/>
            <a:ext cx="1588" cy="144462"/>
          </a:xfrm>
          <a:prstGeom prst="line">
            <a:avLst/>
          </a:prstGeom>
          <a:noFill/>
          <a:ln w="9525">
            <a:solidFill>
              <a:schemeClr val="tx1"/>
            </a:solidFill>
            <a:round/>
            <a:headEnd/>
            <a:tailEnd/>
          </a:ln>
          <a:effectLst/>
        </p:spPr>
        <p:txBody>
          <a:bodyPr/>
          <a:lstStyle/>
          <a:p>
            <a:endParaRPr lang="zh-TW" altLang="en-US"/>
          </a:p>
        </p:txBody>
      </p:sp>
      <p:sp>
        <p:nvSpPr>
          <p:cNvPr id="256042" name="Line 42"/>
          <p:cNvSpPr>
            <a:spLocks noChangeShapeType="1"/>
          </p:cNvSpPr>
          <p:nvPr/>
        </p:nvSpPr>
        <p:spPr bwMode="auto">
          <a:xfrm>
            <a:off x="1933575" y="4291013"/>
            <a:ext cx="1588" cy="144462"/>
          </a:xfrm>
          <a:prstGeom prst="line">
            <a:avLst/>
          </a:prstGeom>
          <a:noFill/>
          <a:ln w="9525">
            <a:solidFill>
              <a:schemeClr val="tx1"/>
            </a:solidFill>
            <a:round/>
            <a:headEnd/>
            <a:tailEnd/>
          </a:ln>
          <a:effectLst/>
        </p:spPr>
        <p:txBody>
          <a:bodyPr/>
          <a:lstStyle/>
          <a:p>
            <a:endParaRPr lang="zh-TW" altLang="en-US"/>
          </a:p>
        </p:txBody>
      </p:sp>
      <p:sp>
        <p:nvSpPr>
          <p:cNvPr id="256043" name="Line 43"/>
          <p:cNvSpPr>
            <a:spLocks noChangeShapeType="1"/>
          </p:cNvSpPr>
          <p:nvPr/>
        </p:nvSpPr>
        <p:spPr bwMode="auto">
          <a:xfrm>
            <a:off x="2293938" y="4291013"/>
            <a:ext cx="1587" cy="144462"/>
          </a:xfrm>
          <a:prstGeom prst="line">
            <a:avLst/>
          </a:prstGeom>
          <a:noFill/>
          <a:ln w="9525">
            <a:solidFill>
              <a:schemeClr val="tx1"/>
            </a:solidFill>
            <a:round/>
            <a:headEnd/>
            <a:tailEnd/>
          </a:ln>
          <a:effectLst/>
        </p:spPr>
        <p:txBody>
          <a:bodyPr/>
          <a:lstStyle/>
          <a:p>
            <a:endParaRPr lang="zh-TW" altLang="en-US"/>
          </a:p>
        </p:txBody>
      </p:sp>
      <p:sp>
        <p:nvSpPr>
          <p:cNvPr id="256044" name="Line 44"/>
          <p:cNvSpPr>
            <a:spLocks noChangeShapeType="1"/>
          </p:cNvSpPr>
          <p:nvPr/>
        </p:nvSpPr>
        <p:spPr bwMode="auto">
          <a:xfrm>
            <a:off x="2654300" y="4291013"/>
            <a:ext cx="1588" cy="144462"/>
          </a:xfrm>
          <a:prstGeom prst="line">
            <a:avLst/>
          </a:prstGeom>
          <a:noFill/>
          <a:ln w="9525">
            <a:solidFill>
              <a:schemeClr val="tx1"/>
            </a:solidFill>
            <a:round/>
            <a:headEnd/>
            <a:tailEnd/>
          </a:ln>
          <a:effectLst/>
        </p:spPr>
        <p:txBody>
          <a:bodyPr/>
          <a:lstStyle/>
          <a:p>
            <a:endParaRPr lang="zh-TW" altLang="en-US"/>
          </a:p>
        </p:txBody>
      </p:sp>
      <p:sp>
        <p:nvSpPr>
          <p:cNvPr id="256045" name="Line 45"/>
          <p:cNvSpPr>
            <a:spLocks noChangeShapeType="1"/>
          </p:cNvSpPr>
          <p:nvPr/>
        </p:nvSpPr>
        <p:spPr bwMode="auto">
          <a:xfrm>
            <a:off x="3014663" y="4291013"/>
            <a:ext cx="1587" cy="144462"/>
          </a:xfrm>
          <a:prstGeom prst="line">
            <a:avLst/>
          </a:prstGeom>
          <a:noFill/>
          <a:ln w="9525">
            <a:solidFill>
              <a:schemeClr val="tx1"/>
            </a:solidFill>
            <a:round/>
            <a:headEnd/>
            <a:tailEnd/>
          </a:ln>
          <a:effectLst/>
        </p:spPr>
        <p:txBody>
          <a:bodyPr/>
          <a:lstStyle/>
          <a:p>
            <a:endParaRPr lang="zh-TW" altLang="en-US"/>
          </a:p>
        </p:txBody>
      </p:sp>
      <p:sp>
        <p:nvSpPr>
          <p:cNvPr id="256046" name="Line 46"/>
          <p:cNvSpPr>
            <a:spLocks noChangeShapeType="1"/>
          </p:cNvSpPr>
          <p:nvPr/>
        </p:nvSpPr>
        <p:spPr bwMode="auto">
          <a:xfrm>
            <a:off x="3375025" y="4291013"/>
            <a:ext cx="1588" cy="144462"/>
          </a:xfrm>
          <a:prstGeom prst="line">
            <a:avLst/>
          </a:prstGeom>
          <a:noFill/>
          <a:ln w="9525">
            <a:solidFill>
              <a:schemeClr val="tx1"/>
            </a:solidFill>
            <a:round/>
            <a:headEnd/>
            <a:tailEnd/>
          </a:ln>
          <a:effectLst/>
        </p:spPr>
        <p:txBody>
          <a:bodyPr/>
          <a:lstStyle/>
          <a:p>
            <a:endParaRPr lang="zh-TW" altLang="en-US"/>
          </a:p>
        </p:txBody>
      </p:sp>
      <p:sp>
        <p:nvSpPr>
          <p:cNvPr id="256047" name="Line 47"/>
          <p:cNvSpPr>
            <a:spLocks noChangeShapeType="1"/>
          </p:cNvSpPr>
          <p:nvPr/>
        </p:nvSpPr>
        <p:spPr bwMode="auto">
          <a:xfrm>
            <a:off x="3733800" y="4291013"/>
            <a:ext cx="1588" cy="144462"/>
          </a:xfrm>
          <a:prstGeom prst="line">
            <a:avLst/>
          </a:prstGeom>
          <a:noFill/>
          <a:ln w="9525">
            <a:solidFill>
              <a:schemeClr val="tx1"/>
            </a:solidFill>
            <a:round/>
            <a:headEnd/>
            <a:tailEnd/>
          </a:ln>
          <a:effectLst/>
        </p:spPr>
        <p:txBody>
          <a:bodyPr/>
          <a:lstStyle/>
          <a:p>
            <a:endParaRPr lang="zh-TW" altLang="en-US"/>
          </a:p>
        </p:txBody>
      </p:sp>
      <p:sp>
        <p:nvSpPr>
          <p:cNvPr id="256048" name="Line 48"/>
          <p:cNvSpPr>
            <a:spLocks noChangeShapeType="1"/>
          </p:cNvSpPr>
          <p:nvPr/>
        </p:nvSpPr>
        <p:spPr bwMode="auto">
          <a:xfrm>
            <a:off x="4094163" y="4291013"/>
            <a:ext cx="1587" cy="144462"/>
          </a:xfrm>
          <a:prstGeom prst="line">
            <a:avLst/>
          </a:prstGeom>
          <a:noFill/>
          <a:ln w="9525">
            <a:solidFill>
              <a:schemeClr val="tx1"/>
            </a:solidFill>
            <a:round/>
            <a:headEnd/>
            <a:tailEnd/>
          </a:ln>
          <a:effectLst/>
        </p:spPr>
        <p:txBody>
          <a:bodyPr/>
          <a:lstStyle/>
          <a:p>
            <a:endParaRPr lang="zh-TW" altLang="en-US"/>
          </a:p>
        </p:txBody>
      </p:sp>
      <p:sp>
        <p:nvSpPr>
          <p:cNvPr id="256049" name="Line 49"/>
          <p:cNvSpPr>
            <a:spLocks noChangeShapeType="1"/>
          </p:cNvSpPr>
          <p:nvPr/>
        </p:nvSpPr>
        <p:spPr bwMode="auto">
          <a:xfrm>
            <a:off x="4525963" y="4291013"/>
            <a:ext cx="1587" cy="144462"/>
          </a:xfrm>
          <a:prstGeom prst="line">
            <a:avLst/>
          </a:prstGeom>
          <a:noFill/>
          <a:ln w="9525">
            <a:solidFill>
              <a:schemeClr val="tx1"/>
            </a:solidFill>
            <a:round/>
            <a:headEnd/>
            <a:tailEnd/>
          </a:ln>
          <a:effectLst/>
        </p:spPr>
        <p:txBody>
          <a:bodyPr/>
          <a:lstStyle/>
          <a:p>
            <a:endParaRPr lang="zh-TW" altLang="en-US"/>
          </a:p>
        </p:txBody>
      </p:sp>
      <p:sp>
        <p:nvSpPr>
          <p:cNvPr id="256050" name="Line 50"/>
          <p:cNvSpPr>
            <a:spLocks noChangeShapeType="1"/>
          </p:cNvSpPr>
          <p:nvPr/>
        </p:nvSpPr>
        <p:spPr bwMode="auto">
          <a:xfrm>
            <a:off x="4886325" y="4291013"/>
            <a:ext cx="1588" cy="144462"/>
          </a:xfrm>
          <a:prstGeom prst="line">
            <a:avLst/>
          </a:prstGeom>
          <a:noFill/>
          <a:ln w="9525">
            <a:solidFill>
              <a:schemeClr val="tx1"/>
            </a:solidFill>
            <a:round/>
            <a:headEnd/>
            <a:tailEnd/>
          </a:ln>
          <a:effectLst/>
        </p:spPr>
        <p:txBody>
          <a:bodyPr/>
          <a:lstStyle/>
          <a:p>
            <a:endParaRPr lang="zh-TW" altLang="en-US"/>
          </a:p>
        </p:txBody>
      </p:sp>
      <p:sp>
        <p:nvSpPr>
          <p:cNvPr id="256051" name="Line 51"/>
          <p:cNvSpPr>
            <a:spLocks noChangeShapeType="1"/>
          </p:cNvSpPr>
          <p:nvPr/>
        </p:nvSpPr>
        <p:spPr bwMode="auto">
          <a:xfrm>
            <a:off x="854075" y="4291013"/>
            <a:ext cx="3240088" cy="1587"/>
          </a:xfrm>
          <a:prstGeom prst="line">
            <a:avLst/>
          </a:prstGeom>
          <a:noFill/>
          <a:ln w="9525">
            <a:solidFill>
              <a:schemeClr val="tx1"/>
            </a:solidFill>
            <a:round/>
            <a:headEnd/>
            <a:tailEnd/>
          </a:ln>
          <a:effectLst/>
        </p:spPr>
        <p:txBody>
          <a:bodyPr/>
          <a:lstStyle/>
          <a:p>
            <a:endParaRPr lang="zh-TW" altLang="en-US"/>
          </a:p>
        </p:txBody>
      </p:sp>
      <p:sp>
        <p:nvSpPr>
          <p:cNvPr id="256052" name="Line 52"/>
          <p:cNvSpPr>
            <a:spLocks noChangeShapeType="1"/>
          </p:cNvSpPr>
          <p:nvPr/>
        </p:nvSpPr>
        <p:spPr bwMode="auto">
          <a:xfrm>
            <a:off x="5246688" y="4291013"/>
            <a:ext cx="1587" cy="144462"/>
          </a:xfrm>
          <a:prstGeom prst="line">
            <a:avLst/>
          </a:prstGeom>
          <a:noFill/>
          <a:ln w="9525">
            <a:solidFill>
              <a:schemeClr val="tx1"/>
            </a:solidFill>
            <a:round/>
            <a:headEnd/>
            <a:tailEnd/>
          </a:ln>
          <a:effectLst/>
        </p:spPr>
        <p:txBody>
          <a:bodyPr/>
          <a:lstStyle/>
          <a:p>
            <a:endParaRPr lang="zh-TW" altLang="en-US"/>
          </a:p>
        </p:txBody>
      </p:sp>
      <p:sp>
        <p:nvSpPr>
          <p:cNvPr id="256053" name="Line 53"/>
          <p:cNvSpPr>
            <a:spLocks noChangeShapeType="1"/>
          </p:cNvSpPr>
          <p:nvPr/>
        </p:nvSpPr>
        <p:spPr bwMode="auto">
          <a:xfrm>
            <a:off x="5607050" y="4291013"/>
            <a:ext cx="1588" cy="144462"/>
          </a:xfrm>
          <a:prstGeom prst="line">
            <a:avLst/>
          </a:prstGeom>
          <a:noFill/>
          <a:ln w="9525">
            <a:solidFill>
              <a:schemeClr val="tx1"/>
            </a:solidFill>
            <a:round/>
            <a:headEnd/>
            <a:tailEnd/>
          </a:ln>
          <a:effectLst/>
        </p:spPr>
        <p:txBody>
          <a:bodyPr/>
          <a:lstStyle/>
          <a:p>
            <a:endParaRPr lang="zh-TW" altLang="en-US"/>
          </a:p>
        </p:txBody>
      </p:sp>
      <p:sp>
        <p:nvSpPr>
          <p:cNvPr id="256054" name="Line 54"/>
          <p:cNvSpPr>
            <a:spLocks noChangeShapeType="1"/>
          </p:cNvSpPr>
          <p:nvPr/>
        </p:nvSpPr>
        <p:spPr bwMode="auto">
          <a:xfrm>
            <a:off x="5967413" y="4291013"/>
            <a:ext cx="1587" cy="144462"/>
          </a:xfrm>
          <a:prstGeom prst="line">
            <a:avLst/>
          </a:prstGeom>
          <a:noFill/>
          <a:ln w="9525">
            <a:solidFill>
              <a:schemeClr val="tx1"/>
            </a:solidFill>
            <a:round/>
            <a:headEnd/>
            <a:tailEnd/>
          </a:ln>
          <a:effectLst/>
        </p:spPr>
        <p:txBody>
          <a:bodyPr/>
          <a:lstStyle/>
          <a:p>
            <a:endParaRPr lang="zh-TW" altLang="en-US"/>
          </a:p>
        </p:txBody>
      </p:sp>
      <p:sp>
        <p:nvSpPr>
          <p:cNvPr id="256055" name="Line 55"/>
          <p:cNvSpPr>
            <a:spLocks noChangeShapeType="1"/>
          </p:cNvSpPr>
          <p:nvPr/>
        </p:nvSpPr>
        <p:spPr bwMode="auto">
          <a:xfrm>
            <a:off x="6326188" y="4291013"/>
            <a:ext cx="1587" cy="144462"/>
          </a:xfrm>
          <a:prstGeom prst="line">
            <a:avLst/>
          </a:prstGeom>
          <a:noFill/>
          <a:ln w="9525">
            <a:solidFill>
              <a:schemeClr val="tx1"/>
            </a:solidFill>
            <a:round/>
            <a:headEnd/>
            <a:tailEnd/>
          </a:ln>
          <a:effectLst/>
        </p:spPr>
        <p:txBody>
          <a:bodyPr/>
          <a:lstStyle/>
          <a:p>
            <a:endParaRPr lang="zh-TW" altLang="en-US"/>
          </a:p>
        </p:txBody>
      </p:sp>
      <p:sp>
        <p:nvSpPr>
          <p:cNvPr id="256056" name="Line 56"/>
          <p:cNvSpPr>
            <a:spLocks noChangeShapeType="1"/>
          </p:cNvSpPr>
          <p:nvPr/>
        </p:nvSpPr>
        <p:spPr bwMode="auto">
          <a:xfrm>
            <a:off x="6686550" y="4291013"/>
            <a:ext cx="1588" cy="144462"/>
          </a:xfrm>
          <a:prstGeom prst="line">
            <a:avLst/>
          </a:prstGeom>
          <a:noFill/>
          <a:ln w="9525">
            <a:solidFill>
              <a:schemeClr val="tx1"/>
            </a:solidFill>
            <a:round/>
            <a:headEnd/>
            <a:tailEnd/>
          </a:ln>
          <a:effectLst/>
        </p:spPr>
        <p:txBody>
          <a:bodyPr/>
          <a:lstStyle/>
          <a:p>
            <a:endParaRPr lang="zh-TW" altLang="en-US"/>
          </a:p>
        </p:txBody>
      </p:sp>
      <p:sp>
        <p:nvSpPr>
          <p:cNvPr id="256057" name="Line 57"/>
          <p:cNvSpPr>
            <a:spLocks noChangeShapeType="1"/>
          </p:cNvSpPr>
          <p:nvPr/>
        </p:nvSpPr>
        <p:spPr bwMode="auto">
          <a:xfrm>
            <a:off x="7046913" y="4291013"/>
            <a:ext cx="1587" cy="144462"/>
          </a:xfrm>
          <a:prstGeom prst="line">
            <a:avLst/>
          </a:prstGeom>
          <a:noFill/>
          <a:ln w="9525">
            <a:solidFill>
              <a:schemeClr val="tx1"/>
            </a:solidFill>
            <a:round/>
            <a:headEnd/>
            <a:tailEnd/>
          </a:ln>
          <a:effectLst/>
        </p:spPr>
        <p:txBody>
          <a:bodyPr/>
          <a:lstStyle/>
          <a:p>
            <a:endParaRPr lang="zh-TW" altLang="en-US"/>
          </a:p>
        </p:txBody>
      </p:sp>
      <p:sp>
        <p:nvSpPr>
          <p:cNvPr id="256058" name="Line 58"/>
          <p:cNvSpPr>
            <a:spLocks noChangeShapeType="1"/>
          </p:cNvSpPr>
          <p:nvPr/>
        </p:nvSpPr>
        <p:spPr bwMode="auto">
          <a:xfrm>
            <a:off x="7407275" y="4291013"/>
            <a:ext cx="1588" cy="144462"/>
          </a:xfrm>
          <a:prstGeom prst="line">
            <a:avLst/>
          </a:prstGeom>
          <a:noFill/>
          <a:ln w="9525">
            <a:solidFill>
              <a:schemeClr val="tx1"/>
            </a:solidFill>
            <a:round/>
            <a:headEnd/>
            <a:tailEnd/>
          </a:ln>
          <a:effectLst/>
        </p:spPr>
        <p:txBody>
          <a:bodyPr/>
          <a:lstStyle/>
          <a:p>
            <a:endParaRPr lang="zh-TW" altLang="en-US"/>
          </a:p>
        </p:txBody>
      </p:sp>
      <p:sp>
        <p:nvSpPr>
          <p:cNvPr id="256059" name="Line 59"/>
          <p:cNvSpPr>
            <a:spLocks noChangeShapeType="1"/>
          </p:cNvSpPr>
          <p:nvPr/>
        </p:nvSpPr>
        <p:spPr bwMode="auto">
          <a:xfrm>
            <a:off x="7767638" y="4291013"/>
            <a:ext cx="1587" cy="144462"/>
          </a:xfrm>
          <a:prstGeom prst="line">
            <a:avLst/>
          </a:prstGeom>
          <a:noFill/>
          <a:ln w="9525">
            <a:solidFill>
              <a:schemeClr val="tx1"/>
            </a:solidFill>
            <a:round/>
            <a:headEnd/>
            <a:tailEnd/>
          </a:ln>
          <a:effectLst/>
        </p:spPr>
        <p:txBody>
          <a:bodyPr/>
          <a:lstStyle/>
          <a:p>
            <a:endParaRPr lang="zh-TW" altLang="en-US"/>
          </a:p>
        </p:txBody>
      </p:sp>
      <p:sp>
        <p:nvSpPr>
          <p:cNvPr id="256060" name="Line 60"/>
          <p:cNvSpPr>
            <a:spLocks noChangeShapeType="1"/>
          </p:cNvSpPr>
          <p:nvPr/>
        </p:nvSpPr>
        <p:spPr bwMode="auto">
          <a:xfrm>
            <a:off x="8199438" y="4291013"/>
            <a:ext cx="1587" cy="144462"/>
          </a:xfrm>
          <a:prstGeom prst="line">
            <a:avLst/>
          </a:prstGeom>
          <a:noFill/>
          <a:ln w="9525">
            <a:solidFill>
              <a:schemeClr val="tx1"/>
            </a:solidFill>
            <a:round/>
            <a:headEnd/>
            <a:tailEnd/>
          </a:ln>
          <a:effectLst/>
        </p:spPr>
        <p:txBody>
          <a:bodyPr/>
          <a:lstStyle/>
          <a:p>
            <a:endParaRPr lang="zh-TW" altLang="en-US"/>
          </a:p>
        </p:txBody>
      </p:sp>
      <p:sp>
        <p:nvSpPr>
          <p:cNvPr id="256061" name="Line 61"/>
          <p:cNvSpPr>
            <a:spLocks noChangeShapeType="1"/>
          </p:cNvSpPr>
          <p:nvPr/>
        </p:nvSpPr>
        <p:spPr bwMode="auto">
          <a:xfrm>
            <a:off x="4525963" y="4291013"/>
            <a:ext cx="3673475" cy="1587"/>
          </a:xfrm>
          <a:prstGeom prst="line">
            <a:avLst/>
          </a:prstGeom>
          <a:noFill/>
          <a:ln w="9525">
            <a:solidFill>
              <a:schemeClr val="tx1"/>
            </a:solidFill>
            <a:round/>
            <a:headEnd/>
            <a:tailEnd/>
          </a:ln>
          <a:effectLst/>
        </p:spPr>
        <p:txBody>
          <a:bodyPr/>
          <a:lstStyle/>
          <a:p>
            <a:endParaRPr lang="zh-TW" altLang="en-US"/>
          </a:p>
        </p:txBody>
      </p:sp>
      <p:sp>
        <p:nvSpPr>
          <p:cNvPr id="256062" name="Line 62"/>
          <p:cNvSpPr>
            <a:spLocks noChangeShapeType="1"/>
          </p:cNvSpPr>
          <p:nvPr/>
        </p:nvSpPr>
        <p:spPr bwMode="auto">
          <a:xfrm>
            <a:off x="2287588" y="3932238"/>
            <a:ext cx="1587" cy="358775"/>
          </a:xfrm>
          <a:prstGeom prst="line">
            <a:avLst/>
          </a:prstGeom>
          <a:noFill/>
          <a:ln w="9525">
            <a:solidFill>
              <a:schemeClr val="tx1"/>
            </a:solidFill>
            <a:round/>
            <a:headEnd/>
            <a:tailEnd/>
          </a:ln>
          <a:effectLst/>
        </p:spPr>
        <p:txBody>
          <a:bodyPr/>
          <a:lstStyle/>
          <a:p>
            <a:endParaRPr lang="zh-TW" altLang="en-US"/>
          </a:p>
        </p:txBody>
      </p:sp>
      <p:sp>
        <p:nvSpPr>
          <p:cNvPr id="256063" name="Line 63"/>
          <p:cNvSpPr>
            <a:spLocks noChangeShapeType="1"/>
          </p:cNvSpPr>
          <p:nvPr/>
        </p:nvSpPr>
        <p:spPr bwMode="auto">
          <a:xfrm>
            <a:off x="5967413" y="3932238"/>
            <a:ext cx="1587" cy="358775"/>
          </a:xfrm>
          <a:prstGeom prst="line">
            <a:avLst/>
          </a:prstGeom>
          <a:noFill/>
          <a:ln w="9525">
            <a:solidFill>
              <a:schemeClr val="tx1"/>
            </a:solidFill>
            <a:round/>
            <a:headEnd/>
            <a:tailEnd/>
          </a:ln>
          <a:effectLst/>
        </p:spPr>
        <p:txBody>
          <a:bodyPr/>
          <a:lstStyle/>
          <a:p>
            <a:endParaRPr lang="zh-TW" altLang="en-US"/>
          </a:p>
        </p:txBody>
      </p:sp>
      <p:sp>
        <p:nvSpPr>
          <p:cNvPr id="256064" name="Rectangle 64"/>
          <p:cNvSpPr>
            <a:spLocks noChangeArrowheads="1"/>
          </p:cNvSpPr>
          <p:nvPr/>
        </p:nvSpPr>
        <p:spPr bwMode="auto">
          <a:xfrm>
            <a:off x="180975" y="981075"/>
            <a:ext cx="3311525" cy="865188"/>
          </a:xfrm>
          <a:prstGeom prst="rect">
            <a:avLst/>
          </a:prstGeom>
          <a:noFill/>
          <a:ln w="9525">
            <a:noFill/>
            <a:miter lim="800000"/>
            <a:headEnd/>
            <a:tailEnd/>
          </a:ln>
          <a:effectLst/>
        </p:spPr>
        <p:txBody>
          <a:bodyPr anchor="ctr"/>
          <a:lstStyle/>
          <a:p>
            <a:pPr marL="623888" indent="-623888" algn="just"/>
            <a:r>
              <a:rPr lang="zh-TW" altLang="en-US" sz="2400">
                <a:solidFill>
                  <a:schemeClr val="folHlink"/>
                </a:solidFill>
                <a:ea typeface="標楷體" pitchFamily="65" charset="-120"/>
              </a:rPr>
              <a:t>短期票券帳簿架構</a:t>
            </a:r>
          </a:p>
        </p:txBody>
      </p:sp>
      <p:sp>
        <p:nvSpPr>
          <p:cNvPr id="256065" name="Line 65"/>
          <p:cNvSpPr>
            <a:spLocks noChangeShapeType="1"/>
          </p:cNvSpPr>
          <p:nvPr/>
        </p:nvSpPr>
        <p:spPr bwMode="auto">
          <a:xfrm flipH="1">
            <a:off x="2425700" y="2794000"/>
            <a:ext cx="12700" cy="190500"/>
          </a:xfrm>
          <a:prstGeom prst="line">
            <a:avLst/>
          </a:prstGeom>
          <a:noFill/>
          <a:ln w="9525">
            <a:solidFill>
              <a:schemeClr val="tx1"/>
            </a:solidFill>
            <a:round/>
            <a:headEnd/>
            <a:tailEnd/>
          </a:ln>
          <a:effectLst/>
        </p:spPr>
        <p:txBody>
          <a:bodyPr>
            <a:spAutoFit/>
          </a:bodyPr>
          <a:lstStyle/>
          <a:p>
            <a:endParaRPr lang="zh-TW" altLang="en-US"/>
          </a:p>
        </p:txBody>
      </p:sp>
      <p:sp>
        <p:nvSpPr>
          <p:cNvPr id="256067" name="Rectangle 67"/>
          <p:cNvSpPr>
            <a:spLocks noChangeArrowheads="1"/>
          </p:cNvSpPr>
          <p:nvPr/>
        </p:nvSpPr>
        <p:spPr bwMode="auto">
          <a:xfrm>
            <a:off x="323850" y="115888"/>
            <a:ext cx="8540750" cy="792162"/>
          </a:xfrm>
          <a:prstGeom prst="rect">
            <a:avLst/>
          </a:prstGeom>
          <a:noFill/>
          <a:ln w="9525">
            <a:noFill/>
            <a:miter lim="800000"/>
            <a:headEnd/>
            <a:tailEnd/>
          </a:ln>
          <a:effectLst/>
        </p:spPr>
        <p:txBody>
          <a:bodyPr anchor="ctr"/>
          <a:lstStyle/>
          <a:p>
            <a:pPr marL="808038" indent="-808038" algn="ctr"/>
            <a:r>
              <a:rPr lang="zh-TW" altLang="en-US" sz="3600" b="1">
                <a:solidFill>
                  <a:schemeClr val="tx2"/>
                </a:solidFill>
                <a:ea typeface="標楷體" pitchFamily="65" charset="-120"/>
              </a:rPr>
              <a:t>肆、集中保管帳簿架構（續）</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5"/>
          <p:cNvSpPr>
            <a:spLocks noGrp="1"/>
          </p:cNvSpPr>
          <p:nvPr>
            <p:ph type="sldNum" sz="quarter" idx="12"/>
          </p:nvPr>
        </p:nvSpPr>
        <p:spPr/>
        <p:txBody>
          <a:bodyPr/>
          <a:lstStyle/>
          <a:p>
            <a:fld id="{23E32550-5EDB-46AD-BB3B-A1041012A9F1}" type="slidenum">
              <a:rPr lang="en-US" altLang="zh-TW"/>
              <a:pPr/>
              <a:t>13</a:t>
            </a:fld>
            <a:endParaRPr lang="en-US" altLang="zh-TW"/>
          </a:p>
        </p:txBody>
      </p:sp>
      <p:sp>
        <p:nvSpPr>
          <p:cNvPr id="249859" name="Rectangle 3"/>
          <p:cNvSpPr>
            <a:spLocks noGrp="1" noRot="1" noChangeArrowheads="1"/>
          </p:cNvSpPr>
          <p:nvPr>
            <p:ph type="body" idx="1"/>
          </p:nvPr>
        </p:nvSpPr>
        <p:spPr>
          <a:xfrm>
            <a:off x="206375" y="1855788"/>
            <a:ext cx="8686800" cy="4094162"/>
          </a:xfrm>
        </p:spPr>
        <p:txBody>
          <a:bodyPr/>
          <a:lstStyle/>
          <a:p>
            <a:pPr marL="812800" indent="-812800" algn="ctr">
              <a:buFont typeface="Wingdings 2" pitchFamily="18" charset="2"/>
              <a:buNone/>
            </a:pPr>
            <a:r>
              <a:rPr kumimoji="0" lang="zh-TW" altLang="en-US" sz="4000" b="1">
                <a:solidFill>
                  <a:schemeClr val="tx2"/>
                </a:solidFill>
                <a:ea typeface="標楷體" pitchFamily="65" charset="-120"/>
              </a:rPr>
              <a:t>簡報結束</a:t>
            </a:r>
          </a:p>
          <a:p>
            <a:pPr marL="812800" indent="-812800" algn="ctr">
              <a:buFont typeface="Wingdings 2" pitchFamily="18" charset="2"/>
              <a:buNone/>
            </a:pPr>
            <a:r>
              <a:rPr kumimoji="0" lang="zh-TW" altLang="en-US" sz="4000" b="1">
                <a:solidFill>
                  <a:schemeClr val="tx2"/>
                </a:solidFill>
                <a:ea typeface="標楷體" pitchFamily="65" charset="-120"/>
              </a:rPr>
              <a:t>謝謝指教</a:t>
            </a:r>
            <a:endParaRPr lang="zh-TW" altLang="en-US" sz="4000" b="1">
              <a:solidFill>
                <a:schemeClr val="tx2"/>
              </a:solidFill>
              <a:ea typeface="標楷體" pitchFamily="65"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投影片編號版面配置區 5"/>
          <p:cNvSpPr>
            <a:spLocks noGrp="1"/>
          </p:cNvSpPr>
          <p:nvPr>
            <p:ph type="sldNum" sz="quarter" idx="12"/>
          </p:nvPr>
        </p:nvSpPr>
        <p:spPr/>
        <p:txBody>
          <a:bodyPr/>
          <a:lstStyle/>
          <a:p>
            <a:fld id="{937D7286-CF78-44C7-8762-5C7A820BE9F3}" type="slidenum">
              <a:rPr lang="en-US" altLang="zh-TW"/>
              <a:pPr/>
              <a:t>1</a:t>
            </a:fld>
            <a:endParaRPr lang="en-US" altLang="zh-TW"/>
          </a:p>
        </p:txBody>
      </p:sp>
      <p:sp>
        <p:nvSpPr>
          <p:cNvPr id="147458" name="Line 2"/>
          <p:cNvSpPr>
            <a:spLocks noChangeShapeType="1"/>
          </p:cNvSpPr>
          <p:nvPr/>
        </p:nvSpPr>
        <p:spPr bwMode="auto">
          <a:xfrm>
            <a:off x="2171700" y="2317750"/>
            <a:ext cx="0" cy="0"/>
          </a:xfrm>
          <a:prstGeom prst="line">
            <a:avLst/>
          </a:prstGeom>
          <a:noFill/>
          <a:ln w="12700" cap="rnd">
            <a:solidFill>
              <a:srgbClr val="000000"/>
            </a:solidFill>
            <a:round/>
            <a:headEnd/>
            <a:tailEnd/>
          </a:ln>
          <a:effectLst/>
        </p:spPr>
        <p:txBody>
          <a:bodyPr/>
          <a:lstStyle/>
          <a:p>
            <a:endParaRPr lang="zh-TW" altLang="en-US"/>
          </a:p>
        </p:txBody>
      </p:sp>
      <p:sp>
        <p:nvSpPr>
          <p:cNvPr id="147459" name="Line 3"/>
          <p:cNvSpPr>
            <a:spLocks noChangeShapeType="1"/>
          </p:cNvSpPr>
          <p:nvPr/>
        </p:nvSpPr>
        <p:spPr bwMode="auto">
          <a:xfrm>
            <a:off x="4914900" y="2317750"/>
            <a:ext cx="0" cy="0"/>
          </a:xfrm>
          <a:prstGeom prst="line">
            <a:avLst/>
          </a:prstGeom>
          <a:noFill/>
          <a:ln w="12700" cap="rnd">
            <a:solidFill>
              <a:srgbClr val="000000"/>
            </a:solidFill>
            <a:round/>
            <a:headEnd/>
            <a:tailEnd/>
          </a:ln>
          <a:effectLst/>
        </p:spPr>
        <p:txBody>
          <a:bodyPr/>
          <a:lstStyle/>
          <a:p>
            <a:endParaRPr lang="zh-TW" altLang="en-US"/>
          </a:p>
        </p:txBody>
      </p:sp>
      <p:sp>
        <p:nvSpPr>
          <p:cNvPr id="147460" name="Line 4"/>
          <p:cNvSpPr>
            <a:spLocks noChangeShapeType="1"/>
          </p:cNvSpPr>
          <p:nvPr/>
        </p:nvSpPr>
        <p:spPr bwMode="auto">
          <a:xfrm>
            <a:off x="2171700" y="3073400"/>
            <a:ext cx="0" cy="0"/>
          </a:xfrm>
          <a:prstGeom prst="line">
            <a:avLst/>
          </a:prstGeom>
          <a:noFill/>
          <a:ln w="12700" cap="rnd">
            <a:solidFill>
              <a:srgbClr val="000000"/>
            </a:solidFill>
            <a:round/>
            <a:headEnd/>
            <a:tailEnd/>
          </a:ln>
          <a:effectLst/>
        </p:spPr>
        <p:txBody>
          <a:bodyPr/>
          <a:lstStyle/>
          <a:p>
            <a:endParaRPr lang="zh-TW" altLang="en-US"/>
          </a:p>
        </p:txBody>
      </p:sp>
      <p:sp>
        <p:nvSpPr>
          <p:cNvPr id="147461" name="Line 5"/>
          <p:cNvSpPr>
            <a:spLocks noChangeShapeType="1"/>
          </p:cNvSpPr>
          <p:nvPr/>
        </p:nvSpPr>
        <p:spPr bwMode="auto">
          <a:xfrm>
            <a:off x="2171700" y="3471863"/>
            <a:ext cx="0" cy="0"/>
          </a:xfrm>
          <a:prstGeom prst="line">
            <a:avLst/>
          </a:prstGeom>
          <a:noFill/>
          <a:ln w="12700" cap="rnd">
            <a:solidFill>
              <a:srgbClr val="000000"/>
            </a:solidFill>
            <a:round/>
            <a:headEnd/>
            <a:tailEnd/>
          </a:ln>
          <a:effectLst/>
        </p:spPr>
        <p:txBody>
          <a:bodyPr/>
          <a:lstStyle/>
          <a:p>
            <a:endParaRPr lang="zh-TW" altLang="en-US"/>
          </a:p>
        </p:txBody>
      </p:sp>
      <p:sp>
        <p:nvSpPr>
          <p:cNvPr id="147462" name="Line 6"/>
          <p:cNvSpPr>
            <a:spLocks noChangeShapeType="1"/>
          </p:cNvSpPr>
          <p:nvPr/>
        </p:nvSpPr>
        <p:spPr bwMode="auto">
          <a:xfrm>
            <a:off x="2857500" y="3471863"/>
            <a:ext cx="0" cy="0"/>
          </a:xfrm>
          <a:prstGeom prst="line">
            <a:avLst/>
          </a:prstGeom>
          <a:noFill/>
          <a:ln w="12700" cap="rnd">
            <a:solidFill>
              <a:srgbClr val="000000"/>
            </a:solidFill>
            <a:round/>
            <a:headEnd/>
            <a:tailEnd/>
          </a:ln>
          <a:effectLst/>
        </p:spPr>
        <p:txBody>
          <a:bodyPr/>
          <a:lstStyle/>
          <a:p>
            <a:endParaRPr lang="zh-TW" altLang="en-US"/>
          </a:p>
        </p:txBody>
      </p:sp>
      <p:sp>
        <p:nvSpPr>
          <p:cNvPr id="147463" name="Line 7"/>
          <p:cNvSpPr>
            <a:spLocks noChangeShapeType="1"/>
          </p:cNvSpPr>
          <p:nvPr/>
        </p:nvSpPr>
        <p:spPr bwMode="auto">
          <a:xfrm>
            <a:off x="4914900" y="3073400"/>
            <a:ext cx="0" cy="0"/>
          </a:xfrm>
          <a:prstGeom prst="line">
            <a:avLst/>
          </a:prstGeom>
          <a:noFill/>
          <a:ln w="12700" cap="rnd">
            <a:solidFill>
              <a:srgbClr val="000000"/>
            </a:solidFill>
            <a:round/>
            <a:headEnd/>
            <a:tailEnd/>
          </a:ln>
          <a:effectLst/>
        </p:spPr>
        <p:txBody>
          <a:bodyPr/>
          <a:lstStyle/>
          <a:p>
            <a:endParaRPr lang="zh-TW" altLang="en-US"/>
          </a:p>
        </p:txBody>
      </p:sp>
      <p:sp>
        <p:nvSpPr>
          <p:cNvPr id="147464" name="Line 8"/>
          <p:cNvSpPr>
            <a:spLocks noChangeShapeType="1"/>
          </p:cNvSpPr>
          <p:nvPr/>
        </p:nvSpPr>
        <p:spPr bwMode="auto">
          <a:xfrm>
            <a:off x="4914900" y="3471863"/>
            <a:ext cx="0" cy="0"/>
          </a:xfrm>
          <a:prstGeom prst="line">
            <a:avLst/>
          </a:prstGeom>
          <a:noFill/>
          <a:ln w="12700" cap="rnd">
            <a:solidFill>
              <a:srgbClr val="000000"/>
            </a:solidFill>
            <a:round/>
            <a:headEnd/>
            <a:tailEnd/>
          </a:ln>
          <a:effectLst/>
        </p:spPr>
        <p:txBody>
          <a:bodyPr/>
          <a:lstStyle/>
          <a:p>
            <a:endParaRPr lang="zh-TW" altLang="en-US"/>
          </a:p>
        </p:txBody>
      </p:sp>
      <p:sp>
        <p:nvSpPr>
          <p:cNvPr id="147538" name="Rectangle 82"/>
          <p:cNvSpPr>
            <a:spLocks noGrp="1" noChangeArrowheads="1"/>
          </p:cNvSpPr>
          <p:nvPr>
            <p:ph type="title"/>
          </p:nvPr>
        </p:nvSpPr>
        <p:spPr>
          <a:xfrm>
            <a:off x="1187450" y="188913"/>
            <a:ext cx="5753100" cy="863600"/>
          </a:xfrm>
          <a:noFill/>
          <a:ln/>
        </p:spPr>
        <p:txBody>
          <a:bodyPr/>
          <a:lstStyle/>
          <a:p>
            <a:r>
              <a:rPr lang="zh-TW" altLang="en-US" sz="6000" b="1">
                <a:latin typeface="標楷體" pitchFamily="65" charset="-120"/>
                <a:ea typeface="標楷體" pitchFamily="65" charset="-120"/>
              </a:rPr>
              <a:t>大 綱</a:t>
            </a:r>
          </a:p>
        </p:txBody>
      </p:sp>
      <p:sp>
        <p:nvSpPr>
          <p:cNvPr id="147540" name="Text Box 84"/>
          <p:cNvSpPr txBox="1">
            <a:spLocks noChangeArrowheads="1"/>
          </p:cNvSpPr>
          <p:nvPr/>
        </p:nvSpPr>
        <p:spPr bwMode="auto">
          <a:xfrm>
            <a:off x="684213" y="2276475"/>
            <a:ext cx="8243887" cy="2617788"/>
          </a:xfrm>
          <a:prstGeom prst="rect">
            <a:avLst/>
          </a:prstGeom>
          <a:noFill/>
          <a:ln w="9525" algn="ctr">
            <a:noFill/>
            <a:miter lim="800000"/>
            <a:headEnd/>
            <a:tailEnd/>
          </a:ln>
          <a:effectLst/>
        </p:spPr>
        <p:txBody>
          <a:bodyPr>
            <a:spAutoFit/>
          </a:bodyPr>
          <a:lstStyle/>
          <a:p>
            <a:pPr marL="900113" indent="-900113">
              <a:spcBef>
                <a:spcPct val="20000"/>
              </a:spcBef>
            </a:pPr>
            <a:r>
              <a:rPr lang="zh-TW" altLang="en-US" sz="3600" b="1">
                <a:solidFill>
                  <a:srgbClr val="3333CC"/>
                </a:solidFill>
                <a:latin typeface="Times New Roman" pitchFamily="18" charset="0"/>
                <a:ea typeface="華康楷書體W5" pitchFamily="65" charset="-120"/>
              </a:rPr>
              <a:t>壹、臺灣證券市場之制度架構</a:t>
            </a:r>
          </a:p>
          <a:p>
            <a:pPr marL="900113" indent="-900113">
              <a:spcBef>
                <a:spcPct val="20000"/>
              </a:spcBef>
            </a:pPr>
            <a:r>
              <a:rPr lang="zh-TW" altLang="en-US" sz="3600" b="1">
                <a:solidFill>
                  <a:srgbClr val="3333CC"/>
                </a:solidFill>
                <a:latin typeface="Times New Roman" pitchFamily="18" charset="0"/>
                <a:ea typeface="華康楷書體W5" pitchFamily="65" charset="-120"/>
              </a:rPr>
              <a:t>貳、集中保管制度之簡介</a:t>
            </a:r>
          </a:p>
          <a:p>
            <a:pPr marL="900113" indent="-900113">
              <a:spcBef>
                <a:spcPct val="20000"/>
              </a:spcBef>
            </a:pPr>
            <a:r>
              <a:rPr lang="zh-TW" altLang="en-US" sz="3600" b="1">
                <a:solidFill>
                  <a:srgbClr val="3333CC"/>
                </a:solidFill>
                <a:latin typeface="Times New Roman" pitchFamily="18" charset="0"/>
                <a:ea typeface="華康楷書體W5" pitchFamily="65" charset="-120"/>
              </a:rPr>
              <a:t>參、集中保管標的種類</a:t>
            </a:r>
          </a:p>
          <a:p>
            <a:pPr marL="900113" indent="-900113">
              <a:spcBef>
                <a:spcPct val="20000"/>
              </a:spcBef>
            </a:pPr>
            <a:r>
              <a:rPr lang="zh-TW" altLang="en-US" sz="3600" b="1">
                <a:solidFill>
                  <a:srgbClr val="3333CC"/>
                </a:solidFill>
                <a:latin typeface="Times New Roman" pitchFamily="18" charset="0"/>
                <a:ea typeface="華康楷書體W5" pitchFamily="65" charset="-120"/>
              </a:rPr>
              <a:t>肆、集中保管帳簿架構</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投影片編號版面配置區 5"/>
          <p:cNvSpPr>
            <a:spLocks noGrp="1"/>
          </p:cNvSpPr>
          <p:nvPr>
            <p:ph type="sldNum" sz="quarter" idx="12"/>
          </p:nvPr>
        </p:nvSpPr>
        <p:spPr/>
        <p:txBody>
          <a:bodyPr/>
          <a:lstStyle/>
          <a:p>
            <a:fld id="{67A68577-186F-444C-B41B-E0C5D7967225}" type="slidenum">
              <a:rPr lang="en-US" altLang="zh-TW"/>
              <a:pPr/>
              <a:t>2</a:t>
            </a:fld>
            <a:endParaRPr lang="en-US" altLang="zh-TW"/>
          </a:p>
        </p:txBody>
      </p:sp>
      <p:sp>
        <p:nvSpPr>
          <p:cNvPr id="250882" name="Rectangle 2"/>
          <p:cNvSpPr>
            <a:spLocks noGrp="1" noChangeArrowheads="1"/>
          </p:cNvSpPr>
          <p:nvPr>
            <p:ph type="title"/>
          </p:nvPr>
        </p:nvSpPr>
        <p:spPr>
          <a:noFill/>
          <a:ln/>
        </p:spPr>
        <p:txBody>
          <a:bodyPr/>
          <a:lstStyle/>
          <a:p>
            <a:r>
              <a:rPr lang="zh-TW" altLang="en-US" sz="3600" b="1">
                <a:latin typeface="標楷體" pitchFamily="65" charset="-120"/>
                <a:ea typeface="標楷體" pitchFamily="65" charset="-120"/>
              </a:rPr>
              <a:t>壹、臺灣證券市場之制度架構</a:t>
            </a:r>
          </a:p>
        </p:txBody>
      </p:sp>
      <p:sp>
        <p:nvSpPr>
          <p:cNvPr id="250883" name="Text Box 3"/>
          <p:cNvSpPr txBox="1">
            <a:spLocks noChangeArrowheads="1"/>
          </p:cNvSpPr>
          <p:nvPr/>
        </p:nvSpPr>
        <p:spPr bwMode="auto">
          <a:xfrm>
            <a:off x="3783013" y="1803400"/>
            <a:ext cx="184150" cy="274638"/>
          </a:xfrm>
          <a:prstGeom prst="rect">
            <a:avLst/>
          </a:prstGeom>
          <a:noFill/>
          <a:ln w="9525">
            <a:noFill/>
            <a:miter lim="800000"/>
            <a:headEnd/>
            <a:tailEnd/>
          </a:ln>
          <a:effectLst/>
        </p:spPr>
        <p:txBody>
          <a:bodyPr>
            <a:spAutoFit/>
          </a:bodyPr>
          <a:lstStyle/>
          <a:p>
            <a:r>
              <a:rPr lang="zh-TW" altLang="en-US" sz="1200" b="1">
                <a:latin typeface="標楷體" pitchFamily="65" charset="-120"/>
                <a:ea typeface="標楷體" pitchFamily="65" charset="-120"/>
              </a:rPr>
              <a:t>款</a:t>
            </a:r>
          </a:p>
        </p:txBody>
      </p:sp>
      <p:sp>
        <p:nvSpPr>
          <p:cNvPr id="250884" name="Rectangle 4"/>
          <p:cNvSpPr>
            <a:spLocks noChangeArrowheads="1"/>
          </p:cNvSpPr>
          <p:nvPr/>
        </p:nvSpPr>
        <p:spPr bwMode="auto">
          <a:xfrm>
            <a:off x="2346325" y="1282700"/>
            <a:ext cx="4597400" cy="703263"/>
          </a:xfrm>
          <a:prstGeom prst="rect">
            <a:avLst/>
          </a:prstGeom>
          <a:gradFill rotWithShape="0">
            <a:gsLst>
              <a:gs pos="0">
                <a:schemeClr val="bg1"/>
              </a:gs>
              <a:gs pos="100000">
                <a:srgbClr val="FFCC00"/>
              </a:gs>
            </a:gsLst>
            <a:path path="shape">
              <a:fillToRect l="50000" t="50000" r="50000" b="50000"/>
            </a:path>
          </a:gradFill>
          <a:ln w="9525">
            <a:solidFill>
              <a:schemeClr val="tx1"/>
            </a:solidFill>
            <a:miter lim="800000"/>
            <a:headEnd/>
            <a:tailEnd/>
          </a:ln>
          <a:effectLst>
            <a:outerShdw dist="107763" dir="2700000" algn="ctr" rotWithShape="0">
              <a:schemeClr val="bg2"/>
            </a:outerShdw>
          </a:effectLst>
        </p:spPr>
        <p:txBody>
          <a:bodyPr wrap="none"/>
          <a:lstStyle/>
          <a:p>
            <a:pPr algn="ctr"/>
            <a:r>
              <a:rPr lang="zh-TW" altLang="en-US" sz="2400" b="1">
                <a:latin typeface="Times New Roman" pitchFamily="18" charset="0"/>
                <a:ea typeface="標楷體" pitchFamily="65" charset="-120"/>
              </a:rPr>
              <a:t>行政院金融監督管理委員會</a:t>
            </a:r>
          </a:p>
          <a:p>
            <a:pPr algn="ctr"/>
            <a:r>
              <a:rPr lang="en-US" altLang="zh-TW" sz="2000" b="1">
                <a:latin typeface="Times New Roman" pitchFamily="18" charset="0"/>
                <a:ea typeface="標楷體" pitchFamily="65" charset="-120"/>
              </a:rPr>
              <a:t>(</a:t>
            </a:r>
            <a:r>
              <a:rPr lang="zh-TW" altLang="en-US" sz="2000" b="1">
                <a:latin typeface="Times New Roman" pitchFamily="18" charset="0"/>
                <a:ea typeface="標楷體" pitchFamily="65" charset="-120"/>
              </a:rPr>
              <a:t>證券期貨局</a:t>
            </a:r>
            <a:r>
              <a:rPr lang="en-US" altLang="zh-TW" sz="2000" b="1">
                <a:latin typeface="Times New Roman" pitchFamily="18" charset="0"/>
                <a:ea typeface="標楷體" pitchFamily="65" charset="-120"/>
              </a:rPr>
              <a:t>)</a:t>
            </a:r>
          </a:p>
        </p:txBody>
      </p:sp>
      <p:sp>
        <p:nvSpPr>
          <p:cNvPr id="250885" name="Line 5"/>
          <p:cNvSpPr>
            <a:spLocks noChangeShapeType="1"/>
          </p:cNvSpPr>
          <p:nvPr/>
        </p:nvSpPr>
        <p:spPr bwMode="auto">
          <a:xfrm>
            <a:off x="1492250" y="2413000"/>
            <a:ext cx="6026150" cy="4763"/>
          </a:xfrm>
          <a:prstGeom prst="line">
            <a:avLst/>
          </a:prstGeom>
          <a:noFill/>
          <a:ln w="28575">
            <a:solidFill>
              <a:schemeClr val="tx1"/>
            </a:solidFill>
            <a:round/>
            <a:headEnd/>
            <a:tailEnd/>
          </a:ln>
          <a:effectLst/>
        </p:spPr>
        <p:txBody>
          <a:bodyPr/>
          <a:lstStyle/>
          <a:p>
            <a:endParaRPr lang="zh-TW" altLang="en-US"/>
          </a:p>
        </p:txBody>
      </p:sp>
      <p:sp>
        <p:nvSpPr>
          <p:cNvPr id="250886" name="Rectangle 6"/>
          <p:cNvSpPr>
            <a:spLocks noChangeArrowheads="1"/>
          </p:cNvSpPr>
          <p:nvPr/>
        </p:nvSpPr>
        <p:spPr bwMode="auto">
          <a:xfrm>
            <a:off x="2636838" y="2695575"/>
            <a:ext cx="539750" cy="1619250"/>
          </a:xfrm>
          <a:prstGeom prst="rect">
            <a:avLst/>
          </a:prstGeom>
          <a:gradFill rotWithShape="1">
            <a:gsLst>
              <a:gs pos="0">
                <a:schemeClr val="bg1"/>
              </a:gs>
              <a:gs pos="100000">
                <a:srgbClr val="FF33CC"/>
              </a:gs>
            </a:gsLst>
            <a:path path="shape">
              <a:fillToRect l="50000" t="50000" r="50000" b="50000"/>
            </a:path>
          </a:gradFill>
          <a:ln w="9525">
            <a:solidFill>
              <a:schemeClr val="tx1"/>
            </a:solidFill>
            <a:miter lim="800000"/>
            <a:headEnd/>
            <a:tailEnd/>
          </a:ln>
          <a:effectLst>
            <a:outerShdw dist="107763" dir="2700000" algn="ctr" rotWithShape="0">
              <a:schemeClr val="bg2"/>
            </a:outerShdw>
          </a:effectLst>
        </p:spPr>
        <p:txBody>
          <a:bodyPr vert="eaVert" wrap="none" anchor="ctr"/>
          <a:lstStyle/>
          <a:p>
            <a:pPr algn="just">
              <a:lnSpc>
                <a:spcPct val="95000"/>
              </a:lnSpc>
              <a:spcBef>
                <a:spcPct val="5000"/>
              </a:spcBef>
            </a:pPr>
            <a:r>
              <a:rPr lang="zh-TW" altLang="en-US" sz="2000" b="1">
                <a:latin typeface="Times New Roman" pitchFamily="18" charset="0"/>
                <a:ea typeface="標楷體" pitchFamily="65" charset="-120"/>
              </a:rPr>
              <a:t>證券金融事業</a:t>
            </a:r>
          </a:p>
        </p:txBody>
      </p:sp>
      <p:sp>
        <p:nvSpPr>
          <p:cNvPr id="250887" name="Rectangle 7"/>
          <p:cNvSpPr>
            <a:spLocks noChangeArrowheads="1"/>
          </p:cNvSpPr>
          <p:nvPr/>
        </p:nvSpPr>
        <p:spPr bwMode="auto">
          <a:xfrm>
            <a:off x="7280275" y="2720975"/>
            <a:ext cx="539750" cy="1619250"/>
          </a:xfrm>
          <a:prstGeom prst="rect">
            <a:avLst/>
          </a:prstGeom>
          <a:gradFill rotWithShape="1">
            <a:gsLst>
              <a:gs pos="0">
                <a:schemeClr val="bg1"/>
              </a:gs>
              <a:gs pos="100000">
                <a:srgbClr val="FF33CC"/>
              </a:gs>
            </a:gsLst>
            <a:path path="shape">
              <a:fillToRect l="50000" t="50000" r="50000" b="50000"/>
            </a:path>
          </a:gradFill>
          <a:ln w="9525">
            <a:solidFill>
              <a:schemeClr val="tx1"/>
            </a:solidFill>
            <a:miter lim="800000"/>
            <a:headEnd/>
            <a:tailEnd/>
          </a:ln>
          <a:effectLst>
            <a:outerShdw dist="107763" dir="2700000" algn="ctr" rotWithShape="0">
              <a:schemeClr val="bg2"/>
            </a:outerShdw>
          </a:effectLst>
        </p:spPr>
        <p:txBody>
          <a:bodyPr vert="eaVert" wrap="none" anchor="ctr"/>
          <a:lstStyle/>
          <a:p>
            <a:pPr algn="just">
              <a:lnSpc>
                <a:spcPct val="95000"/>
              </a:lnSpc>
              <a:spcBef>
                <a:spcPct val="5000"/>
              </a:spcBef>
            </a:pPr>
            <a:r>
              <a:rPr lang="zh-TW" altLang="en-US" sz="2000" b="1">
                <a:latin typeface="Times New Roman" pitchFamily="18" charset="0"/>
                <a:ea typeface="標楷體" pitchFamily="65" charset="-120"/>
              </a:rPr>
              <a:t>櫃檯買賣中心</a:t>
            </a:r>
          </a:p>
        </p:txBody>
      </p:sp>
      <p:sp>
        <p:nvSpPr>
          <p:cNvPr id="250888" name="Rectangle 8"/>
          <p:cNvSpPr>
            <a:spLocks noChangeArrowheads="1"/>
          </p:cNvSpPr>
          <p:nvPr/>
        </p:nvSpPr>
        <p:spPr bwMode="auto">
          <a:xfrm>
            <a:off x="5695950" y="2720975"/>
            <a:ext cx="539750" cy="1619250"/>
          </a:xfrm>
          <a:prstGeom prst="rect">
            <a:avLst/>
          </a:prstGeom>
          <a:gradFill rotWithShape="1">
            <a:gsLst>
              <a:gs pos="0">
                <a:schemeClr val="bg1"/>
              </a:gs>
              <a:gs pos="100000">
                <a:srgbClr val="FF33CC"/>
              </a:gs>
            </a:gsLst>
            <a:path path="shape">
              <a:fillToRect l="50000" t="50000" r="50000" b="50000"/>
            </a:path>
          </a:gradFill>
          <a:ln w="9525">
            <a:solidFill>
              <a:schemeClr val="tx1"/>
            </a:solidFill>
            <a:miter lim="800000"/>
            <a:headEnd/>
            <a:tailEnd/>
          </a:ln>
          <a:effectLst>
            <a:outerShdw dist="107763" dir="2700000" algn="ctr" rotWithShape="0">
              <a:schemeClr val="bg2"/>
            </a:outerShdw>
          </a:effectLst>
        </p:spPr>
        <p:txBody>
          <a:bodyPr vert="eaVert" wrap="none" anchor="ctr"/>
          <a:lstStyle/>
          <a:p>
            <a:pPr algn="just">
              <a:lnSpc>
                <a:spcPct val="95000"/>
              </a:lnSpc>
              <a:spcBef>
                <a:spcPct val="5000"/>
              </a:spcBef>
            </a:pPr>
            <a:r>
              <a:rPr lang="zh-TW" altLang="en-US" sz="2000" b="1">
                <a:latin typeface="Times New Roman" pitchFamily="18" charset="0"/>
                <a:ea typeface="標楷體" pitchFamily="65" charset="-120"/>
              </a:rPr>
              <a:t>集保結算所</a:t>
            </a:r>
          </a:p>
        </p:txBody>
      </p:sp>
      <p:sp>
        <p:nvSpPr>
          <p:cNvPr id="250889" name="Line 9"/>
          <p:cNvSpPr>
            <a:spLocks noChangeShapeType="1"/>
          </p:cNvSpPr>
          <p:nvPr/>
        </p:nvSpPr>
        <p:spPr bwMode="auto">
          <a:xfrm>
            <a:off x="4487863" y="2019300"/>
            <a:ext cx="12700" cy="396875"/>
          </a:xfrm>
          <a:prstGeom prst="line">
            <a:avLst/>
          </a:prstGeom>
          <a:noFill/>
          <a:ln w="28575">
            <a:solidFill>
              <a:schemeClr val="tx1"/>
            </a:solidFill>
            <a:round/>
            <a:headEnd/>
            <a:tailEnd/>
          </a:ln>
          <a:effectLst/>
        </p:spPr>
        <p:txBody>
          <a:bodyPr/>
          <a:lstStyle/>
          <a:p>
            <a:endParaRPr lang="zh-TW" altLang="en-US"/>
          </a:p>
        </p:txBody>
      </p:sp>
      <p:sp>
        <p:nvSpPr>
          <p:cNvPr id="250890" name="Rectangle 10"/>
          <p:cNvSpPr>
            <a:spLocks noChangeArrowheads="1"/>
          </p:cNvSpPr>
          <p:nvPr/>
        </p:nvSpPr>
        <p:spPr bwMode="auto">
          <a:xfrm>
            <a:off x="4252913" y="2708275"/>
            <a:ext cx="539750" cy="1619250"/>
          </a:xfrm>
          <a:prstGeom prst="rect">
            <a:avLst/>
          </a:prstGeom>
          <a:gradFill rotWithShape="1">
            <a:gsLst>
              <a:gs pos="0">
                <a:schemeClr val="bg1"/>
              </a:gs>
              <a:gs pos="100000">
                <a:srgbClr val="FF33CC"/>
              </a:gs>
            </a:gsLst>
            <a:path path="shape">
              <a:fillToRect l="50000" t="50000" r="50000" b="50000"/>
            </a:path>
          </a:gradFill>
          <a:ln w="9525">
            <a:solidFill>
              <a:schemeClr val="tx1"/>
            </a:solidFill>
            <a:miter lim="800000"/>
            <a:headEnd/>
            <a:tailEnd/>
          </a:ln>
          <a:effectLst>
            <a:outerShdw dist="107763" dir="2700000" algn="ctr" rotWithShape="0">
              <a:schemeClr val="bg2"/>
            </a:outerShdw>
          </a:effectLst>
        </p:spPr>
        <p:txBody>
          <a:bodyPr vert="eaVert" wrap="none" anchor="ctr"/>
          <a:lstStyle/>
          <a:p>
            <a:pPr algn="just">
              <a:lnSpc>
                <a:spcPct val="95000"/>
              </a:lnSpc>
              <a:spcBef>
                <a:spcPct val="5000"/>
              </a:spcBef>
            </a:pPr>
            <a:r>
              <a:rPr lang="zh-TW" altLang="en-US" sz="2000" b="1">
                <a:latin typeface="Times New Roman" pitchFamily="18" charset="0"/>
                <a:ea typeface="標楷體" pitchFamily="65" charset="-120"/>
              </a:rPr>
              <a:t>證券交易所</a:t>
            </a:r>
          </a:p>
        </p:txBody>
      </p:sp>
      <p:sp>
        <p:nvSpPr>
          <p:cNvPr id="250891" name="Rectangle 11"/>
          <p:cNvSpPr>
            <a:spLocks noChangeArrowheads="1"/>
          </p:cNvSpPr>
          <p:nvPr/>
        </p:nvSpPr>
        <p:spPr bwMode="auto">
          <a:xfrm>
            <a:off x="1262063" y="2695575"/>
            <a:ext cx="539750" cy="1619250"/>
          </a:xfrm>
          <a:prstGeom prst="rect">
            <a:avLst/>
          </a:prstGeom>
          <a:gradFill rotWithShape="0">
            <a:gsLst>
              <a:gs pos="0">
                <a:srgbClr val="5E4776"/>
              </a:gs>
              <a:gs pos="100000">
                <a:srgbClr val="CC99FF"/>
              </a:gs>
            </a:gsLst>
            <a:lin ang="18900000" scaled="1"/>
          </a:gradFill>
          <a:ln w="9525">
            <a:solidFill>
              <a:schemeClr val="tx1"/>
            </a:solidFill>
            <a:miter lim="800000"/>
            <a:headEnd/>
            <a:tailEnd/>
          </a:ln>
          <a:effectLst>
            <a:outerShdw dist="107763" dir="2700000" algn="ctr" rotWithShape="0">
              <a:schemeClr val="bg2"/>
            </a:outerShdw>
          </a:effectLst>
        </p:spPr>
        <p:txBody>
          <a:bodyPr vert="eaVert" wrap="none" anchor="ctr"/>
          <a:lstStyle/>
          <a:p>
            <a:pPr algn="just">
              <a:lnSpc>
                <a:spcPct val="95000"/>
              </a:lnSpc>
              <a:spcBef>
                <a:spcPct val="5000"/>
              </a:spcBef>
            </a:pPr>
            <a:r>
              <a:rPr lang="zh-TW" altLang="en-US" sz="2000" b="1">
                <a:latin typeface="Times New Roman" pitchFamily="18" charset="0"/>
                <a:ea typeface="標楷體" pitchFamily="65" charset="-120"/>
              </a:rPr>
              <a:t>證券商</a:t>
            </a:r>
          </a:p>
        </p:txBody>
      </p:sp>
      <p:sp>
        <p:nvSpPr>
          <p:cNvPr id="250892" name="Line 12"/>
          <p:cNvSpPr>
            <a:spLocks noChangeShapeType="1"/>
          </p:cNvSpPr>
          <p:nvPr/>
        </p:nvSpPr>
        <p:spPr bwMode="auto">
          <a:xfrm>
            <a:off x="1509713" y="2413000"/>
            <a:ext cx="0" cy="287338"/>
          </a:xfrm>
          <a:prstGeom prst="line">
            <a:avLst/>
          </a:prstGeom>
          <a:noFill/>
          <a:ln w="28575">
            <a:solidFill>
              <a:schemeClr val="tx1"/>
            </a:solidFill>
            <a:round/>
            <a:headEnd/>
            <a:tailEnd/>
          </a:ln>
          <a:effectLst/>
        </p:spPr>
        <p:txBody>
          <a:bodyPr/>
          <a:lstStyle/>
          <a:p>
            <a:endParaRPr lang="zh-TW" altLang="en-US"/>
          </a:p>
        </p:txBody>
      </p:sp>
      <p:sp>
        <p:nvSpPr>
          <p:cNvPr id="250893" name="Line 13"/>
          <p:cNvSpPr>
            <a:spLocks noChangeShapeType="1"/>
          </p:cNvSpPr>
          <p:nvPr/>
        </p:nvSpPr>
        <p:spPr bwMode="auto">
          <a:xfrm flipH="1">
            <a:off x="2933700" y="2413000"/>
            <a:ext cx="0" cy="287338"/>
          </a:xfrm>
          <a:prstGeom prst="line">
            <a:avLst/>
          </a:prstGeom>
          <a:noFill/>
          <a:ln w="28575">
            <a:solidFill>
              <a:schemeClr val="tx1"/>
            </a:solidFill>
            <a:round/>
            <a:headEnd/>
            <a:tailEnd/>
          </a:ln>
          <a:effectLst/>
        </p:spPr>
        <p:txBody>
          <a:bodyPr/>
          <a:lstStyle/>
          <a:p>
            <a:endParaRPr lang="zh-TW" altLang="en-US"/>
          </a:p>
        </p:txBody>
      </p:sp>
      <p:sp>
        <p:nvSpPr>
          <p:cNvPr id="250894" name="Line 14"/>
          <p:cNvSpPr>
            <a:spLocks noChangeShapeType="1"/>
          </p:cNvSpPr>
          <p:nvPr/>
        </p:nvSpPr>
        <p:spPr bwMode="auto">
          <a:xfrm flipH="1">
            <a:off x="4500563" y="2413000"/>
            <a:ext cx="0" cy="287338"/>
          </a:xfrm>
          <a:prstGeom prst="line">
            <a:avLst/>
          </a:prstGeom>
          <a:noFill/>
          <a:ln w="28575">
            <a:solidFill>
              <a:schemeClr val="tx1"/>
            </a:solidFill>
            <a:round/>
            <a:headEnd/>
            <a:tailEnd/>
          </a:ln>
          <a:effectLst/>
        </p:spPr>
        <p:txBody>
          <a:bodyPr/>
          <a:lstStyle/>
          <a:p>
            <a:endParaRPr lang="zh-TW" altLang="en-US"/>
          </a:p>
        </p:txBody>
      </p:sp>
      <p:sp>
        <p:nvSpPr>
          <p:cNvPr id="250895" name="Line 15"/>
          <p:cNvSpPr>
            <a:spLocks noChangeShapeType="1"/>
          </p:cNvSpPr>
          <p:nvPr/>
        </p:nvSpPr>
        <p:spPr bwMode="auto">
          <a:xfrm flipH="1">
            <a:off x="5961063" y="2413000"/>
            <a:ext cx="0" cy="287338"/>
          </a:xfrm>
          <a:prstGeom prst="line">
            <a:avLst/>
          </a:prstGeom>
          <a:noFill/>
          <a:ln w="28575">
            <a:solidFill>
              <a:schemeClr val="tx1"/>
            </a:solidFill>
            <a:round/>
            <a:headEnd/>
            <a:tailEnd/>
          </a:ln>
          <a:effectLst/>
        </p:spPr>
        <p:txBody>
          <a:bodyPr/>
          <a:lstStyle/>
          <a:p>
            <a:endParaRPr lang="zh-TW" altLang="en-US"/>
          </a:p>
        </p:txBody>
      </p:sp>
      <p:sp>
        <p:nvSpPr>
          <p:cNvPr id="250896" name="Line 16"/>
          <p:cNvSpPr>
            <a:spLocks noChangeShapeType="1"/>
          </p:cNvSpPr>
          <p:nvPr/>
        </p:nvSpPr>
        <p:spPr bwMode="auto">
          <a:xfrm flipH="1">
            <a:off x="7526338" y="2413000"/>
            <a:ext cx="0" cy="287338"/>
          </a:xfrm>
          <a:prstGeom prst="line">
            <a:avLst/>
          </a:prstGeom>
          <a:noFill/>
          <a:ln w="28575">
            <a:solidFill>
              <a:schemeClr val="tx1"/>
            </a:solidFill>
            <a:round/>
            <a:headEnd/>
            <a:tailEnd/>
          </a:ln>
          <a:effectLst/>
        </p:spPr>
        <p:txBody>
          <a:bodyPr/>
          <a:lstStyle/>
          <a:p>
            <a:endParaRPr lang="zh-TW" altLang="en-US"/>
          </a:p>
        </p:txBody>
      </p:sp>
      <p:sp>
        <p:nvSpPr>
          <p:cNvPr id="250897" name="Line 17"/>
          <p:cNvSpPr>
            <a:spLocks noChangeShapeType="1"/>
          </p:cNvSpPr>
          <p:nvPr/>
        </p:nvSpPr>
        <p:spPr bwMode="auto">
          <a:xfrm>
            <a:off x="3975100" y="4572000"/>
            <a:ext cx="431800" cy="0"/>
          </a:xfrm>
          <a:prstGeom prst="line">
            <a:avLst/>
          </a:prstGeom>
          <a:noFill/>
          <a:ln w="38100">
            <a:noFill/>
            <a:round/>
            <a:headEnd/>
            <a:tailEnd/>
          </a:ln>
          <a:effectLst/>
        </p:spPr>
        <p:txBody>
          <a:bodyPr>
            <a:spAutoFit/>
          </a:bodyPr>
          <a:lstStyle/>
          <a:p>
            <a:endParaRPr lang="zh-TW" altLang="en-US"/>
          </a:p>
        </p:txBody>
      </p:sp>
      <p:sp>
        <p:nvSpPr>
          <p:cNvPr id="250898" name="Text Box 18"/>
          <p:cNvSpPr txBox="1">
            <a:spLocks noChangeArrowheads="1"/>
          </p:cNvSpPr>
          <p:nvPr/>
        </p:nvSpPr>
        <p:spPr bwMode="auto">
          <a:xfrm>
            <a:off x="7812088" y="2895600"/>
            <a:ext cx="1016000" cy="1803400"/>
          </a:xfrm>
          <a:prstGeom prst="rect">
            <a:avLst/>
          </a:prstGeom>
          <a:noFill/>
          <a:ln w="38100">
            <a:noFill/>
            <a:miter lim="800000"/>
            <a:headEnd/>
            <a:tailEnd/>
          </a:ln>
          <a:effectLst/>
        </p:spPr>
        <p:txBody>
          <a:bodyPr>
            <a:spAutoFit/>
          </a:bodyPr>
          <a:lstStyle/>
          <a:p>
            <a:pPr>
              <a:buFont typeface="Wingdings" pitchFamily="2" charset="2"/>
              <a:buNone/>
            </a:pPr>
            <a:r>
              <a:rPr lang="zh-TW" altLang="en-US" sz="1600" b="1">
                <a:latin typeface="Times New Roman" pitchFamily="18" charset="0"/>
                <a:ea typeface="標楷體" pitchFamily="65" charset="-120"/>
                <a:sym typeface="Monotype Sorts" pitchFamily="2" charset="2"/>
              </a:rPr>
              <a:t>上櫃及興櫃證券交易市場之提供者及上櫃證券結算交割權責單位</a:t>
            </a:r>
          </a:p>
        </p:txBody>
      </p:sp>
      <p:sp>
        <p:nvSpPr>
          <p:cNvPr id="250899" name="Text Box 19"/>
          <p:cNvSpPr txBox="1">
            <a:spLocks noGrp="1" noChangeArrowheads="1"/>
          </p:cNvSpPr>
          <p:nvPr>
            <p:ph type="body" idx="1"/>
          </p:nvPr>
        </p:nvSpPr>
        <p:spPr>
          <a:xfrm>
            <a:off x="4886325" y="2936875"/>
            <a:ext cx="925513" cy="1697038"/>
          </a:xfrm>
          <a:noFill/>
          <a:ln/>
        </p:spPr>
        <p:txBody>
          <a:bodyPr/>
          <a:lstStyle/>
          <a:p>
            <a:pPr marL="0" indent="0">
              <a:lnSpc>
                <a:spcPct val="80000"/>
              </a:lnSpc>
              <a:spcBef>
                <a:spcPct val="0"/>
              </a:spcBef>
              <a:buClr>
                <a:schemeClr val="tx1"/>
              </a:buClr>
              <a:buFont typeface="Wingdings" pitchFamily="2" charset="2"/>
              <a:buNone/>
            </a:pPr>
            <a:r>
              <a:rPr lang="zh-TW" altLang="en-US" sz="1600" b="1">
                <a:ea typeface="標楷體" pitchFamily="65" charset="-120"/>
                <a:sym typeface="Monotype Sorts" pitchFamily="2" charset="2"/>
              </a:rPr>
              <a:t>上市證券交易市場之提供者及結算交割權責單位</a:t>
            </a:r>
          </a:p>
        </p:txBody>
      </p:sp>
      <p:sp>
        <p:nvSpPr>
          <p:cNvPr id="250900" name="Line 20"/>
          <p:cNvSpPr>
            <a:spLocks noChangeShapeType="1"/>
          </p:cNvSpPr>
          <p:nvPr/>
        </p:nvSpPr>
        <p:spPr bwMode="auto">
          <a:xfrm flipV="1">
            <a:off x="4711700" y="4546600"/>
            <a:ext cx="1193800" cy="25400"/>
          </a:xfrm>
          <a:prstGeom prst="line">
            <a:avLst/>
          </a:prstGeom>
          <a:noFill/>
          <a:ln w="25400">
            <a:solidFill>
              <a:schemeClr val="tx1"/>
            </a:solidFill>
            <a:round/>
            <a:headEnd/>
            <a:tailEnd/>
          </a:ln>
          <a:effectLst/>
        </p:spPr>
        <p:txBody>
          <a:bodyPr>
            <a:spAutoFit/>
          </a:bodyPr>
          <a:lstStyle/>
          <a:p>
            <a:endParaRPr lang="zh-TW" altLang="en-US"/>
          </a:p>
        </p:txBody>
      </p:sp>
      <p:sp>
        <p:nvSpPr>
          <p:cNvPr id="250901" name="Line 21"/>
          <p:cNvSpPr>
            <a:spLocks noChangeShapeType="1"/>
          </p:cNvSpPr>
          <p:nvPr/>
        </p:nvSpPr>
        <p:spPr bwMode="auto">
          <a:xfrm>
            <a:off x="5892800" y="4330700"/>
            <a:ext cx="0" cy="215900"/>
          </a:xfrm>
          <a:prstGeom prst="line">
            <a:avLst/>
          </a:prstGeom>
          <a:noFill/>
          <a:ln w="25400">
            <a:solidFill>
              <a:schemeClr val="tx1"/>
            </a:solidFill>
            <a:round/>
            <a:headEnd type="triangle" w="med" len="med"/>
            <a:tailEnd/>
          </a:ln>
          <a:effectLst/>
        </p:spPr>
        <p:txBody>
          <a:bodyPr>
            <a:spAutoFit/>
          </a:bodyPr>
          <a:lstStyle/>
          <a:p>
            <a:endParaRPr lang="zh-TW" altLang="en-US"/>
          </a:p>
        </p:txBody>
      </p:sp>
      <p:sp>
        <p:nvSpPr>
          <p:cNvPr id="250902" name="Line 22"/>
          <p:cNvSpPr>
            <a:spLocks noChangeShapeType="1"/>
          </p:cNvSpPr>
          <p:nvPr/>
        </p:nvSpPr>
        <p:spPr bwMode="auto">
          <a:xfrm flipV="1">
            <a:off x="6159500" y="4572000"/>
            <a:ext cx="1397000" cy="12700"/>
          </a:xfrm>
          <a:prstGeom prst="line">
            <a:avLst/>
          </a:prstGeom>
          <a:noFill/>
          <a:ln w="25400">
            <a:solidFill>
              <a:schemeClr val="tx1"/>
            </a:solidFill>
            <a:round/>
            <a:headEnd/>
            <a:tailEnd/>
          </a:ln>
          <a:effectLst/>
        </p:spPr>
        <p:txBody>
          <a:bodyPr>
            <a:spAutoFit/>
          </a:bodyPr>
          <a:lstStyle/>
          <a:p>
            <a:endParaRPr lang="zh-TW" altLang="en-US"/>
          </a:p>
        </p:txBody>
      </p:sp>
      <p:sp>
        <p:nvSpPr>
          <p:cNvPr id="250903" name="Line 23"/>
          <p:cNvSpPr>
            <a:spLocks noChangeShapeType="1"/>
          </p:cNvSpPr>
          <p:nvPr/>
        </p:nvSpPr>
        <p:spPr bwMode="auto">
          <a:xfrm flipH="1">
            <a:off x="7556500" y="4356100"/>
            <a:ext cx="0" cy="215900"/>
          </a:xfrm>
          <a:prstGeom prst="line">
            <a:avLst/>
          </a:prstGeom>
          <a:noFill/>
          <a:ln w="25400">
            <a:solidFill>
              <a:schemeClr val="tx1"/>
            </a:solidFill>
            <a:round/>
            <a:headEnd type="triangle" w="med" len="med"/>
            <a:tailEnd/>
          </a:ln>
          <a:effectLst/>
        </p:spPr>
        <p:txBody>
          <a:bodyPr>
            <a:spAutoFit/>
          </a:bodyPr>
          <a:lstStyle/>
          <a:p>
            <a:endParaRPr lang="zh-TW" altLang="en-US"/>
          </a:p>
        </p:txBody>
      </p:sp>
      <p:sp>
        <p:nvSpPr>
          <p:cNvPr id="250904" name="Line 24"/>
          <p:cNvSpPr>
            <a:spLocks noChangeShapeType="1"/>
          </p:cNvSpPr>
          <p:nvPr/>
        </p:nvSpPr>
        <p:spPr bwMode="auto">
          <a:xfrm>
            <a:off x="6134100" y="4343400"/>
            <a:ext cx="12700" cy="254000"/>
          </a:xfrm>
          <a:prstGeom prst="line">
            <a:avLst/>
          </a:prstGeom>
          <a:noFill/>
          <a:ln w="25400">
            <a:solidFill>
              <a:schemeClr val="tx1"/>
            </a:solidFill>
            <a:round/>
            <a:headEnd type="triangle" w="med" len="med"/>
            <a:tailEnd/>
          </a:ln>
          <a:effectLst/>
        </p:spPr>
        <p:txBody>
          <a:bodyPr>
            <a:spAutoFit/>
          </a:bodyPr>
          <a:lstStyle/>
          <a:p>
            <a:endParaRPr lang="zh-TW" altLang="en-US"/>
          </a:p>
        </p:txBody>
      </p:sp>
      <p:sp>
        <p:nvSpPr>
          <p:cNvPr id="250905" name="Text Box 25"/>
          <p:cNvSpPr txBox="1">
            <a:spLocks noChangeArrowheads="1"/>
          </p:cNvSpPr>
          <p:nvPr/>
        </p:nvSpPr>
        <p:spPr bwMode="auto">
          <a:xfrm>
            <a:off x="4864100" y="4584700"/>
            <a:ext cx="939800" cy="246063"/>
          </a:xfrm>
          <a:prstGeom prst="rect">
            <a:avLst/>
          </a:prstGeom>
          <a:noFill/>
          <a:ln w="38100">
            <a:noFill/>
            <a:miter lim="800000"/>
            <a:headEnd/>
            <a:tailEnd/>
          </a:ln>
          <a:effectLst/>
        </p:spPr>
        <p:txBody>
          <a:bodyPr lIns="0" tIns="0" rIns="0" bIns="0"/>
          <a:lstStyle/>
          <a:p>
            <a:pPr>
              <a:lnSpc>
                <a:spcPct val="80000"/>
              </a:lnSpc>
              <a:buClr>
                <a:schemeClr val="tx1"/>
              </a:buClr>
              <a:buSzPct val="85000"/>
              <a:buFont typeface="Wingdings" pitchFamily="2" charset="2"/>
              <a:buNone/>
            </a:pPr>
            <a:r>
              <a:rPr lang="zh-TW" altLang="en-US" sz="1600" b="1">
                <a:ea typeface="標楷體" pitchFamily="65" charset="-120"/>
                <a:sym typeface="Monotype Sorts" pitchFamily="2" charset="2"/>
              </a:rPr>
              <a:t>委任契約</a:t>
            </a:r>
          </a:p>
        </p:txBody>
      </p:sp>
      <p:sp>
        <p:nvSpPr>
          <p:cNvPr id="250906" name="Text Box 26"/>
          <p:cNvSpPr txBox="1">
            <a:spLocks noChangeArrowheads="1"/>
          </p:cNvSpPr>
          <p:nvPr/>
        </p:nvSpPr>
        <p:spPr bwMode="auto">
          <a:xfrm>
            <a:off x="6350000" y="4546600"/>
            <a:ext cx="1003300" cy="271463"/>
          </a:xfrm>
          <a:prstGeom prst="rect">
            <a:avLst/>
          </a:prstGeom>
          <a:noFill/>
          <a:ln w="38100">
            <a:noFill/>
            <a:miter lim="800000"/>
            <a:headEnd/>
            <a:tailEnd/>
          </a:ln>
          <a:effectLst/>
        </p:spPr>
        <p:txBody>
          <a:bodyPr/>
          <a:lstStyle/>
          <a:p>
            <a:pPr>
              <a:lnSpc>
                <a:spcPct val="80000"/>
              </a:lnSpc>
              <a:buClr>
                <a:schemeClr val="tx1"/>
              </a:buClr>
              <a:buSzPct val="85000"/>
              <a:buFont typeface="Wingdings" pitchFamily="2" charset="2"/>
              <a:buNone/>
            </a:pPr>
            <a:r>
              <a:rPr lang="zh-TW" altLang="en-US" sz="1600" b="1">
                <a:ea typeface="標楷體" pitchFamily="65" charset="-120"/>
                <a:sym typeface="Monotype Sorts" pitchFamily="2" charset="2"/>
              </a:rPr>
              <a:t>委任契約</a:t>
            </a:r>
          </a:p>
        </p:txBody>
      </p:sp>
      <p:sp>
        <p:nvSpPr>
          <p:cNvPr id="250907" name="Text Box 27"/>
          <p:cNvSpPr txBox="1">
            <a:spLocks noChangeArrowheads="1"/>
          </p:cNvSpPr>
          <p:nvPr/>
        </p:nvSpPr>
        <p:spPr bwMode="auto">
          <a:xfrm>
            <a:off x="165100" y="3073400"/>
            <a:ext cx="1130300" cy="436563"/>
          </a:xfrm>
          <a:prstGeom prst="rect">
            <a:avLst/>
          </a:prstGeom>
          <a:noFill/>
          <a:ln w="38100">
            <a:noFill/>
            <a:miter lim="800000"/>
            <a:headEnd/>
            <a:tailEnd/>
          </a:ln>
          <a:effectLst/>
        </p:spPr>
        <p:txBody>
          <a:bodyPr lIns="0" tIns="0" rIns="0" bIns="0"/>
          <a:lstStyle/>
          <a:p>
            <a:pPr>
              <a:lnSpc>
                <a:spcPct val="80000"/>
              </a:lnSpc>
              <a:buClr>
                <a:schemeClr val="tx1"/>
              </a:buClr>
              <a:buSzPct val="85000"/>
              <a:buFont typeface="Wingdings" pitchFamily="2" charset="2"/>
              <a:buNone/>
            </a:pPr>
            <a:r>
              <a:rPr lang="zh-TW" altLang="en-US" sz="1600" b="1">
                <a:ea typeface="標楷體" pitchFamily="65" charset="-120"/>
                <a:sym typeface="Monotype Sorts" pitchFamily="2" charset="2"/>
              </a:rPr>
              <a:t>證券買賣行紀、自營及融資融券</a:t>
            </a:r>
          </a:p>
        </p:txBody>
      </p:sp>
      <p:sp>
        <p:nvSpPr>
          <p:cNvPr id="250908" name="Text Box 28"/>
          <p:cNvSpPr txBox="1">
            <a:spLocks noChangeArrowheads="1"/>
          </p:cNvSpPr>
          <p:nvPr/>
        </p:nvSpPr>
        <p:spPr bwMode="auto">
          <a:xfrm>
            <a:off x="3289300" y="2984500"/>
            <a:ext cx="914400" cy="1668463"/>
          </a:xfrm>
          <a:prstGeom prst="rect">
            <a:avLst/>
          </a:prstGeom>
          <a:noFill/>
          <a:ln w="38100">
            <a:noFill/>
            <a:miter lim="800000"/>
            <a:headEnd/>
            <a:tailEnd/>
          </a:ln>
          <a:effectLst/>
        </p:spPr>
        <p:txBody>
          <a:bodyPr/>
          <a:lstStyle/>
          <a:p>
            <a:pPr>
              <a:lnSpc>
                <a:spcPct val="80000"/>
              </a:lnSpc>
              <a:buClr>
                <a:schemeClr val="tx1"/>
              </a:buClr>
              <a:buSzPct val="85000"/>
              <a:buFont typeface="Wingdings" pitchFamily="2" charset="2"/>
              <a:buNone/>
            </a:pPr>
            <a:r>
              <a:rPr lang="zh-TW" altLang="en-US" sz="1600" b="1">
                <a:ea typeface="標楷體" pitchFamily="65" charset="-120"/>
                <a:sym typeface="Monotype Sorts" pitchFamily="2" charset="2"/>
              </a:rPr>
              <a:t>證券買賣融資融券提供者</a:t>
            </a:r>
          </a:p>
        </p:txBody>
      </p:sp>
      <p:sp>
        <p:nvSpPr>
          <p:cNvPr id="250909" name="Rectangle 29"/>
          <p:cNvSpPr>
            <a:spLocks noChangeArrowheads="1"/>
          </p:cNvSpPr>
          <p:nvPr/>
        </p:nvSpPr>
        <p:spPr bwMode="auto">
          <a:xfrm>
            <a:off x="1262063" y="2695575"/>
            <a:ext cx="539750" cy="1619250"/>
          </a:xfrm>
          <a:prstGeom prst="rect">
            <a:avLst/>
          </a:prstGeom>
          <a:gradFill rotWithShape="1">
            <a:gsLst>
              <a:gs pos="0">
                <a:schemeClr val="bg1"/>
              </a:gs>
              <a:gs pos="100000">
                <a:srgbClr val="FF33CC"/>
              </a:gs>
            </a:gsLst>
            <a:path path="shape">
              <a:fillToRect l="50000" t="50000" r="50000" b="50000"/>
            </a:path>
          </a:gradFill>
          <a:ln w="9525">
            <a:solidFill>
              <a:schemeClr val="tx1"/>
            </a:solidFill>
            <a:miter lim="800000"/>
            <a:headEnd/>
            <a:tailEnd/>
          </a:ln>
          <a:effectLst>
            <a:outerShdw dist="107763" dir="2700000" algn="ctr" rotWithShape="0">
              <a:schemeClr val="bg2"/>
            </a:outerShdw>
          </a:effectLst>
        </p:spPr>
        <p:txBody>
          <a:bodyPr vert="eaVert" wrap="none" anchor="ctr"/>
          <a:lstStyle/>
          <a:p>
            <a:pPr algn="just">
              <a:lnSpc>
                <a:spcPct val="95000"/>
              </a:lnSpc>
              <a:spcBef>
                <a:spcPct val="5000"/>
              </a:spcBef>
            </a:pPr>
            <a:r>
              <a:rPr lang="zh-TW" altLang="en-US" sz="2000" b="1">
                <a:latin typeface="Times New Roman" pitchFamily="18" charset="0"/>
                <a:ea typeface="標楷體" pitchFamily="65" charset="-120"/>
              </a:rPr>
              <a:t>證券商</a:t>
            </a:r>
          </a:p>
        </p:txBody>
      </p:sp>
      <p:sp>
        <p:nvSpPr>
          <p:cNvPr id="250910" name="Rectangle 30"/>
          <p:cNvSpPr>
            <a:spLocks noChangeArrowheads="1"/>
          </p:cNvSpPr>
          <p:nvPr/>
        </p:nvSpPr>
        <p:spPr bwMode="auto">
          <a:xfrm>
            <a:off x="1262063" y="5045075"/>
            <a:ext cx="539750" cy="976313"/>
          </a:xfrm>
          <a:prstGeom prst="rect">
            <a:avLst/>
          </a:prstGeom>
          <a:gradFill rotWithShape="1">
            <a:gsLst>
              <a:gs pos="0">
                <a:schemeClr val="bg1"/>
              </a:gs>
              <a:gs pos="100000">
                <a:srgbClr val="00FFCC"/>
              </a:gs>
            </a:gsLst>
            <a:path path="shape">
              <a:fillToRect l="50000" t="50000" r="50000" b="50000"/>
            </a:path>
          </a:gradFill>
          <a:ln w="9525">
            <a:solidFill>
              <a:schemeClr val="tx1"/>
            </a:solidFill>
            <a:miter lim="800000"/>
            <a:headEnd/>
            <a:tailEnd/>
          </a:ln>
          <a:effectLst>
            <a:outerShdw dist="107763" dir="2700000" algn="ctr" rotWithShape="0">
              <a:schemeClr val="bg2"/>
            </a:outerShdw>
          </a:effectLst>
        </p:spPr>
        <p:txBody>
          <a:bodyPr vert="eaVert" wrap="none" anchor="ctr"/>
          <a:lstStyle/>
          <a:p>
            <a:pPr algn="just">
              <a:lnSpc>
                <a:spcPct val="95000"/>
              </a:lnSpc>
              <a:spcBef>
                <a:spcPct val="5000"/>
              </a:spcBef>
            </a:pPr>
            <a:r>
              <a:rPr lang="zh-TW" altLang="en-US" sz="2000" b="1">
                <a:latin typeface="Times New Roman" pitchFamily="18" charset="0"/>
                <a:ea typeface="標楷體" pitchFamily="65" charset="-120"/>
              </a:rPr>
              <a:t>客戶</a:t>
            </a:r>
          </a:p>
        </p:txBody>
      </p:sp>
      <p:sp>
        <p:nvSpPr>
          <p:cNvPr id="250911" name="Line 31"/>
          <p:cNvSpPr>
            <a:spLocks noChangeShapeType="1"/>
          </p:cNvSpPr>
          <p:nvPr/>
        </p:nvSpPr>
        <p:spPr bwMode="auto">
          <a:xfrm>
            <a:off x="1331913" y="4292600"/>
            <a:ext cx="0" cy="736600"/>
          </a:xfrm>
          <a:prstGeom prst="line">
            <a:avLst/>
          </a:prstGeom>
          <a:noFill/>
          <a:ln w="25400">
            <a:solidFill>
              <a:schemeClr val="tx1"/>
            </a:solidFill>
            <a:round/>
            <a:headEnd type="triangle" w="med" len="med"/>
            <a:tailEnd type="triangle" w="med" len="med"/>
          </a:ln>
          <a:effectLst/>
        </p:spPr>
        <p:txBody>
          <a:bodyPr>
            <a:spAutoFit/>
          </a:bodyPr>
          <a:lstStyle/>
          <a:p>
            <a:endParaRPr lang="zh-TW" altLang="en-US"/>
          </a:p>
        </p:txBody>
      </p:sp>
      <p:sp>
        <p:nvSpPr>
          <p:cNvPr id="250912" name="Text Box 32"/>
          <p:cNvSpPr txBox="1">
            <a:spLocks noChangeArrowheads="1"/>
          </p:cNvSpPr>
          <p:nvPr/>
        </p:nvSpPr>
        <p:spPr bwMode="auto">
          <a:xfrm>
            <a:off x="612775" y="4437063"/>
            <a:ext cx="719138" cy="436562"/>
          </a:xfrm>
          <a:prstGeom prst="rect">
            <a:avLst/>
          </a:prstGeom>
          <a:noFill/>
          <a:ln w="38100">
            <a:noFill/>
            <a:miter lim="800000"/>
            <a:headEnd/>
            <a:tailEnd/>
          </a:ln>
          <a:effectLst/>
        </p:spPr>
        <p:txBody>
          <a:bodyPr lIns="0" tIns="0" rIns="0" bIns="0"/>
          <a:lstStyle/>
          <a:p>
            <a:pPr>
              <a:lnSpc>
                <a:spcPct val="80000"/>
              </a:lnSpc>
              <a:buClr>
                <a:schemeClr val="tx1"/>
              </a:buClr>
              <a:buSzPct val="85000"/>
              <a:buFont typeface="Wingdings" pitchFamily="2" charset="2"/>
              <a:buNone/>
            </a:pPr>
            <a:r>
              <a:rPr lang="zh-TW" altLang="en-US" sz="1600" b="1">
                <a:ea typeface="標楷體" pitchFamily="65" charset="-120"/>
                <a:sym typeface="Monotype Sorts" pitchFamily="2" charset="2"/>
              </a:rPr>
              <a:t>受託買賣契約</a:t>
            </a:r>
          </a:p>
        </p:txBody>
      </p:sp>
      <p:sp>
        <p:nvSpPr>
          <p:cNvPr id="250913" name="Text Box 33"/>
          <p:cNvSpPr txBox="1">
            <a:spLocks noChangeArrowheads="1"/>
          </p:cNvSpPr>
          <p:nvPr/>
        </p:nvSpPr>
        <p:spPr bwMode="auto">
          <a:xfrm>
            <a:off x="6372225" y="2913063"/>
            <a:ext cx="914400" cy="1668462"/>
          </a:xfrm>
          <a:prstGeom prst="rect">
            <a:avLst/>
          </a:prstGeom>
          <a:noFill/>
          <a:ln w="38100">
            <a:noFill/>
            <a:miter lim="800000"/>
            <a:headEnd/>
            <a:tailEnd/>
          </a:ln>
          <a:effectLst/>
        </p:spPr>
        <p:txBody>
          <a:bodyPr/>
          <a:lstStyle/>
          <a:p>
            <a:pPr>
              <a:lnSpc>
                <a:spcPct val="80000"/>
              </a:lnSpc>
              <a:buClr>
                <a:schemeClr val="tx1"/>
              </a:buClr>
              <a:buSzPct val="85000"/>
              <a:buFont typeface="Wingdings" pitchFamily="2" charset="2"/>
              <a:buNone/>
            </a:pPr>
            <a:r>
              <a:rPr lang="zh-TW" altLang="en-US" sz="1600" b="1">
                <a:ea typeface="標楷體" pitchFamily="65" charset="-120"/>
                <a:sym typeface="Monotype Sorts" pitchFamily="2" charset="2"/>
              </a:rPr>
              <a:t>證券買賣帳簿劃撥交割及興櫃結算交割權責單位</a:t>
            </a:r>
          </a:p>
        </p:txBody>
      </p:sp>
      <p:sp>
        <p:nvSpPr>
          <p:cNvPr id="250914" name="Line 34"/>
          <p:cNvSpPr>
            <a:spLocks noChangeShapeType="1"/>
          </p:cNvSpPr>
          <p:nvPr/>
        </p:nvSpPr>
        <p:spPr bwMode="auto">
          <a:xfrm flipV="1">
            <a:off x="1689100" y="4635500"/>
            <a:ext cx="2933700" cy="12700"/>
          </a:xfrm>
          <a:prstGeom prst="line">
            <a:avLst/>
          </a:prstGeom>
          <a:noFill/>
          <a:ln w="25400">
            <a:solidFill>
              <a:schemeClr val="tx1"/>
            </a:solidFill>
            <a:round/>
            <a:headEnd/>
            <a:tailEnd/>
          </a:ln>
          <a:effectLst/>
        </p:spPr>
        <p:txBody>
          <a:bodyPr>
            <a:spAutoFit/>
          </a:bodyPr>
          <a:lstStyle/>
          <a:p>
            <a:endParaRPr lang="zh-TW" altLang="en-US"/>
          </a:p>
        </p:txBody>
      </p:sp>
      <p:sp>
        <p:nvSpPr>
          <p:cNvPr id="250915" name="Line 35"/>
          <p:cNvSpPr>
            <a:spLocks noChangeShapeType="1"/>
          </p:cNvSpPr>
          <p:nvPr/>
        </p:nvSpPr>
        <p:spPr bwMode="auto">
          <a:xfrm>
            <a:off x="4597400" y="4343400"/>
            <a:ext cx="12700" cy="304800"/>
          </a:xfrm>
          <a:prstGeom prst="line">
            <a:avLst/>
          </a:prstGeom>
          <a:noFill/>
          <a:ln w="25400">
            <a:solidFill>
              <a:schemeClr val="tx1"/>
            </a:solidFill>
            <a:round/>
            <a:headEnd type="triangle" w="med" len="med"/>
            <a:tailEnd/>
          </a:ln>
          <a:effectLst/>
        </p:spPr>
        <p:txBody>
          <a:bodyPr>
            <a:spAutoFit/>
          </a:bodyPr>
          <a:lstStyle/>
          <a:p>
            <a:endParaRPr lang="zh-TW" altLang="en-US"/>
          </a:p>
        </p:txBody>
      </p:sp>
      <p:sp>
        <p:nvSpPr>
          <p:cNvPr id="250916" name="Line 36"/>
          <p:cNvSpPr>
            <a:spLocks noChangeShapeType="1"/>
          </p:cNvSpPr>
          <p:nvPr/>
        </p:nvSpPr>
        <p:spPr bwMode="auto">
          <a:xfrm flipH="1">
            <a:off x="1689100" y="4330700"/>
            <a:ext cx="0" cy="533400"/>
          </a:xfrm>
          <a:prstGeom prst="line">
            <a:avLst/>
          </a:prstGeom>
          <a:noFill/>
          <a:ln w="25400">
            <a:solidFill>
              <a:schemeClr val="tx1"/>
            </a:solidFill>
            <a:round/>
            <a:headEnd type="triangle" w="med" len="med"/>
            <a:tailEnd/>
          </a:ln>
          <a:effectLst/>
        </p:spPr>
        <p:txBody>
          <a:bodyPr>
            <a:spAutoFit/>
          </a:bodyPr>
          <a:lstStyle/>
          <a:p>
            <a:endParaRPr lang="zh-TW" altLang="en-US"/>
          </a:p>
        </p:txBody>
      </p:sp>
      <p:sp>
        <p:nvSpPr>
          <p:cNvPr id="250917" name="Text Box 37"/>
          <p:cNvSpPr txBox="1">
            <a:spLocks noChangeArrowheads="1"/>
          </p:cNvSpPr>
          <p:nvPr/>
        </p:nvSpPr>
        <p:spPr bwMode="auto">
          <a:xfrm>
            <a:off x="2451100" y="4699000"/>
            <a:ext cx="1282700" cy="474663"/>
          </a:xfrm>
          <a:prstGeom prst="rect">
            <a:avLst/>
          </a:prstGeom>
          <a:noFill/>
          <a:ln w="38100">
            <a:noFill/>
            <a:miter lim="800000"/>
            <a:headEnd/>
            <a:tailEnd/>
          </a:ln>
          <a:effectLst/>
        </p:spPr>
        <p:txBody>
          <a:bodyPr lIns="0" tIns="0" rIns="0" bIns="0"/>
          <a:lstStyle/>
          <a:p>
            <a:pPr>
              <a:lnSpc>
                <a:spcPct val="80000"/>
              </a:lnSpc>
              <a:buClr>
                <a:schemeClr val="tx1"/>
              </a:buClr>
              <a:buSzPct val="85000"/>
              <a:buFont typeface="Wingdings" pitchFamily="2" charset="2"/>
              <a:buNone/>
            </a:pPr>
            <a:r>
              <a:rPr lang="zh-TW" altLang="en-US" sz="1600" b="1">
                <a:ea typeface="標楷體" pitchFamily="65" charset="-120"/>
                <a:sym typeface="Monotype Sorts" pitchFamily="2" charset="2"/>
              </a:rPr>
              <a:t>使用市場契約</a:t>
            </a:r>
          </a:p>
        </p:txBody>
      </p:sp>
      <p:sp>
        <p:nvSpPr>
          <p:cNvPr id="250918" name="Line 38"/>
          <p:cNvSpPr>
            <a:spLocks noChangeShapeType="1"/>
          </p:cNvSpPr>
          <p:nvPr/>
        </p:nvSpPr>
        <p:spPr bwMode="auto">
          <a:xfrm flipV="1">
            <a:off x="1689100" y="4851400"/>
            <a:ext cx="6045200" cy="12700"/>
          </a:xfrm>
          <a:prstGeom prst="line">
            <a:avLst/>
          </a:prstGeom>
          <a:noFill/>
          <a:ln w="25400">
            <a:solidFill>
              <a:schemeClr val="tx1"/>
            </a:solidFill>
            <a:round/>
            <a:headEnd/>
            <a:tailEnd/>
          </a:ln>
          <a:effectLst/>
        </p:spPr>
        <p:txBody>
          <a:bodyPr>
            <a:spAutoFit/>
          </a:bodyPr>
          <a:lstStyle/>
          <a:p>
            <a:endParaRPr lang="zh-TW" altLang="en-US"/>
          </a:p>
        </p:txBody>
      </p:sp>
      <p:sp>
        <p:nvSpPr>
          <p:cNvPr id="250919" name="Text Box 39"/>
          <p:cNvSpPr txBox="1">
            <a:spLocks noChangeArrowheads="1"/>
          </p:cNvSpPr>
          <p:nvPr/>
        </p:nvSpPr>
        <p:spPr bwMode="auto">
          <a:xfrm>
            <a:off x="4737100" y="4914900"/>
            <a:ext cx="1282700" cy="474663"/>
          </a:xfrm>
          <a:prstGeom prst="rect">
            <a:avLst/>
          </a:prstGeom>
          <a:noFill/>
          <a:ln w="38100">
            <a:noFill/>
            <a:miter lim="800000"/>
            <a:headEnd/>
            <a:tailEnd/>
          </a:ln>
          <a:effectLst/>
        </p:spPr>
        <p:txBody>
          <a:bodyPr lIns="0" tIns="0" rIns="0" bIns="0"/>
          <a:lstStyle/>
          <a:p>
            <a:pPr>
              <a:lnSpc>
                <a:spcPct val="80000"/>
              </a:lnSpc>
              <a:buClr>
                <a:schemeClr val="tx1"/>
              </a:buClr>
              <a:buSzPct val="85000"/>
              <a:buFont typeface="Wingdings" pitchFamily="2" charset="2"/>
              <a:buNone/>
            </a:pPr>
            <a:r>
              <a:rPr lang="zh-TW" altLang="en-US" sz="1600" b="1">
                <a:ea typeface="標楷體" pitchFamily="65" charset="-120"/>
                <a:sym typeface="Monotype Sorts" pitchFamily="2" charset="2"/>
              </a:rPr>
              <a:t>使用市場契約</a:t>
            </a:r>
          </a:p>
        </p:txBody>
      </p:sp>
      <p:sp>
        <p:nvSpPr>
          <p:cNvPr id="250920" name="Line 40"/>
          <p:cNvSpPr>
            <a:spLocks noChangeShapeType="1"/>
          </p:cNvSpPr>
          <p:nvPr/>
        </p:nvSpPr>
        <p:spPr bwMode="auto">
          <a:xfrm flipH="1">
            <a:off x="7747000" y="4305300"/>
            <a:ext cx="0" cy="558800"/>
          </a:xfrm>
          <a:prstGeom prst="line">
            <a:avLst/>
          </a:prstGeom>
          <a:noFill/>
          <a:ln w="25400">
            <a:solidFill>
              <a:schemeClr val="tx1"/>
            </a:solidFill>
            <a:round/>
            <a:headEnd type="triangle" w="med" len="med"/>
            <a:tailEnd/>
          </a:ln>
          <a:effectLst/>
        </p:spPr>
        <p:txBody>
          <a:bodyPr>
            <a:spAutoFit/>
          </a:bodyPr>
          <a:lstStyle/>
          <a:p>
            <a:endParaRPr lang="zh-TW" altLang="en-US"/>
          </a:p>
        </p:txBody>
      </p:sp>
      <p:sp>
        <p:nvSpPr>
          <p:cNvPr id="250921" name="Line 41"/>
          <p:cNvSpPr>
            <a:spLocks noChangeShapeType="1"/>
          </p:cNvSpPr>
          <p:nvPr/>
        </p:nvSpPr>
        <p:spPr bwMode="auto">
          <a:xfrm>
            <a:off x="1828800" y="3810000"/>
            <a:ext cx="749300" cy="0"/>
          </a:xfrm>
          <a:prstGeom prst="line">
            <a:avLst/>
          </a:prstGeom>
          <a:noFill/>
          <a:ln w="25400">
            <a:solidFill>
              <a:schemeClr val="tx1"/>
            </a:solidFill>
            <a:round/>
            <a:headEnd type="triangle" w="med" len="med"/>
            <a:tailEnd type="triangle" w="med" len="med"/>
          </a:ln>
          <a:effectLst/>
        </p:spPr>
        <p:txBody>
          <a:bodyPr>
            <a:spAutoFit/>
          </a:bodyPr>
          <a:lstStyle/>
          <a:p>
            <a:endParaRPr lang="zh-TW" altLang="en-US"/>
          </a:p>
        </p:txBody>
      </p:sp>
      <p:sp>
        <p:nvSpPr>
          <p:cNvPr id="250922" name="Text Box 42"/>
          <p:cNvSpPr txBox="1">
            <a:spLocks noChangeArrowheads="1"/>
          </p:cNvSpPr>
          <p:nvPr/>
        </p:nvSpPr>
        <p:spPr bwMode="auto">
          <a:xfrm>
            <a:off x="2051050" y="3357563"/>
            <a:ext cx="431800" cy="652462"/>
          </a:xfrm>
          <a:prstGeom prst="rect">
            <a:avLst/>
          </a:prstGeom>
          <a:noFill/>
          <a:ln w="38100">
            <a:noFill/>
            <a:miter lim="800000"/>
            <a:headEnd/>
            <a:tailEnd/>
          </a:ln>
          <a:effectLst/>
        </p:spPr>
        <p:txBody>
          <a:bodyPr lIns="0" tIns="0" rIns="0" bIns="0"/>
          <a:lstStyle/>
          <a:p>
            <a:pPr>
              <a:lnSpc>
                <a:spcPct val="80000"/>
              </a:lnSpc>
              <a:buClr>
                <a:schemeClr val="tx1"/>
              </a:buClr>
              <a:buSzPct val="85000"/>
              <a:buFont typeface="Wingdings" pitchFamily="2" charset="2"/>
              <a:buNone/>
            </a:pPr>
            <a:r>
              <a:rPr lang="zh-TW" altLang="en-US" sz="1600" b="1">
                <a:ea typeface="標楷體" pitchFamily="65" charset="-120"/>
                <a:sym typeface="Monotype Sorts" pitchFamily="2" charset="2"/>
              </a:rPr>
              <a:t>代理契約</a:t>
            </a:r>
          </a:p>
        </p:txBody>
      </p:sp>
      <p:sp>
        <p:nvSpPr>
          <p:cNvPr id="250923" name="Line 43"/>
          <p:cNvSpPr>
            <a:spLocks noChangeShapeType="1"/>
          </p:cNvSpPr>
          <p:nvPr/>
        </p:nvSpPr>
        <p:spPr bwMode="auto">
          <a:xfrm>
            <a:off x="3175000" y="3848100"/>
            <a:ext cx="1041400" cy="0"/>
          </a:xfrm>
          <a:prstGeom prst="line">
            <a:avLst/>
          </a:prstGeom>
          <a:noFill/>
          <a:ln w="25400">
            <a:solidFill>
              <a:schemeClr val="tx1"/>
            </a:solidFill>
            <a:round/>
            <a:headEnd type="triangle" w="med" len="med"/>
            <a:tailEnd type="triangle" w="med" len="med"/>
          </a:ln>
          <a:effectLst/>
        </p:spPr>
        <p:txBody>
          <a:bodyPr>
            <a:spAutoFit/>
          </a:bodyPr>
          <a:lstStyle/>
          <a:p>
            <a:endParaRPr lang="zh-TW" altLang="en-US"/>
          </a:p>
        </p:txBody>
      </p:sp>
      <p:sp>
        <p:nvSpPr>
          <p:cNvPr id="250924" name="Text Box 44"/>
          <p:cNvSpPr txBox="1">
            <a:spLocks noChangeArrowheads="1"/>
          </p:cNvSpPr>
          <p:nvPr/>
        </p:nvSpPr>
        <p:spPr bwMode="auto">
          <a:xfrm>
            <a:off x="3365500" y="3962400"/>
            <a:ext cx="838200" cy="652463"/>
          </a:xfrm>
          <a:prstGeom prst="rect">
            <a:avLst/>
          </a:prstGeom>
          <a:noFill/>
          <a:ln w="38100">
            <a:noFill/>
            <a:miter lim="800000"/>
            <a:headEnd/>
            <a:tailEnd/>
          </a:ln>
          <a:effectLst/>
        </p:spPr>
        <p:txBody>
          <a:bodyPr lIns="0" tIns="0" rIns="0" bIns="0"/>
          <a:lstStyle/>
          <a:p>
            <a:pPr>
              <a:lnSpc>
                <a:spcPct val="80000"/>
              </a:lnSpc>
              <a:buClr>
                <a:schemeClr val="tx1"/>
              </a:buClr>
              <a:buSzPct val="85000"/>
              <a:buFont typeface="Wingdings" pitchFamily="2" charset="2"/>
              <a:buNone/>
            </a:pPr>
            <a:r>
              <a:rPr lang="zh-TW" altLang="en-US" sz="1600" b="1">
                <a:ea typeface="標楷體" pitchFamily="65" charset="-120"/>
                <a:sym typeface="Monotype Sorts" pitchFamily="2" charset="2"/>
              </a:rPr>
              <a:t>信用交易款項收付委託契約</a:t>
            </a:r>
          </a:p>
        </p:txBody>
      </p:sp>
      <p:sp>
        <p:nvSpPr>
          <p:cNvPr id="250925" name="Line 45"/>
          <p:cNvSpPr>
            <a:spLocks noChangeShapeType="1"/>
          </p:cNvSpPr>
          <p:nvPr/>
        </p:nvSpPr>
        <p:spPr bwMode="auto">
          <a:xfrm flipH="1" flipV="1">
            <a:off x="4711700" y="4368800"/>
            <a:ext cx="12700" cy="190500"/>
          </a:xfrm>
          <a:prstGeom prst="line">
            <a:avLst/>
          </a:prstGeom>
          <a:noFill/>
          <a:ln w="38100">
            <a:solidFill>
              <a:schemeClr val="tx1"/>
            </a:solidFill>
            <a:round/>
            <a:headEnd/>
            <a:tailEnd/>
          </a:ln>
          <a:effectLst/>
        </p:spPr>
        <p:txBody>
          <a:bodyPr>
            <a:spAutoFit/>
          </a:bodyPr>
          <a:lstStyle/>
          <a:p>
            <a:endParaRPr lang="zh-TW" altLang="en-US"/>
          </a:p>
        </p:txBody>
      </p:sp>
      <p:sp>
        <p:nvSpPr>
          <p:cNvPr id="250926" name="Line 46"/>
          <p:cNvSpPr>
            <a:spLocks noChangeShapeType="1"/>
          </p:cNvSpPr>
          <p:nvPr/>
        </p:nvSpPr>
        <p:spPr bwMode="auto">
          <a:xfrm flipH="1">
            <a:off x="1851025" y="5661025"/>
            <a:ext cx="344488" cy="0"/>
          </a:xfrm>
          <a:prstGeom prst="line">
            <a:avLst/>
          </a:prstGeom>
          <a:noFill/>
          <a:ln w="28575">
            <a:solidFill>
              <a:srgbClr val="CC0099"/>
            </a:solidFill>
            <a:round/>
            <a:headEnd/>
            <a:tailEnd type="triangle" w="med" len="med"/>
          </a:ln>
          <a:effectLst/>
        </p:spPr>
        <p:txBody>
          <a:bodyPr anchor="ctr"/>
          <a:lstStyle/>
          <a:p>
            <a:endParaRPr lang="zh-TW" altLang="en-US"/>
          </a:p>
        </p:txBody>
      </p:sp>
      <p:sp>
        <p:nvSpPr>
          <p:cNvPr id="250927" name="Line 47"/>
          <p:cNvSpPr>
            <a:spLocks noChangeShapeType="1"/>
          </p:cNvSpPr>
          <p:nvPr/>
        </p:nvSpPr>
        <p:spPr bwMode="auto">
          <a:xfrm flipH="1" flipV="1">
            <a:off x="2195513" y="4221163"/>
            <a:ext cx="0" cy="1439862"/>
          </a:xfrm>
          <a:prstGeom prst="line">
            <a:avLst/>
          </a:prstGeom>
          <a:noFill/>
          <a:ln w="25400">
            <a:solidFill>
              <a:srgbClr val="CC0099"/>
            </a:solidFill>
            <a:round/>
            <a:headEnd/>
            <a:tailEnd/>
          </a:ln>
          <a:effectLst/>
        </p:spPr>
        <p:txBody>
          <a:bodyPr anchor="ctr"/>
          <a:lstStyle/>
          <a:p>
            <a:endParaRPr lang="zh-TW" altLang="en-US"/>
          </a:p>
        </p:txBody>
      </p:sp>
      <p:sp>
        <p:nvSpPr>
          <p:cNvPr id="250929" name="Text Box 49"/>
          <p:cNvSpPr txBox="1">
            <a:spLocks noChangeArrowheads="1"/>
          </p:cNvSpPr>
          <p:nvPr/>
        </p:nvSpPr>
        <p:spPr bwMode="auto">
          <a:xfrm>
            <a:off x="2195513" y="5013325"/>
            <a:ext cx="649287" cy="677863"/>
          </a:xfrm>
          <a:prstGeom prst="rect">
            <a:avLst/>
          </a:prstGeom>
          <a:noFill/>
          <a:ln w="9525" algn="ctr">
            <a:noFill/>
            <a:miter lim="800000"/>
            <a:headEnd/>
            <a:tailEnd/>
          </a:ln>
          <a:effectLst/>
        </p:spPr>
        <p:txBody>
          <a:bodyPr>
            <a:spAutoFit/>
          </a:bodyPr>
          <a:lstStyle/>
          <a:p>
            <a:pPr>
              <a:lnSpc>
                <a:spcPct val="80000"/>
              </a:lnSpc>
              <a:spcBef>
                <a:spcPct val="50000"/>
              </a:spcBef>
            </a:pPr>
            <a:r>
              <a:rPr lang="zh-TW" altLang="en-US" sz="1600" b="1">
                <a:solidFill>
                  <a:srgbClr val="CC0099"/>
                </a:solidFill>
                <a:latin typeface="Times New Roman" pitchFamily="18" charset="0"/>
                <a:ea typeface="標楷體" pitchFamily="65" charset="-120"/>
              </a:rPr>
              <a:t>融資融券契約</a:t>
            </a:r>
          </a:p>
        </p:txBody>
      </p:sp>
      <p:sp>
        <p:nvSpPr>
          <p:cNvPr id="250932" name="Line 52"/>
          <p:cNvSpPr>
            <a:spLocks noChangeShapeType="1"/>
          </p:cNvSpPr>
          <p:nvPr/>
        </p:nvSpPr>
        <p:spPr bwMode="auto">
          <a:xfrm>
            <a:off x="1835150" y="4221163"/>
            <a:ext cx="749300" cy="0"/>
          </a:xfrm>
          <a:prstGeom prst="line">
            <a:avLst/>
          </a:prstGeom>
          <a:noFill/>
          <a:ln w="25400">
            <a:solidFill>
              <a:srgbClr val="CC0099"/>
            </a:solidFill>
            <a:round/>
            <a:headEnd type="triangle" w="med" len="med"/>
            <a:tailEnd type="triangle" w="med" len="med"/>
          </a:ln>
          <a:effectLst/>
        </p:spPr>
        <p:txBody>
          <a:bodyPr>
            <a:spAutoFit/>
          </a:bodyPr>
          <a:lstStyle/>
          <a:p>
            <a:endParaRPr lang="zh-TW"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投影片編號版面配置區 5"/>
          <p:cNvSpPr>
            <a:spLocks noGrp="1"/>
          </p:cNvSpPr>
          <p:nvPr>
            <p:ph type="sldNum" sz="quarter" idx="12"/>
          </p:nvPr>
        </p:nvSpPr>
        <p:spPr/>
        <p:txBody>
          <a:bodyPr/>
          <a:lstStyle/>
          <a:p>
            <a:fld id="{05E72A30-7272-44C7-B935-43877403CD0B}" type="slidenum">
              <a:rPr lang="en-US" altLang="zh-TW"/>
              <a:pPr/>
              <a:t>3</a:t>
            </a:fld>
            <a:endParaRPr lang="en-US" altLang="zh-TW"/>
          </a:p>
        </p:txBody>
      </p:sp>
      <p:sp>
        <p:nvSpPr>
          <p:cNvPr id="384002" name="Rectangle 2"/>
          <p:cNvSpPr>
            <a:spLocks noGrp="1" noRot="1" noChangeArrowheads="1"/>
          </p:cNvSpPr>
          <p:nvPr>
            <p:ph type="title"/>
          </p:nvPr>
        </p:nvSpPr>
        <p:spPr>
          <a:xfrm>
            <a:off x="301625" y="300038"/>
            <a:ext cx="8540750" cy="927100"/>
          </a:xfrm>
        </p:spPr>
        <p:txBody>
          <a:bodyPr/>
          <a:lstStyle/>
          <a:p>
            <a:pPr marL="808038" indent="-808038"/>
            <a:r>
              <a:rPr lang="zh-TW" altLang="en-US" sz="3600" b="1">
                <a:latin typeface="標楷體" pitchFamily="65" charset="-120"/>
                <a:ea typeface="標楷體" pitchFamily="65" charset="-120"/>
              </a:rPr>
              <a:t>貳、集中保管制度之簡介</a:t>
            </a:r>
          </a:p>
        </p:txBody>
      </p:sp>
      <p:sp>
        <p:nvSpPr>
          <p:cNvPr id="384003" name="Text Box 3"/>
          <p:cNvSpPr txBox="1">
            <a:spLocks noChangeArrowheads="1"/>
          </p:cNvSpPr>
          <p:nvPr/>
        </p:nvSpPr>
        <p:spPr bwMode="auto">
          <a:xfrm>
            <a:off x="2527300" y="2603500"/>
            <a:ext cx="485775" cy="2265363"/>
          </a:xfrm>
          <a:prstGeom prst="rect">
            <a:avLst/>
          </a:prstGeom>
          <a:gradFill rotWithShape="1">
            <a:gsLst>
              <a:gs pos="0">
                <a:srgbClr val="00CC00">
                  <a:alpha val="50000"/>
                </a:srgbClr>
              </a:gs>
              <a:gs pos="50000">
                <a:srgbClr val="FFFFFF"/>
              </a:gs>
              <a:gs pos="100000">
                <a:srgbClr val="00CC00">
                  <a:alpha val="50000"/>
                </a:srgbClr>
              </a:gs>
            </a:gsLst>
            <a:lin ang="5400000" scaled="1"/>
          </a:gradFill>
          <a:ln w="9525">
            <a:solidFill>
              <a:srgbClr val="000000"/>
            </a:solidFill>
            <a:miter lim="800000"/>
            <a:headEnd/>
            <a:tailEnd/>
          </a:ln>
        </p:spPr>
        <p:txBody>
          <a:bodyPr vert="eaVert"/>
          <a:lstStyle/>
          <a:p>
            <a:r>
              <a:rPr lang="en-US" altLang="zh-TW" sz="1200" b="1">
                <a:latin typeface="華康楷書體W5(P)" pitchFamily="66" charset="-120"/>
                <a:ea typeface="華康楷書體W5(P)" pitchFamily="66" charset="-120"/>
              </a:rPr>
              <a:t>         </a:t>
            </a:r>
            <a:r>
              <a:rPr lang="zh-TW" altLang="en-US" sz="1400" b="1">
                <a:latin typeface="標楷體" pitchFamily="65" charset="-120"/>
                <a:ea typeface="標楷體" pitchFamily="65" charset="-120"/>
              </a:rPr>
              <a:t>參加人</a:t>
            </a:r>
            <a:r>
              <a:rPr lang="en-US" altLang="zh-TW" sz="1400" b="1">
                <a:latin typeface="標楷體" pitchFamily="65" charset="-120"/>
                <a:ea typeface="標楷體" pitchFamily="65" charset="-120"/>
              </a:rPr>
              <a:t>(</a:t>
            </a:r>
            <a:r>
              <a:rPr lang="zh-TW" altLang="en-US" sz="1400" b="1">
                <a:latin typeface="標楷體" pitchFamily="65" charset="-120"/>
                <a:ea typeface="標楷體" pitchFamily="65" charset="-120"/>
              </a:rPr>
              <a:t>證券商</a:t>
            </a:r>
            <a:r>
              <a:rPr lang="en-US" altLang="zh-TW" sz="1400" b="1">
                <a:latin typeface="標楷體" pitchFamily="65" charset="-120"/>
                <a:ea typeface="標楷體" pitchFamily="65" charset="-120"/>
              </a:rPr>
              <a:t>)</a:t>
            </a:r>
          </a:p>
        </p:txBody>
      </p:sp>
      <p:sp>
        <p:nvSpPr>
          <p:cNvPr id="384004" name="Text Box 4"/>
          <p:cNvSpPr txBox="1">
            <a:spLocks noChangeArrowheads="1"/>
          </p:cNvSpPr>
          <p:nvPr/>
        </p:nvSpPr>
        <p:spPr bwMode="auto">
          <a:xfrm>
            <a:off x="1066800" y="2641600"/>
            <a:ext cx="487363" cy="2681288"/>
          </a:xfrm>
          <a:prstGeom prst="rect">
            <a:avLst/>
          </a:prstGeom>
          <a:gradFill rotWithShape="1">
            <a:gsLst>
              <a:gs pos="0">
                <a:srgbClr val="FF9900">
                  <a:alpha val="50000"/>
                </a:srgbClr>
              </a:gs>
              <a:gs pos="50000">
                <a:srgbClr val="FFFFFF"/>
              </a:gs>
              <a:gs pos="100000">
                <a:srgbClr val="FF9900">
                  <a:alpha val="50000"/>
                </a:srgbClr>
              </a:gs>
            </a:gsLst>
            <a:lin ang="5400000" scaled="1"/>
          </a:gradFill>
          <a:ln w="9525">
            <a:solidFill>
              <a:schemeClr val="tx1"/>
            </a:solidFill>
            <a:miter lim="800000"/>
            <a:headEnd/>
            <a:tailEnd/>
          </a:ln>
        </p:spPr>
        <p:txBody>
          <a:bodyPr vert="eaVert"/>
          <a:lstStyle/>
          <a:p>
            <a:pPr algn="ctr"/>
            <a:r>
              <a:rPr lang="zh-TW" altLang="en-US" b="1">
                <a:latin typeface="華康楷書體W5(P)" pitchFamily="66" charset="-120"/>
                <a:ea typeface="華康楷書體W5(P)" pitchFamily="66" charset="-120"/>
              </a:rPr>
              <a:t>投    資    人</a:t>
            </a:r>
            <a:r>
              <a:rPr lang="zh-TW" altLang="en-US" sz="1600" b="1">
                <a:latin typeface="華康楷書體W5(P)" pitchFamily="66" charset="-120"/>
                <a:ea typeface="華康楷書體W5(P)" pitchFamily="66" charset="-120"/>
              </a:rPr>
              <a:t>    </a:t>
            </a:r>
            <a:endParaRPr lang="zh-TW" altLang="en-US" sz="1400" b="1">
              <a:latin typeface="華康楷書體W5(P)" pitchFamily="66" charset="-120"/>
              <a:ea typeface="華康楷書體W5(P)" pitchFamily="66" charset="-120"/>
            </a:endParaRPr>
          </a:p>
        </p:txBody>
      </p:sp>
      <p:sp>
        <p:nvSpPr>
          <p:cNvPr id="384005" name="Text Box 5"/>
          <p:cNvSpPr txBox="1">
            <a:spLocks noChangeArrowheads="1"/>
          </p:cNvSpPr>
          <p:nvPr/>
        </p:nvSpPr>
        <p:spPr bwMode="auto">
          <a:xfrm>
            <a:off x="4351338" y="2701925"/>
            <a:ext cx="2433637" cy="384175"/>
          </a:xfrm>
          <a:prstGeom prst="rect">
            <a:avLst/>
          </a:prstGeom>
          <a:gradFill rotWithShape="1">
            <a:gsLst>
              <a:gs pos="0">
                <a:srgbClr val="33CC33">
                  <a:alpha val="50000"/>
                </a:srgbClr>
              </a:gs>
              <a:gs pos="50000">
                <a:srgbClr val="FFFFFF"/>
              </a:gs>
              <a:gs pos="100000">
                <a:srgbClr val="33CC33">
                  <a:alpha val="50000"/>
                </a:srgbClr>
              </a:gs>
            </a:gsLst>
            <a:lin ang="5400000" scaled="1"/>
          </a:gradFill>
          <a:ln w="9525">
            <a:solidFill>
              <a:srgbClr val="000000"/>
            </a:solidFill>
            <a:miter lim="800000"/>
            <a:headEnd/>
            <a:tailEnd/>
          </a:ln>
        </p:spPr>
        <p:txBody>
          <a:bodyPr/>
          <a:lstStyle/>
          <a:p>
            <a:pPr algn="ctr">
              <a:spcBef>
                <a:spcPts val="600"/>
              </a:spcBef>
            </a:pPr>
            <a:r>
              <a:rPr lang="zh-TW" altLang="en-US" sz="1600" b="1">
                <a:latin typeface="華康楷書體W5(P)" pitchFamily="66" charset="-120"/>
                <a:ea typeface="華康楷書體W5(P)" pitchFamily="66" charset="-120"/>
              </a:rPr>
              <a:t>證交所</a:t>
            </a:r>
            <a:r>
              <a:rPr lang="en-US" altLang="zh-TW" sz="1600" b="1">
                <a:latin typeface="華康楷書體W5(P)" pitchFamily="66" charset="-120"/>
                <a:ea typeface="華康楷書體W5(P)" pitchFamily="66" charset="-120"/>
              </a:rPr>
              <a:t>/</a:t>
            </a:r>
            <a:r>
              <a:rPr lang="zh-TW" altLang="en-US" sz="1600" b="1">
                <a:latin typeface="華康楷書體W5(P)" pitchFamily="66" charset="-120"/>
                <a:ea typeface="華康楷書體W5(P)" pitchFamily="66" charset="-120"/>
              </a:rPr>
              <a:t>櫃檯買賣中心</a:t>
            </a:r>
            <a:endParaRPr lang="zh-TW" altLang="en-US" sz="1400" b="1">
              <a:latin typeface="華康楷書體W5(P)" pitchFamily="66" charset="-120"/>
              <a:ea typeface="華康楷書體W5(P)" pitchFamily="66" charset="-120"/>
            </a:endParaRPr>
          </a:p>
        </p:txBody>
      </p:sp>
      <p:sp>
        <p:nvSpPr>
          <p:cNvPr id="384006" name="Text Box 6"/>
          <p:cNvSpPr txBox="1">
            <a:spLocks noChangeArrowheads="1"/>
          </p:cNvSpPr>
          <p:nvPr/>
        </p:nvSpPr>
        <p:spPr bwMode="auto">
          <a:xfrm>
            <a:off x="4343400" y="3632200"/>
            <a:ext cx="2311400" cy="1668463"/>
          </a:xfrm>
          <a:prstGeom prst="rect">
            <a:avLst/>
          </a:prstGeom>
          <a:gradFill rotWithShape="1">
            <a:gsLst>
              <a:gs pos="0">
                <a:srgbClr val="FF0066">
                  <a:alpha val="50000"/>
                </a:srgbClr>
              </a:gs>
              <a:gs pos="50000">
                <a:srgbClr val="FFFFFF"/>
              </a:gs>
              <a:gs pos="100000">
                <a:srgbClr val="FF0066">
                  <a:alpha val="50000"/>
                </a:srgbClr>
              </a:gs>
            </a:gsLst>
            <a:lin ang="5400000" scaled="1"/>
          </a:gradFill>
          <a:ln w="9525">
            <a:solidFill>
              <a:srgbClr val="CC00FF"/>
            </a:solidFill>
            <a:miter lim="800000"/>
            <a:headEnd/>
            <a:tailEnd/>
          </a:ln>
          <a:effectLst/>
        </p:spPr>
        <p:txBody>
          <a:bodyPr/>
          <a:lstStyle/>
          <a:p>
            <a:pPr algn="ctr">
              <a:spcBef>
                <a:spcPts val="600"/>
              </a:spcBef>
            </a:pPr>
            <a:r>
              <a:rPr lang="zh-TW" altLang="en-US" b="1">
                <a:latin typeface="華康楷書體W5(P)" pitchFamily="66" charset="-120"/>
                <a:ea typeface="華康楷書體W5(P)" pitchFamily="66" charset="-120"/>
              </a:rPr>
              <a:t>集 保 結算所</a:t>
            </a:r>
          </a:p>
          <a:p>
            <a:pPr algn="ctr">
              <a:spcBef>
                <a:spcPts val="600"/>
              </a:spcBef>
            </a:pPr>
            <a:r>
              <a:rPr lang="en-US" altLang="zh-TW" b="1">
                <a:latin typeface="華康楷書體W5(P)" pitchFamily="66" charset="-120"/>
                <a:ea typeface="華康楷書體W5(P)" pitchFamily="66" charset="-120"/>
              </a:rPr>
              <a:t>T D C C</a:t>
            </a:r>
          </a:p>
        </p:txBody>
      </p:sp>
      <p:sp>
        <p:nvSpPr>
          <p:cNvPr id="384007" name="Text Box 7"/>
          <p:cNvSpPr txBox="1">
            <a:spLocks noChangeArrowheads="1"/>
          </p:cNvSpPr>
          <p:nvPr/>
        </p:nvSpPr>
        <p:spPr bwMode="auto">
          <a:xfrm>
            <a:off x="7900988" y="2565400"/>
            <a:ext cx="487362" cy="2873375"/>
          </a:xfrm>
          <a:prstGeom prst="rect">
            <a:avLst/>
          </a:prstGeom>
          <a:gradFill rotWithShape="1">
            <a:gsLst>
              <a:gs pos="0">
                <a:srgbClr val="FF9900">
                  <a:alpha val="50000"/>
                </a:srgbClr>
              </a:gs>
              <a:gs pos="50000">
                <a:srgbClr val="FFFFFF"/>
              </a:gs>
              <a:gs pos="100000">
                <a:srgbClr val="FF9900">
                  <a:alpha val="50000"/>
                </a:srgbClr>
              </a:gs>
            </a:gsLst>
            <a:lin ang="5400000" scaled="1"/>
          </a:gradFill>
          <a:ln w="9525">
            <a:solidFill>
              <a:srgbClr val="000000"/>
            </a:solidFill>
            <a:miter lim="800000"/>
            <a:headEnd/>
            <a:tailEnd/>
          </a:ln>
          <a:effectLst/>
        </p:spPr>
        <p:txBody>
          <a:bodyPr vert="eaVert"/>
          <a:lstStyle/>
          <a:p>
            <a:pPr algn="ctr"/>
            <a:r>
              <a:rPr lang="zh-TW" altLang="en-US" sz="1600" b="1">
                <a:latin typeface="標楷體" pitchFamily="65" charset="-120"/>
                <a:ea typeface="標楷體" pitchFamily="65" charset="-120"/>
              </a:rPr>
              <a:t>上市</a:t>
            </a:r>
            <a:r>
              <a:rPr lang="en-US" altLang="zh-TW" sz="1600" b="1">
                <a:latin typeface="標楷體" pitchFamily="65" charset="-120"/>
                <a:ea typeface="標楷體" pitchFamily="65" charset="-120"/>
              </a:rPr>
              <a:t>(</a:t>
            </a:r>
            <a:r>
              <a:rPr lang="zh-TW" altLang="en-US" sz="1600" b="1">
                <a:latin typeface="標楷體" pitchFamily="65" charset="-120"/>
                <a:ea typeface="標楷體" pitchFamily="65" charset="-120"/>
              </a:rPr>
              <a:t>櫃</a:t>
            </a:r>
            <a:r>
              <a:rPr lang="en-US" altLang="zh-TW" sz="1600" b="1">
                <a:latin typeface="標楷體" pitchFamily="65" charset="-120"/>
                <a:ea typeface="標楷體" pitchFamily="65" charset="-120"/>
              </a:rPr>
              <a:t>)</a:t>
            </a:r>
            <a:r>
              <a:rPr lang="zh-TW" altLang="en-US" sz="1600" b="1">
                <a:latin typeface="標楷體" pitchFamily="65" charset="-120"/>
                <a:ea typeface="標楷體" pitchFamily="65" charset="-120"/>
              </a:rPr>
              <a:t>興櫃公司</a:t>
            </a:r>
          </a:p>
        </p:txBody>
      </p:sp>
      <p:sp>
        <p:nvSpPr>
          <p:cNvPr id="384008" name="Line 8"/>
          <p:cNvSpPr>
            <a:spLocks noChangeShapeType="1"/>
          </p:cNvSpPr>
          <p:nvPr/>
        </p:nvSpPr>
        <p:spPr bwMode="auto">
          <a:xfrm>
            <a:off x="1674813" y="2997200"/>
            <a:ext cx="730250" cy="0"/>
          </a:xfrm>
          <a:prstGeom prst="line">
            <a:avLst/>
          </a:prstGeom>
          <a:noFill/>
          <a:ln w="9525">
            <a:solidFill>
              <a:srgbClr val="000000"/>
            </a:solidFill>
            <a:round/>
            <a:headEnd/>
            <a:tailEnd type="stealth" w="med" len="med"/>
          </a:ln>
          <a:effectLst/>
        </p:spPr>
        <p:txBody>
          <a:bodyPr/>
          <a:lstStyle/>
          <a:p>
            <a:endParaRPr lang="zh-TW" altLang="en-US"/>
          </a:p>
        </p:txBody>
      </p:sp>
      <p:sp>
        <p:nvSpPr>
          <p:cNvPr id="384009" name="Line 9"/>
          <p:cNvSpPr>
            <a:spLocks noChangeShapeType="1"/>
          </p:cNvSpPr>
          <p:nvPr/>
        </p:nvSpPr>
        <p:spPr bwMode="auto">
          <a:xfrm>
            <a:off x="1692275" y="4365625"/>
            <a:ext cx="730250" cy="0"/>
          </a:xfrm>
          <a:prstGeom prst="line">
            <a:avLst/>
          </a:prstGeom>
          <a:noFill/>
          <a:ln w="9525">
            <a:solidFill>
              <a:srgbClr val="000000"/>
            </a:solidFill>
            <a:round/>
            <a:headEnd/>
            <a:tailEnd type="stealth" w="med" len="med"/>
          </a:ln>
          <a:effectLst/>
        </p:spPr>
        <p:txBody>
          <a:bodyPr/>
          <a:lstStyle/>
          <a:p>
            <a:endParaRPr lang="zh-TW" altLang="en-US"/>
          </a:p>
        </p:txBody>
      </p:sp>
      <p:sp>
        <p:nvSpPr>
          <p:cNvPr id="384010" name="Line 10"/>
          <p:cNvSpPr>
            <a:spLocks noChangeShapeType="1"/>
          </p:cNvSpPr>
          <p:nvPr/>
        </p:nvSpPr>
        <p:spPr bwMode="auto">
          <a:xfrm>
            <a:off x="1309688" y="2373313"/>
            <a:ext cx="0" cy="192087"/>
          </a:xfrm>
          <a:prstGeom prst="line">
            <a:avLst/>
          </a:prstGeom>
          <a:noFill/>
          <a:ln w="9525">
            <a:solidFill>
              <a:srgbClr val="000000"/>
            </a:solidFill>
            <a:round/>
            <a:headEnd/>
            <a:tailEnd type="stealth" w="med" len="med"/>
          </a:ln>
          <a:effectLst/>
        </p:spPr>
        <p:txBody>
          <a:bodyPr/>
          <a:lstStyle/>
          <a:p>
            <a:endParaRPr lang="zh-TW" altLang="en-US"/>
          </a:p>
        </p:txBody>
      </p:sp>
      <p:sp>
        <p:nvSpPr>
          <p:cNvPr id="384011" name="Line 11"/>
          <p:cNvSpPr>
            <a:spLocks noChangeShapeType="1"/>
          </p:cNvSpPr>
          <p:nvPr/>
        </p:nvSpPr>
        <p:spPr bwMode="auto">
          <a:xfrm>
            <a:off x="1309688" y="2373313"/>
            <a:ext cx="1338262" cy="0"/>
          </a:xfrm>
          <a:prstGeom prst="line">
            <a:avLst/>
          </a:prstGeom>
          <a:noFill/>
          <a:ln w="9525">
            <a:solidFill>
              <a:srgbClr val="000000"/>
            </a:solidFill>
            <a:round/>
            <a:headEnd/>
            <a:tailEnd/>
          </a:ln>
          <a:effectLst/>
        </p:spPr>
        <p:txBody>
          <a:bodyPr/>
          <a:lstStyle/>
          <a:p>
            <a:endParaRPr lang="zh-TW" altLang="en-US"/>
          </a:p>
        </p:txBody>
      </p:sp>
      <p:sp>
        <p:nvSpPr>
          <p:cNvPr id="384012" name="Line 12"/>
          <p:cNvSpPr>
            <a:spLocks noChangeShapeType="1"/>
          </p:cNvSpPr>
          <p:nvPr/>
        </p:nvSpPr>
        <p:spPr bwMode="auto">
          <a:xfrm>
            <a:off x="2647950" y="2373313"/>
            <a:ext cx="0" cy="192087"/>
          </a:xfrm>
          <a:prstGeom prst="line">
            <a:avLst/>
          </a:prstGeom>
          <a:noFill/>
          <a:ln w="9525">
            <a:solidFill>
              <a:srgbClr val="000000"/>
            </a:solidFill>
            <a:round/>
            <a:headEnd/>
            <a:tailEnd type="stealth" w="med" len="med"/>
          </a:ln>
          <a:effectLst/>
        </p:spPr>
        <p:txBody>
          <a:bodyPr/>
          <a:lstStyle/>
          <a:p>
            <a:endParaRPr lang="zh-TW" altLang="en-US"/>
          </a:p>
        </p:txBody>
      </p:sp>
      <p:sp>
        <p:nvSpPr>
          <p:cNvPr id="384013" name="Line 13"/>
          <p:cNvSpPr>
            <a:spLocks noChangeShapeType="1"/>
          </p:cNvSpPr>
          <p:nvPr/>
        </p:nvSpPr>
        <p:spPr bwMode="auto">
          <a:xfrm>
            <a:off x="2890838" y="2373313"/>
            <a:ext cx="0" cy="192087"/>
          </a:xfrm>
          <a:prstGeom prst="line">
            <a:avLst/>
          </a:prstGeom>
          <a:noFill/>
          <a:ln w="9525">
            <a:solidFill>
              <a:srgbClr val="000000"/>
            </a:solidFill>
            <a:round/>
            <a:headEnd/>
            <a:tailEnd type="stealth" w="med" len="med"/>
          </a:ln>
          <a:effectLst/>
        </p:spPr>
        <p:txBody>
          <a:bodyPr/>
          <a:lstStyle/>
          <a:p>
            <a:endParaRPr lang="zh-TW" altLang="en-US"/>
          </a:p>
        </p:txBody>
      </p:sp>
      <p:sp>
        <p:nvSpPr>
          <p:cNvPr id="384014" name="Line 14"/>
          <p:cNvSpPr>
            <a:spLocks noChangeShapeType="1"/>
          </p:cNvSpPr>
          <p:nvPr/>
        </p:nvSpPr>
        <p:spPr bwMode="auto">
          <a:xfrm>
            <a:off x="2890838" y="2373313"/>
            <a:ext cx="2676525" cy="0"/>
          </a:xfrm>
          <a:prstGeom prst="line">
            <a:avLst/>
          </a:prstGeom>
          <a:noFill/>
          <a:ln w="9525">
            <a:solidFill>
              <a:srgbClr val="000000"/>
            </a:solidFill>
            <a:round/>
            <a:headEnd/>
            <a:tailEnd/>
          </a:ln>
          <a:effectLst/>
        </p:spPr>
        <p:txBody>
          <a:bodyPr/>
          <a:lstStyle/>
          <a:p>
            <a:endParaRPr lang="zh-TW" altLang="en-US"/>
          </a:p>
        </p:txBody>
      </p:sp>
      <p:sp>
        <p:nvSpPr>
          <p:cNvPr id="384015" name="Line 15"/>
          <p:cNvSpPr>
            <a:spLocks noChangeShapeType="1"/>
          </p:cNvSpPr>
          <p:nvPr/>
        </p:nvSpPr>
        <p:spPr bwMode="auto">
          <a:xfrm>
            <a:off x="5567363" y="2373313"/>
            <a:ext cx="0" cy="192087"/>
          </a:xfrm>
          <a:prstGeom prst="line">
            <a:avLst/>
          </a:prstGeom>
          <a:noFill/>
          <a:ln w="9525">
            <a:solidFill>
              <a:srgbClr val="000000"/>
            </a:solidFill>
            <a:round/>
            <a:headEnd/>
            <a:tailEnd type="stealth" w="med" len="med"/>
          </a:ln>
          <a:effectLst/>
        </p:spPr>
        <p:txBody>
          <a:bodyPr/>
          <a:lstStyle/>
          <a:p>
            <a:endParaRPr lang="zh-TW" altLang="en-US"/>
          </a:p>
        </p:txBody>
      </p:sp>
      <p:sp>
        <p:nvSpPr>
          <p:cNvPr id="384016" name="Line 16"/>
          <p:cNvSpPr>
            <a:spLocks noChangeShapeType="1"/>
          </p:cNvSpPr>
          <p:nvPr/>
        </p:nvSpPr>
        <p:spPr bwMode="auto">
          <a:xfrm>
            <a:off x="3255963" y="2997200"/>
            <a:ext cx="852487" cy="0"/>
          </a:xfrm>
          <a:prstGeom prst="line">
            <a:avLst/>
          </a:prstGeom>
          <a:noFill/>
          <a:ln w="9525">
            <a:solidFill>
              <a:srgbClr val="000000"/>
            </a:solidFill>
            <a:round/>
            <a:headEnd/>
            <a:tailEnd type="stealth" w="med" len="med"/>
          </a:ln>
          <a:effectLst/>
        </p:spPr>
        <p:txBody>
          <a:bodyPr/>
          <a:lstStyle/>
          <a:p>
            <a:endParaRPr lang="zh-TW" altLang="en-US"/>
          </a:p>
        </p:txBody>
      </p:sp>
      <p:sp>
        <p:nvSpPr>
          <p:cNvPr id="384017" name="Line 17"/>
          <p:cNvSpPr>
            <a:spLocks noChangeShapeType="1"/>
          </p:cNvSpPr>
          <p:nvPr/>
        </p:nvSpPr>
        <p:spPr bwMode="auto">
          <a:xfrm>
            <a:off x="5567363" y="3181350"/>
            <a:ext cx="0" cy="382588"/>
          </a:xfrm>
          <a:prstGeom prst="line">
            <a:avLst/>
          </a:prstGeom>
          <a:noFill/>
          <a:ln w="9525">
            <a:solidFill>
              <a:srgbClr val="000000"/>
            </a:solidFill>
            <a:round/>
            <a:headEnd/>
            <a:tailEnd type="stealth" w="med" len="med"/>
          </a:ln>
          <a:effectLst/>
        </p:spPr>
        <p:txBody>
          <a:bodyPr/>
          <a:lstStyle/>
          <a:p>
            <a:endParaRPr lang="zh-TW" altLang="en-US"/>
          </a:p>
        </p:txBody>
      </p:sp>
      <p:sp>
        <p:nvSpPr>
          <p:cNvPr id="384018" name="Text Box 18"/>
          <p:cNvSpPr txBox="1">
            <a:spLocks noChangeArrowheads="1"/>
          </p:cNvSpPr>
          <p:nvPr/>
        </p:nvSpPr>
        <p:spPr bwMode="auto">
          <a:xfrm>
            <a:off x="1547813" y="1989138"/>
            <a:ext cx="974725" cy="287337"/>
          </a:xfrm>
          <a:prstGeom prst="rect">
            <a:avLst/>
          </a:prstGeom>
          <a:noFill/>
          <a:ln w="9525">
            <a:noFill/>
            <a:miter lim="800000"/>
            <a:headEnd/>
            <a:tailEnd/>
          </a:ln>
          <a:effectLst/>
        </p:spPr>
        <p:txBody>
          <a:bodyPr/>
          <a:lstStyle/>
          <a:p>
            <a:pPr algn="ctr"/>
            <a:r>
              <a:rPr lang="zh-TW" altLang="en-US" sz="1600" b="1">
                <a:solidFill>
                  <a:srgbClr val="9933FF"/>
                </a:solidFill>
                <a:latin typeface="華康楷書體W5(P)" pitchFamily="66" charset="-120"/>
                <a:ea typeface="華康楷書體W5(P)" pitchFamily="66" charset="-120"/>
              </a:rPr>
              <a:t>第一段</a:t>
            </a:r>
          </a:p>
        </p:txBody>
      </p:sp>
      <p:sp>
        <p:nvSpPr>
          <p:cNvPr id="384019" name="Text Box 19"/>
          <p:cNvSpPr txBox="1">
            <a:spLocks noChangeArrowheads="1"/>
          </p:cNvSpPr>
          <p:nvPr/>
        </p:nvSpPr>
        <p:spPr bwMode="auto">
          <a:xfrm>
            <a:off x="3865563" y="1989138"/>
            <a:ext cx="1216025" cy="287337"/>
          </a:xfrm>
          <a:prstGeom prst="rect">
            <a:avLst/>
          </a:prstGeom>
          <a:noFill/>
          <a:ln w="9525">
            <a:noFill/>
            <a:miter lim="800000"/>
            <a:headEnd/>
            <a:tailEnd/>
          </a:ln>
          <a:effectLst/>
        </p:spPr>
        <p:txBody>
          <a:bodyPr/>
          <a:lstStyle/>
          <a:p>
            <a:pPr algn="ctr"/>
            <a:r>
              <a:rPr lang="zh-TW" altLang="en-US" sz="1600" b="1">
                <a:solidFill>
                  <a:srgbClr val="9933FF"/>
                </a:solidFill>
                <a:latin typeface="華康楷書體W5(P)" pitchFamily="66" charset="-120"/>
                <a:ea typeface="華康楷書體W5(P)" pitchFamily="66" charset="-120"/>
              </a:rPr>
              <a:t>第二段</a:t>
            </a:r>
            <a:endParaRPr lang="zh-TW" altLang="en-US" sz="1400" b="1">
              <a:solidFill>
                <a:srgbClr val="9933FF"/>
              </a:solidFill>
              <a:latin typeface="華康楷書體W5(P)" pitchFamily="66" charset="-120"/>
              <a:ea typeface="華康楷書體W5(P)" pitchFamily="66" charset="-120"/>
            </a:endParaRPr>
          </a:p>
        </p:txBody>
      </p:sp>
      <p:sp>
        <p:nvSpPr>
          <p:cNvPr id="384020" name="Text Box 20"/>
          <p:cNvSpPr txBox="1">
            <a:spLocks noChangeArrowheads="1"/>
          </p:cNvSpPr>
          <p:nvPr/>
        </p:nvSpPr>
        <p:spPr bwMode="auto">
          <a:xfrm>
            <a:off x="1674813" y="2635250"/>
            <a:ext cx="736600" cy="288925"/>
          </a:xfrm>
          <a:prstGeom prst="rect">
            <a:avLst/>
          </a:prstGeom>
          <a:noFill/>
          <a:ln w="9525">
            <a:noFill/>
            <a:miter lim="800000"/>
            <a:headEnd/>
            <a:tailEnd/>
          </a:ln>
          <a:effectLst/>
        </p:spPr>
        <p:txBody>
          <a:bodyPr/>
          <a:lstStyle/>
          <a:p>
            <a:pPr algn="ctr"/>
            <a:r>
              <a:rPr lang="zh-TW" altLang="en-US" sz="1600" b="1">
                <a:latin typeface="華康楷書體W5(P)" pitchFamily="66" charset="-120"/>
                <a:ea typeface="華康楷書體W5(P)" pitchFamily="66" charset="-120"/>
              </a:rPr>
              <a:t>開 戶</a:t>
            </a:r>
          </a:p>
          <a:p>
            <a:pPr algn="just"/>
            <a:endParaRPr lang="en-US" altLang="zh-TW" sz="1200" b="1">
              <a:latin typeface="華康楷書體W5(P)" pitchFamily="66" charset="-120"/>
              <a:ea typeface="華康楷書體W5(P)" pitchFamily="66" charset="-120"/>
            </a:endParaRPr>
          </a:p>
        </p:txBody>
      </p:sp>
      <p:sp>
        <p:nvSpPr>
          <p:cNvPr id="384021" name="Text Box 21"/>
          <p:cNvSpPr txBox="1">
            <a:spLocks noChangeArrowheads="1"/>
          </p:cNvSpPr>
          <p:nvPr/>
        </p:nvSpPr>
        <p:spPr bwMode="auto">
          <a:xfrm>
            <a:off x="3132138" y="2563813"/>
            <a:ext cx="1152525" cy="288925"/>
          </a:xfrm>
          <a:prstGeom prst="rect">
            <a:avLst/>
          </a:prstGeom>
          <a:noFill/>
          <a:ln w="9525">
            <a:noFill/>
            <a:miter lim="800000"/>
            <a:headEnd/>
            <a:tailEnd/>
          </a:ln>
          <a:effectLst/>
        </p:spPr>
        <p:txBody>
          <a:bodyPr/>
          <a:lstStyle/>
          <a:p>
            <a:pPr algn="ctr"/>
            <a:r>
              <a:rPr lang="zh-TW" altLang="en-US" sz="1600" b="1">
                <a:latin typeface="華康楷書體W5(P)" pitchFamily="66" charset="-120"/>
                <a:ea typeface="華康楷書體W5(P)" pitchFamily="66" charset="-120"/>
              </a:rPr>
              <a:t>交 易</a:t>
            </a:r>
            <a:r>
              <a:rPr lang="en-US" altLang="zh-TW" sz="1600" b="1">
                <a:latin typeface="華康楷書體W5(P)" pitchFamily="66" charset="-120"/>
                <a:ea typeface="華康楷書體W5(P)" pitchFamily="66" charset="-120"/>
              </a:rPr>
              <a:t>/</a:t>
            </a:r>
            <a:r>
              <a:rPr lang="zh-TW" altLang="en-US" sz="1600" b="1">
                <a:latin typeface="Times New Roman" pitchFamily="18" charset="0"/>
                <a:ea typeface="標楷體" pitchFamily="65" charset="-120"/>
              </a:rPr>
              <a:t>交 割</a:t>
            </a:r>
          </a:p>
          <a:p>
            <a:pPr algn="ctr"/>
            <a:endParaRPr lang="en-US" altLang="zh-TW" sz="1600" b="1">
              <a:latin typeface="華康楷書體W5(P)" pitchFamily="66" charset="-120"/>
              <a:ea typeface="華康楷書體W5(P)" pitchFamily="66" charset="-120"/>
            </a:endParaRPr>
          </a:p>
        </p:txBody>
      </p:sp>
      <p:sp>
        <p:nvSpPr>
          <p:cNvPr id="384022" name="Text Box 22"/>
          <p:cNvSpPr txBox="1">
            <a:spLocks noChangeArrowheads="1"/>
          </p:cNvSpPr>
          <p:nvPr/>
        </p:nvSpPr>
        <p:spPr bwMode="auto">
          <a:xfrm>
            <a:off x="5567363" y="3181350"/>
            <a:ext cx="1381125" cy="287338"/>
          </a:xfrm>
          <a:prstGeom prst="rect">
            <a:avLst/>
          </a:prstGeom>
          <a:noFill/>
          <a:ln w="9525">
            <a:noFill/>
            <a:miter lim="800000"/>
            <a:headEnd/>
            <a:tailEnd/>
          </a:ln>
          <a:effectLst/>
        </p:spPr>
        <p:txBody>
          <a:bodyPr/>
          <a:lstStyle/>
          <a:p>
            <a:r>
              <a:rPr lang="zh-TW" altLang="en-US" sz="1400" b="1">
                <a:latin typeface="華康楷書體W5(P)" pitchFamily="66" charset="-120"/>
                <a:ea typeface="華康楷書體W5(P)" pitchFamily="66" charset="-120"/>
              </a:rPr>
              <a:t>帳簿劃撥交 割</a:t>
            </a:r>
          </a:p>
        </p:txBody>
      </p:sp>
      <p:sp>
        <p:nvSpPr>
          <p:cNvPr id="384023" name="Text Box 23"/>
          <p:cNvSpPr txBox="1">
            <a:spLocks noChangeArrowheads="1"/>
          </p:cNvSpPr>
          <p:nvPr/>
        </p:nvSpPr>
        <p:spPr bwMode="auto">
          <a:xfrm>
            <a:off x="1460500" y="4005263"/>
            <a:ext cx="1095375" cy="287337"/>
          </a:xfrm>
          <a:prstGeom prst="rect">
            <a:avLst/>
          </a:prstGeom>
          <a:noFill/>
          <a:ln w="9525">
            <a:noFill/>
            <a:miter lim="800000"/>
            <a:headEnd/>
            <a:tailEnd/>
          </a:ln>
          <a:effectLst/>
        </p:spPr>
        <p:txBody>
          <a:bodyPr/>
          <a:lstStyle/>
          <a:p>
            <a:pPr algn="ctr"/>
            <a:r>
              <a:rPr lang="zh-TW" altLang="en-US" sz="1600" b="1">
                <a:latin typeface="華康楷書體W5(P)" pitchFamily="66" charset="-120"/>
                <a:ea typeface="華康楷書體W5(P)" pitchFamily="66" charset="-120"/>
              </a:rPr>
              <a:t>交 易</a:t>
            </a:r>
          </a:p>
        </p:txBody>
      </p:sp>
      <p:sp>
        <p:nvSpPr>
          <p:cNvPr id="384024" name="Line 24"/>
          <p:cNvSpPr>
            <a:spLocks noChangeShapeType="1"/>
          </p:cNvSpPr>
          <p:nvPr/>
        </p:nvSpPr>
        <p:spPr bwMode="auto">
          <a:xfrm>
            <a:off x="6662738" y="5084763"/>
            <a:ext cx="1149350" cy="0"/>
          </a:xfrm>
          <a:prstGeom prst="line">
            <a:avLst/>
          </a:prstGeom>
          <a:noFill/>
          <a:ln w="9525">
            <a:solidFill>
              <a:srgbClr val="000000"/>
            </a:solidFill>
            <a:round/>
            <a:headEnd type="stealth" w="med" len="med"/>
            <a:tailEnd type="stealth" w="med" len="med"/>
          </a:ln>
          <a:effectLst/>
        </p:spPr>
        <p:txBody>
          <a:bodyPr/>
          <a:lstStyle/>
          <a:p>
            <a:endParaRPr lang="zh-TW" altLang="en-US"/>
          </a:p>
        </p:txBody>
      </p:sp>
      <p:sp>
        <p:nvSpPr>
          <p:cNvPr id="384025" name="Text Box 25"/>
          <p:cNvSpPr txBox="1">
            <a:spLocks noChangeArrowheads="1"/>
          </p:cNvSpPr>
          <p:nvPr/>
        </p:nvSpPr>
        <p:spPr bwMode="auto">
          <a:xfrm>
            <a:off x="7059613" y="5086350"/>
            <a:ext cx="608012" cy="287338"/>
          </a:xfrm>
          <a:prstGeom prst="rect">
            <a:avLst/>
          </a:prstGeom>
          <a:noFill/>
          <a:ln w="9525">
            <a:noFill/>
            <a:miter lim="800000"/>
            <a:headEnd/>
            <a:tailEnd/>
          </a:ln>
          <a:effectLst/>
        </p:spPr>
        <p:txBody>
          <a:bodyPr/>
          <a:lstStyle/>
          <a:p>
            <a:r>
              <a:rPr lang="zh-TW" altLang="en-US" sz="1400" b="1">
                <a:latin typeface="華康楷書體W5(P)" pitchFamily="66" charset="-120"/>
                <a:ea typeface="華康楷書體W5(P)" pitchFamily="66" charset="-120"/>
              </a:rPr>
              <a:t>過 戶</a:t>
            </a:r>
          </a:p>
        </p:txBody>
      </p:sp>
      <p:sp>
        <p:nvSpPr>
          <p:cNvPr id="384026" name="Line 26"/>
          <p:cNvSpPr>
            <a:spLocks noChangeShapeType="1"/>
          </p:cNvSpPr>
          <p:nvPr/>
        </p:nvSpPr>
        <p:spPr bwMode="auto">
          <a:xfrm>
            <a:off x="8172450" y="5461000"/>
            <a:ext cx="0" cy="342900"/>
          </a:xfrm>
          <a:prstGeom prst="line">
            <a:avLst/>
          </a:prstGeom>
          <a:noFill/>
          <a:ln w="9525">
            <a:solidFill>
              <a:srgbClr val="000000"/>
            </a:solidFill>
            <a:round/>
            <a:headEnd/>
            <a:tailEnd/>
          </a:ln>
          <a:effectLst/>
        </p:spPr>
        <p:txBody>
          <a:bodyPr lIns="0" tIns="0" rIns="0" bIns="0"/>
          <a:lstStyle/>
          <a:p>
            <a:endParaRPr lang="zh-TW" altLang="en-US"/>
          </a:p>
        </p:txBody>
      </p:sp>
      <p:sp>
        <p:nvSpPr>
          <p:cNvPr id="384027" name="Line 27"/>
          <p:cNvSpPr>
            <a:spLocks noChangeShapeType="1"/>
          </p:cNvSpPr>
          <p:nvPr/>
        </p:nvSpPr>
        <p:spPr bwMode="auto">
          <a:xfrm>
            <a:off x="1309688" y="5346700"/>
            <a:ext cx="0" cy="457200"/>
          </a:xfrm>
          <a:prstGeom prst="line">
            <a:avLst/>
          </a:prstGeom>
          <a:noFill/>
          <a:ln w="9525">
            <a:solidFill>
              <a:srgbClr val="000000"/>
            </a:solidFill>
            <a:round/>
            <a:headEnd type="triangle" w="med" len="med"/>
            <a:tailEnd/>
          </a:ln>
          <a:effectLst/>
        </p:spPr>
        <p:txBody>
          <a:bodyPr lIns="0" tIns="0" rIns="0" bIns="0"/>
          <a:lstStyle/>
          <a:p>
            <a:endParaRPr lang="zh-TW" altLang="en-US"/>
          </a:p>
        </p:txBody>
      </p:sp>
      <p:sp>
        <p:nvSpPr>
          <p:cNvPr id="384028" name="Line 28"/>
          <p:cNvSpPr>
            <a:spLocks noChangeShapeType="1"/>
          </p:cNvSpPr>
          <p:nvPr/>
        </p:nvSpPr>
        <p:spPr bwMode="auto">
          <a:xfrm>
            <a:off x="1309688" y="5803900"/>
            <a:ext cx="6862762" cy="1588"/>
          </a:xfrm>
          <a:prstGeom prst="line">
            <a:avLst/>
          </a:prstGeom>
          <a:noFill/>
          <a:ln w="9525">
            <a:solidFill>
              <a:srgbClr val="000000"/>
            </a:solidFill>
            <a:round/>
            <a:headEnd/>
            <a:tailEnd/>
          </a:ln>
          <a:effectLst/>
        </p:spPr>
        <p:txBody>
          <a:bodyPr lIns="0" tIns="0" rIns="0" bIns="0"/>
          <a:lstStyle/>
          <a:p>
            <a:endParaRPr lang="zh-TW" altLang="en-US"/>
          </a:p>
        </p:txBody>
      </p:sp>
      <p:sp>
        <p:nvSpPr>
          <p:cNvPr id="384029" name="Text Box 29"/>
          <p:cNvSpPr txBox="1">
            <a:spLocks noChangeArrowheads="1"/>
          </p:cNvSpPr>
          <p:nvPr/>
        </p:nvSpPr>
        <p:spPr bwMode="auto">
          <a:xfrm>
            <a:off x="2484438" y="6008688"/>
            <a:ext cx="5040312" cy="588962"/>
          </a:xfrm>
          <a:prstGeom prst="rect">
            <a:avLst/>
          </a:prstGeom>
          <a:noFill/>
          <a:ln w="9525">
            <a:noFill/>
            <a:miter lim="800000"/>
            <a:headEnd/>
            <a:tailEnd/>
          </a:ln>
          <a:effectLst/>
        </p:spPr>
        <p:txBody>
          <a:bodyPr lIns="0" tIns="0" rIns="0" bIns="0"/>
          <a:lstStyle/>
          <a:p>
            <a:pPr algn="just"/>
            <a:r>
              <a:rPr lang="zh-TW" altLang="en-US" sz="1600" b="1">
                <a:latin typeface="華康楷書體W5(P)" pitchFamily="66" charset="-120"/>
                <a:ea typeface="華康楷書體W5(P)" pitchFamily="66" charset="-120"/>
              </a:rPr>
              <a:t>股東</a:t>
            </a:r>
            <a:r>
              <a:rPr lang="en-US" altLang="zh-TW" sz="1600" b="1">
                <a:latin typeface="華康楷書體W5(P)" pitchFamily="66" charset="-120"/>
                <a:ea typeface="華康楷書體W5(P)" pitchFamily="66" charset="-120"/>
              </a:rPr>
              <a:t>/</a:t>
            </a:r>
            <a:r>
              <a:rPr lang="zh-TW" altLang="en-US" sz="1600" b="1">
                <a:latin typeface="華康楷書體W5(P)" pitchFamily="66" charset="-120"/>
                <a:ea typeface="華康楷書體W5(P)" pitchFamily="66" charset="-120"/>
              </a:rPr>
              <a:t>持有人權利通知</a:t>
            </a:r>
            <a:r>
              <a:rPr lang="en-US" altLang="zh-TW" sz="1600" b="1">
                <a:latin typeface="華康楷書體W5(P)" pitchFamily="66" charset="-120"/>
                <a:ea typeface="華康楷書體W5(P)" pitchFamily="66" charset="-120"/>
              </a:rPr>
              <a:t>(</a:t>
            </a:r>
            <a:r>
              <a:rPr lang="zh-TW" altLang="en-US" sz="1600" b="1">
                <a:latin typeface="華康楷書體W5(P)" pitchFamily="66" charset="-120"/>
                <a:ea typeface="華康楷書體W5(P)" pitchFamily="66" charset="-120"/>
              </a:rPr>
              <a:t>召開股東會</a:t>
            </a:r>
            <a:r>
              <a:rPr lang="zh-TW" altLang="en-US" sz="1600" b="1">
                <a:latin typeface="Times New Roman" pitchFamily="18" charset="0"/>
                <a:ea typeface="標楷體" pitchFamily="65" charset="-120"/>
              </a:rPr>
              <a:t>、債權人會議、受益人大會 </a:t>
            </a:r>
            <a:r>
              <a:rPr lang="en-US" altLang="zh-TW" sz="1600" b="1">
                <a:latin typeface="華康楷書體W5(P)" pitchFamily="66" charset="-120"/>
                <a:ea typeface="華康楷書體W5(P)" pitchFamily="66" charset="-120"/>
              </a:rPr>
              <a:t>/</a:t>
            </a:r>
            <a:r>
              <a:rPr lang="zh-TW" altLang="en-US" sz="1600" b="1">
                <a:latin typeface="華康楷書體W5(P)" pitchFamily="66" charset="-120"/>
                <a:ea typeface="華康楷書體W5(P)" pitchFamily="66" charset="-120"/>
              </a:rPr>
              <a:t>配股配息</a:t>
            </a:r>
            <a:r>
              <a:rPr lang="en-US" altLang="zh-TW" sz="1600" b="1">
                <a:latin typeface="華康楷書體W5(P)" pitchFamily="66" charset="-120"/>
                <a:ea typeface="華康楷書體W5(P)" pitchFamily="66" charset="-120"/>
              </a:rPr>
              <a:t>)</a:t>
            </a:r>
          </a:p>
        </p:txBody>
      </p:sp>
      <p:sp>
        <p:nvSpPr>
          <p:cNvPr id="384030" name="Text Box 30"/>
          <p:cNvSpPr txBox="1">
            <a:spLocks noChangeArrowheads="1"/>
          </p:cNvSpPr>
          <p:nvPr/>
        </p:nvSpPr>
        <p:spPr bwMode="auto">
          <a:xfrm>
            <a:off x="1692275" y="2997200"/>
            <a:ext cx="736600" cy="649288"/>
          </a:xfrm>
          <a:prstGeom prst="rect">
            <a:avLst/>
          </a:prstGeom>
          <a:noFill/>
          <a:ln w="9525">
            <a:noFill/>
            <a:miter lim="800000"/>
            <a:headEnd/>
            <a:tailEnd/>
          </a:ln>
          <a:effectLst/>
        </p:spPr>
        <p:txBody>
          <a:bodyPr/>
          <a:lstStyle/>
          <a:p>
            <a:pPr algn="just"/>
            <a:r>
              <a:rPr lang="zh-TW" altLang="en-US" sz="1200" b="1">
                <a:latin typeface="華康楷書體W5(P)" pitchFamily="66" charset="-120"/>
                <a:ea typeface="華康楷書體W5(P)" pitchFamily="66" charset="-120"/>
              </a:rPr>
              <a:t>（交易戶／集保戶）</a:t>
            </a:r>
          </a:p>
        </p:txBody>
      </p:sp>
      <p:sp>
        <p:nvSpPr>
          <p:cNvPr id="384031" name="Rectangle 31"/>
          <p:cNvSpPr>
            <a:spLocks noChangeArrowheads="1"/>
          </p:cNvSpPr>
          <p:nvPr/>
        </p:nvSpPr>
        <p:spPr bwMode="auto">
          <a:xfrm>
            <a:off x="396875" y="1339850"/>
            <a:ext cx="6911975" cy="360363"/>
          </a:xfrm>
          <a:prstGeom prst="rect">
            <a:avLst/>
          </a:prstGeom>
          <a:noFill/>
          <a:ln w="9525">
            <a:noFill/>
            <a:miter lim="800000"/>
            <a:headEnd/>
            <a:tailEnd/>
          </a:ln>
          <a:effectLst/>
        </p:spPr>
        <p:txBody>
          <a:bodyPr anchor="ctr"/>
          <a:lstStyle/>
          <a:p>
            <a:pPr algn="just"/>
            <a:r>
              <a:rPr lang="zh-TW" altLang="en-US" sz="3200">
                <a:solidFill>
                  <a:schemeClr val="folHlink"/>
                </a:solidFill>
                <a:ea typeface="標楷體" pitchFamily="65" charset="-120"/>
              </a:rPr>
              <a:t>一、有價證券集中保管</a:t>
            </a:r>
          </a:p>
        </p:txBody>
      </p:sp>
      <p:sp>
        <p:nvSpPr>
          <p:cNvPr id="384032" name="Line 32"/>
          <p:cNvSpPr>
            <a:spLocks noChangeShapeType="1"/>
          </p:cNvSpPr>
          <p:nvPr/>
        </p:nvSpPr>
        <p:spPr bwMode="auto">
          <a:xfrm>
            <a:off x="3265488" y="4365625"/>
            <a:ext cx="801687" cy="0"/>
          </a:xfrm>
          <a:prstGeom prst="line">
            <a:avLst/>
          </a:prstGeom>
          <a:noFill/>
          <a:ln w="9525">
            <a:solidFill>
              <a:srgbClr val="000000"/>
            </a:solidFill>
            <a:round/>
            <a:headEnd/>
            <a:tailEnd type="stealth" w="med" len="med"/>
          </a:ln>
          <a:effectLst/>
        </p:spPr>
        <p:txBody>
          <a:bodyPr/>
          <a:lstStyle/>
          <a:p>
            <a:endParaRPr lang="zh-TW" altLang="en-US"/>
          </a:p>
        </p:txBody>
      </p:sp>
      <p:sp>
        <p:nvSpPr>
          <p:cNvPr id="384033" name="Text Box 33"/>
          <p:cNvSpPr txBox="1">
            <a:spLocks noChangeArrowheads="1"/>
          </p:cNvSpPr>
          <p:nvPr/>
        </p:nvSpPr>
        <p:spPr bwMode="auto">
          <a:xfrm>
            <a:off x="3132138" y="4005263"/>
            <a:ext cx="1095375" cy="287337"/>
          </a:xfrm>
          <a:prstGeom prst="rect">
            <a:avLst/>
          </a:prstGeom>
          <a:noFill/>
          <a:ln w="9525">
            <a:noFill/>
            <a:miter lim="800000"/>
            <a:headEnd/>
            <a:tailEnd/>
          </a:ln>
          <a:effectLst/>
        </p:spPr>
        <p:txBody>
          <a:bodyPr/>
          <a:lstStyle/>
          <a:p>
            <a:pPr algn="ctr"/>
            <a:r>
              <a:rPr lang="zh-TW" altLang="en-US" sz="1600" b="1">
                <a:latin typeface="華康楷書體W5(P)" pitchFamily="66" charset="-120"/>
                <a:ea typeface="華康楷書體W5(P)" pitchFamily="66" charset="-120"/>
              </a:rPr>
              <a:t>開戶</a:t>
            </a:r>
          </a:p>
        </p:txBody>
      </p:sp>
      <p:sp>
        <p:nvSpPr>
          <p:cNvPr id="384034" name="Line 34"/>
          <p:cNvSpPr>
            <a:spLocks noChangeShapeType="1"/>
          </p:cNvSpPr>
          <p:nvPr/>
        </p:nvSpPr>
        <p:spPr bwMode="auto">
          <a:xfrm flipH="1">
            <a:off x="1547813" y="5086350"/>
            <a:ext cx="2736850" cy="0"/>
          </a:xfrm>
          <a:prstGeom prst="line">
            <a:avLst/>
          </a:prstGeom>
          <a:noFill/>
          <a:ln w="28575">
            <a:solidFill>
              <a:srgbClr val="CC0099"/>
            </a:solidFill>
            <a:round/>
            <a:headEnd/>
            <a:tailEnd type="stealth" w="med" len="med"/>
          </a:ln>
          <a:effectLst/>
        </p:spPr>
        <p:txBody>
          <a:bodyPr/>
          <a:lstStyle/>
          <a:p>
            <a:endParaRPr lang="zh-TW" altLang="en-US"/>
          </a:p>
        </p:txBody>
      </p:sp>
      <p:sp>
        <p:nvSpPr>
          <p:cNvPr id="384035" name="Line 35"/>
          <p:cNvSpPr>
            <a:spLocks noChangeShapeType="1"/>
          </p:cNvSpPr>
          <p:nvPr/>
        </p:nvSpPr>
        <p:spPr bwMode="auto">
          <a:xfrm flipH="1">
            <a:off x="6670675" y="4148138"/>
            <a:ext cx="1214438" cy="0"/>
          </a:xfrm>
          <a:prstGeom prst="line">
            <a:avLst/>
          </a:prstGeom>
          <a:noFill/>
          <a:ln w="28575">
            <a:solidFill>
              <a:srgbClr val="CC0099"/>
            </a:solidFill>
            <a:round/>
            <a:headEnd/>
            <a:tailEnd type="stealth" w="med" len="med"/>
          </a:ln>
          <a:effectLst/>
        </p:spPr>
        <p:txBody>
          <a:bodyPr/>
          <a:lstStyle/>
          <a:p>
            <a:endParaRPr lang="zh-TW" altLang="en-US"/>
          </a:p>
        </p:txBody>
      </p:sp>
      <p:sp>
        <p:nvSpPr>
          <p:cNvPr id="384036" name="Text Box 36"/>
          <p:cNvSpPr txBox="1">
            <a:spLocks noChangeArrowheads="1"/>
          </p:cNvSpPr>
          <p:nvPr/>
        </p:nvSpPr>
        <p:spPr bwMode="auto">
          <a:xfrm>
            <a:off x="5076825" y="4437063"/>
            <a:ext cx="1008063" cy="719137"/>
          </a:xfrm>
          <a:prstGeom prst="rect">
            <a:avLst/>
          </a:prstGeom>
          <a:noFill/>
          <a:ln w="9525">
            <a:noFill/>
            <a:miter lim="800000"/>
            <a:headEnd/>
            <a:tailEnd/>
          </a:ln>
          <a:effectLst/>
        </p:spPr>
        <p:txBody>
          <a:bodyPr/>
          <a:lstStyle/>
          <a:p>
            <a:r>
              <a:rPr lang="zh-TW" altLang="en-US" sz="1400" b="1">
                <a:solidFill>
                  <a:srgbClr val="CC0099"/>
                </a:solidFill>
                <a:latin typeface="華康楷書體W5(P)" pitchFamily="66" charset="-120"/>
                <a:ea typeface="華康楷書體W5(P)" pitchFamily="66" charset="-120"/>
              </a:rPr>
              <a:t>辦理登錄帳簿劃撥</a:t>
            </a:r>
          </a:p>
        </p:txBody>
      </p:sp>
      <p:sp>
        <p:nvSpPr>
          <p:cNvPr id="384037" name="Text Box 37"/>
          <p:cNvSpPr txBox="1">
            <a:spLocks noChangeArrowheads="1"/>
          </p:cNvSpPr>
          <p:nvPr/>
        </p:nvSpPr>
        <p:spPr bwMode="auto">
          <a:xfrm>
            <a:off x="2195513" y="5084763"/>
            <a:ext cx="1800225" cy="503237"/>
          </a:xfrm>
          <a:prstGeom prst="rect">
            <a:avLst/>
          </a:prstGeom>
          <a:noFill/>
          <a:ln w="9525">
            <a:noFill/>
            <a:miter lim="800000"/>
            <a:headEnd/>
            <a:tailEnd/>
          </a:ln>
          <a:effectLst/>
        </p:spPr>
        <p:txBody>
          <a:bodyPr/>
          <a:lstStyle/>
          <a:p>
            <a:r>
              <a:rPr lang="zh-TW" altLang="en-US" sz="1400" b="1">
                <a:solidFill>
                  <a:srgbClr val="CC0099"/>
                </a:solidFill>
                <a:latin typeface="華康楷書體W5(P)" pitchFamily="66" charset="-120"/>
                <a:ea typeface="華康楷書體W5(P)" pitchFamily="66" charset="-120"/>
              </a:rPr>
              <a:t>配發至投資人帳戶</a:t>
            </a:r>
          </a:p>
        </p:txBody>
      </p:sp>
      <p:sp>
        <p:nvSpPr>
          <p:cNvPr id="384038" name="Text Box 38"/>
          <p:cNvSpPr txBox="1">
            <a:spLocks noChangeArrowheads="1"/>
          </p:cNvSpPr>
          <p:nvPr/>
        </p:nvSpPr>
        <p:spPr bwMode="auto">
          <a:xfrm>
            <a:off x="6659563" y="3429000"/>
            <a:ext cx="1368425" cy="1008063"/>
          </a:xfrm>
          <a:prstGeom prst="rect">
            <a:avLst/>
          </a:prstGeom>
          <a:noFill/>
          <a:ln w="9525">
            <a:noFill/>
            <a:miter lim="800000"/>
            <a:headEnd/>
            <a:tailEnd/>
          </a:ln>
          <a:effectLst/>
        </p:spPr>
        <p:txBody>
          <a:bodyPr/>
          <a:lstStyle/>
          <a:p>
            <a:r>
              <a:rPr lang="zh-TW" altLang="en-US" sz="1400" b="1">
                <a:solidFill>
                  <a:srgbClr val="CC0099"/>
                </a:solidFill>
                <a:latin typeface="華康楷書體W5(P)" pitchFamily="66" charset="-120"/>
                <a:ea typeface="華康楷書體W5(P)" pitchFamily="66" charset="-120"/>
              </a:rPr>
              <a:t>申請登錄及提供帳簿劃撥交付名冊</a:t>
            </a:r>
          </a:p>
        </p:txBody>
      </p:sp>
      <p:sp>
        <p:nvSpPr>
          <p:cNvPr id="384039" name="Line 39"/>
          <p:cNvSpPr>
            <a:spLocks noChangeShapeType="1"/>
          </p:cNvSpPr>
          <p:nvPr/>
        </p:nvSpPr>
        <p:spPr bwMode="auto">
          <a:xfrm flipH="1">
            <a:off x="3286125" y="4508500"/>
            <a:ext cx="781050" cy="0"/>
          </a:xfrm>
          <a:prstGeom prst="line">
            <a:avLst/>
          </a:prstGeom>
          <a:noFill/>
          <a:ln w="28575">
            <a:solidFill>
              <a:srgbClr val="CC0099"/>
            </a:solidFill>
            <a:round/>
            <a:headEnd/>
            <a:tailEnd type="stealth" w="med" len="med"/>
          </a:ln>
          <a:effectLst/>
        </p:spPr>
        <p:txBody>
          <a:bodyPr/>
          <a:lstStyle/>
          <a:p>
            <a:endParaRPr lang="zh-TW" altLang="en-US"/>
          </a:p>
        </p:txBody>
      </p:sp>
      <p:sp>
        <p:nvSpPr>
          <p:cNvPr id="384040" name="Text Box 40"/>
          <p:cNvSpPr txBox="1">
            <a:spLocks noChangeArrowheads="1"/>
          </p:cNvSpPr>
          <p:nvPr/>
        </p:nvSpPr>
        <p:spPr bwMode="auto">
          <a:xfrm>
            <a:off x="3189288" y="4510088"/>
            <a:ext cx="1095375" cy="287337"/>
          </a:xfrm>
          <a:prstGeom prst="rect">
            <a:avLst/>
          </a:prstGeom>
          <a:noFill/>
          <a:ln w="9525">
            <a:noFill/>
            <a:miter lim="800000"/>
            <a:headEnd/>
            <a:tailEnd/>
          </a:ln>
          <a:effectLst/>
        </p:spPr>
        <p:txBody>
          <a:bodyPr/>
          <a:lstStyle/>
          <a:p>
            <a:pPr algn="ctr"/>
            <a:r>
              <a:rPr lang="zh-TW" altLang="en-US" sz="1600" b="1">
                <a:solidFill>
                  <a:srgbClr val="CC0099"/>
                </a:solidFill>
                <a:latin typeface="華康楷書體W5(P)" pitchFamily="66" charset="-120"/>
                <a:ea typeface="華康楷書體W5(P)" pitchFamily="66" charset="-120"/>
              </a:rPr>
              <a:t>通知入帳</a:t>
            </a:r>
          </a:p>
        </p:txBody>
      </p:sp>
      <p:sp>
        <p:nvSpPr>
          <p:cNvPr id="384041" name="Line 41"/>
          <p:cNvSpPr>
            <a:spLocks noChangeShapeType="1"/>
          </p:cNvSpPr>
          <p:nvPr/>
        </p:nvSpPr>
        <p:spPr bwMode="auto">
          <a:xfrm flipV="1">
            <a:off x="6732588" y="4437063"/>
            <a:ext cx="1152525" cy="0"/>
          </a:xfrm>
          <a:prstGeom prst="line">
            <a:avLst/>
          </a:prstGeom>
          <a:noFill/>
          <a:ln w="28575">
            <a:solidFill>
              <a:srgbClr val="CC0099"/>
            </a:solidFill>
            <a:round/>
            <a:headEnd/>
            <a:tailEnd type="stealth" w="med" len="med"/>
          </a:ln>
          <a:effectLst/>
        </p:spPr>
        <p:txBody>
          <a:bodyPr/>
          <a:lstStyle/>
          <a:p>
            <a:endParaRPr lang="zh-TW" altLang="en-US"/>
          </a:p>
        </p:txBody>
      </p:sp>
      <p:sp>
        <p:nvSpPr>
          <p:cNvPr id="384042" name="Text Box 42"/>
          <p:cNvSpPr txBox="1">
            <a:spLocks noChangeArrowheads="1"/>
          </p:cNvSpPr>
          <p:nvPr/>
        </p:nvSpPr>
        <p:spPr bwMode="auto">
          <a:xfrm>
            <a:off x="6716713" y="4437063"/>
            <a:ext cx="1095375" cy="287337"/>
          </a:xfrm>
          <a:prstGeom prst="rect">
            <a:avLst/>
          </a:prstGeom>
          <a:noFill/>
          <a:ln w="9525">
            <a:noFill/>
            <a:miter lim="800000"/>
            <a:headEnd/>
            <a:tailEnd/>
          </a:ln>
          <a:effectLst/>
        </p:spPr>
        <p:txBody>
          <a:bodyPr/>
          <a:lstStyle/>
          <a:p>
            <a:pPr algn="ctr"/>
            <a:r>
              <a:rPr lang="zh-TW" altLang="en-US" sz="1600" b="1">
                <a:solidFill>
                  <a:srgbClr val="CC0099"/>
                </a:solidFill>
                <a:latin typeface="華康楷書體W5(P)" pitchFamily="66" charset="-120"/>
                <a:ea typeface="華康楷書體W5(P)" pitchFamily="66" charset="-120"/>
              </a:rPr>
              <a:t>通知完成撥券</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投影片編號版面配置區 5"/>
          <p:cNvSpPr>
            <a:spLocks noGrp="1"/>
          </p:cNvSpPr>
          <p:nvPr>
            <p:ph type="sldNum" sz="quarter" idx="12"/>
          </p:nvPr>
        </p:nvSpPr>
        <p:spPr/>
        <p:txBody>
          <a:bodyPr/>
          <a:lstStyle/>
          <a:p>
            <a:fld id="{ECE9FC43-10C7-4B27-810A-E4CF4749E5CE}" type="slidenum">
              <a:rPr lang="en-US" altLang="zh-TW"/>
              <a:pPr/>
              <a:t>4</a:t>
            </a:fld>
            <a:endParaRPr lang="en-US" altLang="zh-TW"/>
          </a:p>
        </p:txBody>
      </p:sp>
      <p:sp>
        <p:nvSpPr>
          <p:cNvPr id="351234" name="Rectangle 2"/>
          <p:cNvSpPr>
            <a:spLocks noGrp="1" noChangeArrowheads="1"/>
          </p:cNvSpPr>
          <p:nvPr>
            <p:ph type="title"/>
          </p:nvPr>
        </p:nvSpPr>
        <p:spPr>
          <a:xfrm>
            <a:off x="301625" y="228600"/>
            <a:ext cx="8540750" cy="823913"/>
          </a:xfrm>
          <a:noFill/>
          <a:ln/>
        </p:spPr>
        <p:txBody>
          <a:bodyPr/>
          <a:lstStyle/>
          <a:p>
            <a:pPr marL="808038" indent="-808038"/>
            <a:r>
              <a:rPr lang="zh-TW" altLang="en-US" sz="3600" b="1">
                <a:latin typeface="標楷體" pitchFamily="65" charset="-120"/>
                <a:ea typeface="標楷體" pitchFamily="65" charset="-120"/>
              </a:rPr>
              <a:t>貳、</a:t>
            </a:r>
            <a:r>
              <a:rPr lang="zh-TW" altLang="zh-TW" sz="3600" b="1">
                <a:latin typeface="標楷體" pitchFamily="65" charset="-120"/>
                <a:ea typeface="標楷體" pitchFamily="65" charset="-120"/>
              </a:rPr>
              <a:t>集中保管制度</a:t>
            </a:r>
            <a:r>
              <a:rPr lang="zh-TW" altLang="en-US" sz="3600" b="1">
                <a:latin typeface="標楷體" pitchFamily="65" charset="-120"/>
                <a:ea typeface="標楷體" pitchFamily="65" charset="-120"/>
              </a:rPr>
              <a:t>之</a:t>
            </a:r>
            <a:r>
              <a:rPr lang="zh-TW" altLang="zh-TW" sz="3600" b="1">
                <a:latin typeface="標楷體" pitchFamily="65" charset="-120"/>
                <a:ea typeface="標楷體" pitchFamily="65" charset="-120"/>
              </a:rPr>
              <a:t>簡介</a:t>
            </a:r>
            <a:r>
              <a:rPr lang="en-US" altLang="zh-TW" sz="3600" b="1">
                <a:latin typeface="標楷體" pitchFamily="65" charset="-120"/>
                <a:ea typeface="標楷體" pitchFamily="65" charset="-120"/>
              </a:rPr>
              <a:t>(</a:t>
            </a:r>
            <a:r>
              <a:rPr lang="zh-TW" altLang="en-US" sz="3600" b="1">
                <a:latin typeface="標楷體" pitchFamily="65" charset="-120"/>
                <a:ea typeface="標楷體" pitchFamily="65" charset="-120"/>
              </a:rPr>
              <a:t>續</a:t>
            </a:r>
            <a:r>
              <a:rPr lang="en-US" altLang="zh-TW" sz="3600" b="1">
                <a:latin typeface="標楷體" pitchFamily="65" charset="-120"/>
                <a:ea typeface="標楷體" pitchFamily="65" charset="-120"/>
              </a:rPr>
              <a:t>)</a:t>
            </a:r>
          </a:p>
        </p:txBody>
      </p:sp>
      <p:sp>
        <p:nvSpPr>
          <p:cNvPr id="351235" name="Rectangle 3"/>
          <p:cNvSpPr>
            <a:spLocks noChangeArrowheads="1"/>
          </p:cNvSpPr>
          <p:nvPr/>
        </p:nvSpPr>
        <p:spPr bwMode="auto">
          <a:xfrm>
            <a:off x="250825" y="1196975"/>
            <a:ext cx="4968875" cy="360363"/>
          </a:xfrm>
          <a:prstGeom prst="rect">
            <a:avLst/>
          </a:prstGeom>
          <a:noFill/>
          <a:ln w="9525">
            <a:noFill/>
            <a:miter lim="800000"/>
            <a:headEnd/>
            <a:tailEnd/>
          </a:ln>
          <a:effectLst/>
        </p:spPr>
        <p:txBody>
          <a:bodyPr anchor="ctr"/>
          <a:lstStyle/>
          <a:p>
            <a:pPr algn="just"/>
            <a:r>
              <a:rPr lang="zh-TW" altLang="en-US" sz="3200">
                <a:solidFill>
                  <a:schemeClr val="folHlink"/>
                </a:solidFill>
                <a:ea typeface="標楷體" pitchFamily="65" charset="-120"/>
              </a:rPr>
              <a:t>二、短期票券集中保管</a:t>
            </a:r>
          </a:p>
        </p:txBody>
      </p:sp>
      <p:sp>
        <p:nvSpPr>
          <p:cNvPr id="351236" name="Text Box 4"/>
          <p:cNvSpPr txBox="1">
            <a:spLocks noChangeArrowheads="1"/>
          </p:cNvSpPr>
          <p:nvPr/>
        </p:nvSpPr>
        <p:spPr bwMode="auto">
          <a:xfrm>
            <a:off x="3821113" y="1841500"/>
            <a:ext cx="1714500" cy="476250"/>
          </a:xfrm>
          <a:prstGeom prst="rect">
            <a:avLst/>
          </a:prstGeom>
          <a:gradFill rotWithShape="1">
            <a:gsLst>
              <a:gs pos="0">
                <a:srgbClr val="008000">
                  <a:alpha val="50000"/>
                </a:srgbClr>
              </a:gs>
              <a:gs pos="50000">
                <a:srgbClr val="FFFFFF"/>
              </a:gs>
              <a:gs pos="100000">
                <a:srgbClr val="008000">
                  <a:alpha val="50000"/>
                </a:srgbClr>
              </a:gs>
            </a:gsLst>
            <a:lin ang="5400000" scaled="1"/>
          </a:gradFill>
          <a:ln w="9525" algn="ctr">
            <a:solidFill>
              <a:srgbClr val="000000"/>
            </a:solidFill>
            <a:miter lim="800000"/>
            <a:headEnd/>
            <a:tailEnd/>
          </a:ln>
          <a:effectLst/>
        </p:spPr>
        <p:txBody>
          <a:bodyPr anchor="ctr" anchorCtr="1"/>
          <a:lstStyle/>
          <a:p>
            <a:pPr algn="ctr">
              <a:spcBef>
                <a:spcPts val="600"/>
              </a:spcBef>
            </a:pPr>
            <a:r>
              <a:rPr lang="zh-TW" altLang="en-US" b="1">
                <a:latin typeface="華康楷書體W5(P)" pitchFamily="66" charset="-120"/>
                <a:ea typeface="華康楷書體W5(P)" pitchFamily="66" charset="-120"/>
                <a:sym typeface="Monotype Sorts" pitchFamily="2" charset="2"/>
              </a:rPr>
              <a:t>集保結算所</a:t>
            </a:r>
          </a:p>
        </p:txBody>
      </p:sp>
      <p:sp>
        <p:nvSpPr>
          <p:cNvPr id="351237" name="Text Box 5"/>
          <p:cNvSpPr txBox="1">
            <a:spLocks noChangeArrowheads="1"/>
          </p:cNvSpPr>
          <p:nvPr/>
        </p:nvSpPr>
        <p:spPr bwMode="auto">
          <a:xfrm>
            <a:off x="2576513" y="3200400"/>
            <a:ext cx="1714500" cy="704850"/>
          </a:xfrm>
          <a:prstGeom prst="rect">
            <a:avLst/>
          </a:prstGeom>
          <a:gradFill rotWithShape="1">
            <a:gsLst>
              <a:gs pos="0">
                <a:schemeClr val="tx2">
                  <a:alpha val="50000"/>
                </a:schemeClr>
              </a:gs>
              <a:gs pos="50000">
                <a:srgbClr val="FFFFFF"/>
              </a:gs>
              <a:gs pos="100000">
                <a:schemeClr val="tx2">
                  <a:alpha val="50000"/>
                </a:schemeClr>
              </a:gs>
            </a:gsLst>
            <a:lin ang="5400000" scaled="1"/>
          </a:gradFill>
          <a:ln w="9525" algn="ctr">
            <a:solidFill>
              <a:srgbClr val="000000"/>
            </a:solidFill>
            <a:miter lim="800000"/>
            <a:headEnd/>
            <a:tailEnd/>
          </a:ln>
          <a:effectLst/>
        </p:spPr>
        <p:txBody>
          <a:bodyPr anchor="ctr" anchorCtr="1"/>
          <a:lstStyle/>
          <a:p>
            <a:pPr algn="ctr">
              <a:spcBef>
                <a:spcPts val="600"/>
              </a:spcBef>
            </a:pPr>
            <a:r>
              <a:rPr lang="zh-TW" altLang="en-US" b="1">
                <a:latin typeface="華康楷書體W5(P)" pitchFamily="66" charset="-120"/>
                <a:ea typeface="華康楷書體W5(P)" pitchFamily="66" charset="-120"/>
                <a:sym typeface="Monotype Sorts" pitchFamily="2" charset="2"/>
              </a:rPr>
              <a:t>清算交割銀行</a:t>
            </a:r>
          </a:p>
          <a:p>
            <a:pPr algn="ctr">
              <a:spcBef>
                <a:spcPts val="600"/>
              </a:spcBef>
            </a:pPr>
            <a:r>
              <a:rPr lang="zh-TW" altLang="en-US" b="1">
                <a:solidFill>
                  <a:srgbClr val="FF6600"/>
                </a:solidFill>
                <a:latin typeface="Times New Roman" pitchFamily="18" charset="0"/>
                <a:ea typeface="標楷體" pitchFamily="65" charset="-120"/>
                <a:sym typeface="Monotype Sorts" pitchFamily="2" charset="2"/>
              </a:rPr>
              <a:t>（參加人）</a:t>
            </a:r>
          </a:p>
        </p:txBody>
      </p:sp>
      <p:sp>
        <p:nvSpPr>
          <p:cNvPr id="351238" name="Text Box 6"/>
          <p:cNvSpPr txBox="1">
            <a:spLocks noChangeArrowheads="1"/>
          </p:cNvSpPr>
          <p:nvPr/>
        </p:nvSpPr>
        <p:spPr bwMode="auto">
          <a:xfrm>
            <a:off x="4926013" y="3187700"/>
            <a:ext cx="1714500" cy="704850"/>
          </a:xfrm>
          <a:prstGeom prst="rect">
            <a:avLst/>
          </a:prstGeom>
          <a:gradFill rotWithShape="1">
            <a:gsLst>
              <a:gs pos="0">
                <a:schemeClr val="tx2">
                  <a:alpha val="50000"/>
                </a:schemeClr>
              </a:gs>
              <a:gs pos="50000">
                <a:srgbClr val="FFFFFF"/>
              </a:gs>
              <a:gs pos="100000">
                <a:schemeClr val="tx2">
                  <a:alpha val="50000"/>
                </a:schemeClr>
              </a:gs>
            </a:gsLst>
            <a:lin ang="5400000" scaled="1"/>
          </a:gradFill>
          <a:ln w="9525" algn="ctr">
            <a:solidFill>
              <a:srgbClr val="000000"/>
            </a:solidFill>
            <a:miter lim="800000"/>
            <a:headEnd/>
            <a:tailEnd/>
          </a:ln>
          <a:effectLst/>
        </p:spPr>
        <p:txBody>
          <a:bodyPr anchor="ctr" anchorCtr="1"/>
          <a:lstStyle/>
          <a:p>
            <a:pPr algn="ctr">
              <a:spcBef>
                <a:spcPts val="600"/>
              </a:spcBef>
            </a:pPr>
            <a:r>
              <a:rPr lang="zh-TW" altLang="en-US" b="1">
                <a:latin typeface="華康楷書體W5(P)" pitchFamily="66" charset="-120"/>
                <a:ea typeface="華康楷書體W5(P)" pitchFamily="66" charset="-120"/>
                <a:sym typeface="Monotype Sorts" pitchFamily="2" charset="2"/>
              </a:rPr>
              <a:t>票券商</a:t>
            </a:r>
          </a:p>
          <a:p>
            <a:pPr algn="ctr">
              <a:spcBef>
                <a:spcPts val="600"/>
              </a:spcBef>
            </a:pPr>
            <a:r>
              <a:rPr lang="zh-TW" altLang="en-US" b="1">
                <a:solidFill>
                  <a:srgbClr val="FF6600"/>
                </a:solidFill>
                <a:latin typeface="Times New Roman" pitchFamily="18" charset="0"/>
                <a:ea typeface="標楷體" pitchFamily="65" charset="-120"/>
                <a:sym typeface="Monotype Sorts" pitchFamily="2" charset="2"/>
              </a:rPr>
              <a:t>（參加人）</a:t>
            </a:r>
          </a:p>
        </p:txBody>
      </p:sp>
      <p:sp>
        <p:nvSpPr>
          <p:cNvPr id="351239" name="Text Box 7"/>
          <p:cNvSpPr txBox="1">
            <a:spLocks noChangeArrowheads="1"/>
          </p:cNvSpPr>
          <p:nvPr/>
        </p:nvSpPr>
        <p:spPr bwMode="auto">
          <a:xfrm>
            <a:off x="2576513" y="5029200"/>
            <a:ext cx="1714500" cy="704850"/>
          </a:xfrm>
          <a:prstGeom prst="rect">
            <a:avLst/>
          </a:prstGeom>
          <a:gradFill rotWithShape="1">
            <a:gsLst>
              <a:gs pos="0">
                <a:srgbClr val="FF0000">
                  <a:alpha val="50000"/>
                </a:srgbClr>
              </a:gs>
              <a:gs pos="50000">
                <a:srgbClr val="FFFFFF"/>
              </a:gs>
              <a:gs pos="100000">
                <a:srgbClr val="FF0000">
                  <a:alpha val="50000"/>
                </a:srgbClr>
              </a:gs>
            </a:gsLst>
            <a:lin ang="5400000" scaled="1"/>
          </a:gradFill>
          <a:ln w="9525" algn="ctr">
            <a:solidFill>
              <a:srgbClr val="000000"/>
            </a:solidFill>
            <a:miter lim="800000"/>
            <a:headEnd/>
            <a:tailEnd/>
          </a:ln>
          <a:effectLst/>
        </p:spPr>
        <p:txBody>
          <a:bodyPr anchor="ctr" anchorCtr="1"/>
          <a:lstStyle/>
          <a:p>
            <a:pPr algn="ctr">
              <a:spcBef>
                <a:spcPts val="600"/>
              </a:spcBef>
            </a:pPr>
            <a:r>
              <a:rPr lang="zh-TW" altLang="en-US" b="1">
                <a:latin typeface="華康楷書體W5(P)" pitchFamily="66" charset="-120"/>
                <a:ea typeface="華康楷書體W5(P)" pitchFamily="66" charset="-120"/>
                <a:sym typeface="Monotype Sorts" pitchFamily="2" charset="2"/>
              </a:rPr>
              <a:t>投資人</a:t>
            </a:r>
            <a:endParaRPr lang="zh-TW" altLang="en-US" b="1">
              <a:solidFill>
                <a:srgbClr val="FF6600"/>
              </a:solidFill>
              <a:latin typeface="Times New Roman" pitchFamily="18" charset="0"/>
              <a:ea typeface="標楷體" pitchFamily="65" charset="-120"/>
              <a:sym typeface="Monotype Sorts" pitchFamily="2" charset="2"/>
            </a:endParaRPr>
          </a:p>
        </p:txBody>
      </p:sp>
      <p:sp>
        <p:nvSpPr>
          <p:cNvPr id="351240" name="Text Box 8"/>
          <p:cNvSpPr txBox="1">
            <a:spLocks noChangeArrowheads="1"/>
          </p:cNvSpPr>
          <p:nvPr/>
        </p:nvSpPr>
        <p:spPr bwMode="auto">
          <a:xfrm>
            <a:off x="4926013" y="5016500"/>
            <a:ext cx="1714500" cy="704850"/>
          </a:xfrm>
          <a:prstGeom prst="rect">
            <a:avLst/>
          </a:prstGeom>
          <a:gradFill rotWithShape="1">
            <a:gsLst>
              <a:gs pos="0">
                <a:srgbClr val="FF0000">
                  <a:alpha val="50000"/>
                </a:srgbClr>
              </a:gs>
              <a:gs pos="50000">
                <a:srgbClr val="FFFFFF"/>
              </a:gs>
              <a:gs pos="100000">
                <a:srgbClr val="FF0000">
                  <a:alpha val="50000"/>
                </a:srgbClr>
              </a:gs>
            </a:gsLst>
            <a:lin ang="5400000" scaled="1"/>
          </a:gradFill>
          <a:ln w="9525" algn="ctr">
            <a:solidFill>
              <a:srgbClr val="000000"/>
            </a:solidFill>
            <a:miter lim="800000"/>
            <a:headEnd/>
            <a:tailEnd/>
          </a:ln>
          <a:effectLst/>
        </p:spPr>
        <p:txBody>
          <a:bodyPr anchor="ctr" anchorCtr="1"/>
          <a:lstStyle/>
          <a:p>
            <a:pPr algn="ctr">
              <a:spcBef>
                <a:spcPts val="600"/>
              </a:spcBef>
            </a:pPr>
            <a:r>
              <a:rPr lang="zh-TW" altLang="en-US" b="1">
                <a:latin typeface="華康楷書體W5(P)" pitchFamily="66" charset="-120"/>
                <a:ea typeface="華康楷書體W5(P)" pitchFamily="66" charset="-120"/>
                <a:sym typeface="Monotype Sorts" pitchFamily="2" charset="2"/>
              </a:rPr>
              <a:t>發行人</a:t>
            </a:r>
            <a:r>
              <a:rPr lang="en-US" altLang="zh-TW" b="1">
                <a:latin typeface="華康楷書體W5(P)" pitchFamily="66" charset="-120"/>
                <a:ea typeface="華康楷書體W5(P)" pitchFamily="66" charset="-120"/>
                <a:sym typeface="Monotype Sorts" pitchFamily="2" charset="2"/>
              </a:rPr>
              <a:t>/</a:t>
            </a:r>
            <a:r>
              <a:rPr lang="zh-TW" altLang="en-US" b="1">
                <a:latin typeface="華康楷書體W5(P)" pitchFamily="66" charset="-120"/>
                <a:ea typeface="華康楷書體W5(P)" pitchFamily="66" charset="-120"/>
                <a:sym typeface="Monotype Sorts" pitchFamily="2" charset="2"/>
              </a:rPr>
              <a:t>持票人</a:t>
            </a:r>
            <a:endParaRPr lang="zh-TW" altLang="en-US" b="1">
              <a:solidFill>
                <a:srgbClr val="FF6600"/>
              </a:solidFill>
              <a:latin typeface="Times New Roman" pitchFamily="18" charset="0"/>
              <a:ea typeface="標楷體" pitchFamily="65" charset="-120"/>
              <a:sym typeface="Monotype Sorts" pitchFamily="2" charset="2"/>
            </a:endParaRPr>
          </a:p>
        </p:txBody>
      </p:sp>
      <p:sp>
        <p:nvSpPr>
          <p:cNvPr id="351241" name="Line 9"/>
          <p:cNvSpPr>
            <a:spLocks noChangeShapeType="1"/>
          </p:cNvSpPr>
          <p:nvPr/>
        </p:nvSpPr>
        <p:spPr bwMode="auto">
          <a:xfrm>
            <a:off x="4037013" y="2298700"/>
            <a:ext cx="12700" cy="927100"/>
          </a:xfrm>
          <a:prstGeom prst="line">
            <a:avLst/>
          </a:prstGeom>
          <a:noFill/>
          <a:ln w="12700">
            <a:solidFill>
              <a:schemeClr val="tx1"/>
            </a:solidFill>
            <a:round/>
            <a:headEnd type="triangle" w="med" len="med"/>
            <a:tailEnd type="triangle" w="med" len="med"/>
          </a:ln>
          <a:effectLst/>
        </p:spPr>
        <p:txBody>
          <a:bodyPr>
            <a:spAutoFit/>
          </a:bodyPr>
          <a:lstStyle/>
          <a:p>
            <a:endParaRPr lang="zh-TW" altLang="en-US"/>
          </a:p>
        </p:txBody>
      </p:sp>
      <p:sp>
        <p:nvSpPr>
          <p:cNvPr id="351242" name="Line 10"/>
          <p:cNvSpPr>
            <a:spLocks noChangeShapeType="1"/>
          </p:cNvSpPr>
          <p:nvPr/>
        </p:nvSpPr>
        <p:spPr bwMode="auto">
          <a:xfrm>
            <a:off x="5129213" y="2311400"/>
            <a:ext cx="0" cy="889000"/>
          </a:xfrm>
          <a:prstGeom prst="line">
            <a:avLst/>
          </a:prstGeom>
          <a:noFill/>
          <a:ln w="12700">
            <a:solidFill>
              <a:schemeClr val="tx1"/>
            </a:solidFill>
            <a:round/>
            <a:headEnd type="triangle" w="med" len="med"/>
            <a:tailEnd type="triangle" w="med" len="med"/>
          </a:ln>
          <a:effectLst/>
        </p:spPr>
        <p:txBody>
          <a:bodyPr>
            <a:spAutoFit/>
          </a:bodyPr>
          <a:lstStyle/>
          <a:p>
            <a:endParaRPr lang="zh-TW" altLang="en-US"/>
          </a:p>
        </p:txBody>
      </p:sp>
      <p:sp>
        <p:nvSpPr>
          <p:cNvPr id="351243" name="Line 11"/>
          <p:cNvSpPr>
            <a:spLocks noChangeShapeType="1"/>
          </p:cNvSpPr>
          <p:nvPr/>
        </p:nvSpPr>
        <p:spPr bwMode="auto">
          <a:xfrm>
            <a:off x="4037013" y="3898900"/>
            <a:ext cx="0" cy="1130300"/>
          </a:xfrm>
          <a:prstGeom prst="line">
            <a:avLst/>
          </a:prstGeom>
          <a:noFill/>
          <a:ln w="12700">
            <a:solidFill>
              <a:schemeClr val="tx1"/>
            </a:solidFill>
            <a:round/>
            <a:headEnd type="triangle" w="med" len="med"/>
            <a:tailEnd type="triangle" w="med" len="med"/>
          </a:ln>
          <a:effectLst/>
        </p:spPr>
        <p:txBody>
          <a:bodyPr>
            <a:spAutoFit/>
          </a:bodyPr>
          <a:lstStyle/>
          <a:p>
            <a:endParaRPr lang="zh-TW" altLang="en-US"/>
          </a:p>
        </p:txBody>
      </p:sp>
      <p:sp>
        <p:nvSpPr>
          <p:cNvPr id="351244" name="Line 12"/>
          <p:cNvSpPr>
            <a:spLocks noChangeShapeType="1"/>
          </p:cNvSpPr>
          <p:nvPr/>
        </p:nvSpPr>
        <p:spPr bwMode="auto">
          <a:xfrm>
            <a:off x="5129213" y="3886200"/>
            <a:ext cx="0" cy="1130300"/>
          </a:xfrm>
          <a:prstGeom prst="line">
            <a:avLst/>
          </a:prstGeom>
          <a:noFill/>
          <a:ln w="12700">
            <a:solidFill>
              <a:schemeClr val="tx1"/>
            </a:solidFill>
            <a:round/>
            <a:headEnd type="triangle" w="med" len="med"/>
            <a:tailEnd type="triangle" w="med" len="med"/>
          </a:ln>
          <a:effectLst/>
        </p:spPr>
        <p:txBody>
          <a:bodyPr>
            <a:spAutoFit/>
          </a:bodyPr>
          <a:lstStyle/>
          <a:p>
            <a:endParaRPr lang="zh-TW" altLang="en-US"/>
          </a:p>
        </p:txBody>
      </p:sp>
      <p:sp>
        <p:nvSpPr>
          <p:cNvPr id="351245" name="Text Box 13"/>
          <p:cNvSpPr txBox="1">
            <a:spLocks noChangeArrowheads="1"/>
          </p:cNvSpPr>
          <p:nvPr/>
        </p:nvSpPr>
        <p:spPr bwMode="auto">
          <a:xfrm>
            <a:off x="1852613" y="2451100"/>
            <a:ext cx="2286000" cy="603250"/>
          </a:xfrm>
          <a:prstGeom prst="rect">
            <a:avLst/>
          </a:prstGeom>
          <a:noFill/>
          <a:ln w="9525" algn="ctr">
            <a:noFill/>
            <a:miter lim="800000"/>
            <a:headEnd/>
            <a:tailEnd/>
          </a:ln>
          <a:effectLst/>
        </p:spPr>
        <p:txBody>
          <a:bodyPr anchor="ctr" anchorCtr="1"/>
          <a:lstStyle/>
          <a:p>
            <a:pPr algn="ctr">
              <a:spcBef>
                <a:spcPts val="600"/>
              </a:spcBef>
            </a:pPr>
            <a:r>
              <a:rPr lang="zh-TW" altLang="en-US" sz="1600" b="1">
                <a:latin typeface="華康楷書體W5(P)" pitchFamily="66" charset="-120"/>
                <a:ea typeface="華康楷書體W5(P)" pitchFamily="66" charset="-120"/>
                <a:sym typeface="Monotype Sorts" pitchFamily="2" charset="2"/>
              </a:rPr>
              <a:t>開立券戶、交割確認、質權作業</a:t>
            </a:r>
          </a:p>
        </p:txBody>
      </p:sp>
      <p:sp>
        <p:nvSpPr>
          <p:cNvPr id="351246" name="Text Box 14"/>
          <p:cNvSpPr txBox="1">
            <a:spLocks noChangeArrowheads="1"/>
          </p:cNvSpPr>
          <p:nvPr/>
        </p:nvSpPr>
        <p:spPr bwMode="auto">
          <a:xfrm>
            <a:off x="1839913" y="4152900"/>
            <a:ext cx="2082800" cy="603250"/>
          </a:xfrm>
          <a:prstGeom prst="rect">
            <a:avLst/>
          </a:prstGeom>
          <a:noFill/>
          <a:ln w="9525" algn="ctr">
            <a:noFill/>
            <a:miter lim="800000"/>
            <a:headEnd/>
            <a:tailEnd/>
          </a:ln>
          <a:effectLst/>
        </p:spPr>
        <p:txBody>
          <a:bodyPr anchor="ctr" anchorCtr="1"/>
          <a:lstStyle/>
          <a:p>
            <a:pPr>
              <a:spcBef>
                <a:spcPts val="600"/>
              </a:spcBef>
            </a:pPr>
            <a:r>
              <a:rPr lang="zh-TW" altLang="en-US" sz="1600" b="1">
                <a:latin typeface="華康楷書體W5(P)" pitchFamily="66" charset="-120"/>
                <a:ea typeface="華康楷書體W5(P)" pitchFamily="66" charset="-120"/>
                <a:sym typeface="Monotype Sorts" pitchFamily="2" charset="2"/>
              </a:rPr>
              <a:t>開立（款、券）戶、交割確認、質權作業</a:t>
            </a:r>
          </a:p>
        </p:txBody>
      </p:sp>
      <p:sp>
        <p:nvSpPr>
          <p:cNvPr id="351247" name="Text Box 15"/>
          <p:cNvSpPr txBox="1">
            <a:spLocks noChangeArrowheads="1"/>
          </p:cNvSpPr>
          <p:nvPr/>
        </p:nvSpPr>
        <p:spPr bwMode="auto">
          <a:xfrm>
            <a:off x="5053013" y="2463800"/>
            <a:ext cx="2095500" cy="603250"/>
          </a:xfrm>
          <a:prstGeom prst="rect">
            <a:avLst/>
          </a:prstGeom>
          <a:noFill/>
          <a:ln w="9525" algn="ctr">
            <a:noFill/>
            <a:miter lim="800000"/>
            <a:headEnd/>
            <a:tailEnd/>
          </a:ln>
          <a:effectLst/>
        </p:spPr>
        <p:txBody>
          <a:bodyPr anchor="ctr" anchorCtr="1"/>
          <a:lstStyle/>
          <a:p>
            <a:pPr>
              <a:spcBef>
                <a:spcPts val="600"/>
              </a:spcBef>
            </a:pPr>
            <a:r>
              <a:rPr lang="zh-TW" altLang="en-US" sz="1600" b="1">
                <a:latin typeface="華康楷書體W5(P)" pitchFamily="66" charset="-120"/>
                <a:ea typeface="華康楷書體W5(P)" pitchFamily="66" charset="-120"/>
                <a:sym typeface="Monotype Sorts" pitchFamily="2" charset="2"/>
              </a:rPr>
              <a:t>買賣交割、實券送存承銷首買、質權作業</a:t>
            </a:r>
          </a:p>
        </p:txBody>
      </p:sp>
      <p:sp>
        <p:nvSpPr>
          <p:cNvPr id="351248" name="Text Box 16"/>
          <p:cNvSpPr txBox="1">
            <a:spLocks noChangeArrowheads="1"/>
          </p:cNvSpPr>
          <p:nvPr/>
        </p:nvSpPr>
        <p:spPr bwMode="auto">
          <a:xfrm>
            <a:off x="5053013" y="4140200"/>
            <a:ext cx="1155700" cy="603250"/>
          </a:xfrm>
          <a:prstGeom prst="rect">
            <a:avLst/>
          </a:prstGeom>
          <a:noFill/>
          <a:ln w="9525" algn="ctr">
            <a:noFill/>
            <a:miter lim="800000"/>
            <a:headEnd/>
            <a:tailEnd/>
          </a:ln>
          <a:effectLst/>
        </p:spPr>
        <p:txBody>
          <a:bodyPr anchor="ctr" anchorCtr="1"/>
          <a:lstStyle/>
          <a:p>
            <a:pPr>
              <a:spcBef>
                <a:spcPts val="600"/>
              </a:spcBef>
            </a:pPr>
            <a:r>
              <a:rPr lang="zh-TW" altLang="en-US" sz="1600" b="1">
                <a:latin typeface="華康楷書體W5(P)" pitchFamily="66" charset="-120"/>
                <a:ea typeface="華康楷書體W5(P)" pitchFamily="66" charset="-120"/>
                <a:sym typeface="Monotype Sorts" pitchFamily="2" charset="2"/>
              </a:rPr>
              <a:t>交付實券承銷首買</a:t>
            </a:r>
          </a:p>
        </p:txBody>
      </p:sp>
      <p:sp>
        <p:nvSpPr>
          <p:cNvPr id="351249" name="Line 17"/>
          <p:cNvSpPr>
            <a:spLocks noChangeShapeType="1"/>
          </p:cNvSpPr>
          <p:nvPr/>
        </p:nvSpPr>
        <p:spPr bwMode="auto">
          <a:xfrm>
            <a:off x="7618413" y="2082800"/>
            <a:ext cx="0" cy="1409700"/>
          </a:xfrm>
          <a:prstGeom prst="line">
            <a:avLst/>
          </a:prstGeom>
          <a:noFill/>
          <a:ln w="12700">
            <a:solidFill>
              <a:schemeClr val="tx1"/>
            </a:solidFill>
            <a:round/>
            <a:headEnd/>
            <a:tailEnd/>
          </a:ln>
          <a:effectLst/>
        </p:spPr>
        <p:txBody>
          <a:bodyPr>
            <a:spAutoFit/>
          </a:bodyPr>
          <a:lstStyle/>
          <a:p>
            <a:endParaRPr lang="zh-TW" altLang="en-US"/>
          </a:p>
        </p:txBody>
      </p:sp>
      <p:sp>
        <p:nvSpPr>
          <p:cNvPr id="351250" name="Line 18"/>
          <p:cNvSpPr>
            <a:spLocks noChangeShapeType="1"/>
          </p:cNvSpPr>
          <p:nvPr/>
        </p:nvSpPr>
        <p:spPr bwMode="auto">
          <a:xfrm flipH="1">
            <a:off x="6653213" y="3492500"/>
            <a:ext cx="965200" cy="0"/>
          </a:xfrm>
          <a:prstGeom prst="line">
            <a:avLst/>
          </a:prstGeom>
          <a:noFill/>
          <a:ln w="12700">
            <a:solidFill>
              <a:schemeClr val="tx1"/>
            </a:solidFill>
            <a:round/>
            <a:headEnd/>
            <a:tailEnd type="triangle" w="med" len="med"/>
          </a:ln>
          <a:effectLst/>
        </p:spPr>
        <p:txBody>
          <a:bodyPr>
            <a:spAutoFit/>
          </a:bodyPr>
          <a:lstStyle/>
          <a:p>
            <a:endParaRPr lang="zh-TW" altLang="en-US"/>
          </a:p>
        </p:txBody>
      </p:sp>
      <p:sp>
        <p:nvSpPr>
          <p:cNvPr id="351251" name="Line 19"/>
          <p:cNvSpPr>
            <a:spLocks noChangeShapeType="1"/>
          </p:cNvSpPr>
          <p:nvPr/>
        </p:nvSpPr>
        <p:spPr bwMode="auto">
          <a:xfrm flipH="1">
            <a:off x="5535613" y="2095500"/>
            <a:ext cx="2095500" cy="0"/>
          </a:xfrm>
          <a:prstGeom prst="line">
            <a:avLst/>
          </a:prstGeom>
          <a:noFill/>
          <a:ln w="12700">
            <a:solidFill>
              <a:schemeClr val="tx1"/>
            </a:solidFill>
            <a:round/>
            <a:headEnd/>
            <a:tailEnd type="triangle" w="med" len="med"/>
          </a:ln>
          <a:effectLst/>
        </p:spPr>
        <p:txBody>
          <a:bodyPr>
            <a:spAutoFit/>
          </a:bodyPr>
          <a:lstStyle/>
          <a:p>
            <a:endParaRPr lang="zh-TW" altLang="en-US"/>
          </a:p>
        </p:txBody>
      </p:sp>
      <p:sp>
        <p:nvSpPr>
          <p:cNvPr id="351252" name="Line 20"/>
          <p:cNvSpPr>
            <a:spLocks noChangeShapeType="1"/>
          </p:cNvSpPr>
          <p:nvPr/>
        </p:nvSpPr>
        <p:spPr bwMode="auto">
          <a:xfrm flipH="1">
            <a:off x="6653213" y="3695700"/>
            <a:ext cx="965200" cy="0"/>
          </a:xfrm>
          <a:prstGeom prst="line">
            <a:avLst/>
          </a:prstGeom>
          <a:noFill/>
          <a:ln w="12700">
            <a:solidFill>
              <a:schemeClr val="tx1"/>
            </a:solidFill>
            <a:round/>
            <a:headEnd/>
            <a:tailEnd type="triangle" w="med" len="med"/>
          </a:ln>
          <a:effectLst/>
        </p:spPr>
        <p:txBody>
          <a:bodyPr>
            <a:spAutoFit/>
          </a:bodyPr>
          <a:lstStyle/>
          <a:p>
            <a:endParaRPr lang="zh-TW" altLang="en-US"/>
          </a:p>
        </p:txBody>
      </p:sp>
      <p:sp>
        <p:nvSpPr>
          <p:cNvPr id="351253" name="Line 21"/>
          <p:cNvSpPr>
            <a:spLocks noChangeShapeType="1"/>
          </p:cNvSpPr>
          <p:nvPr/>
        </p:nvSpPr>
        <p:spPr bwMode="auto">
          <a:xfrm flipH="1">
            <a:off x="6640513" y="5397500"/>
            <a:ext cx="965200" cy="0"/>
          </a:xfrm>
          <a:prstGeom prst="line">
            <a:avLst/>
          </a:prstGeom>
          <a:noFill/>
          <a:ln w="12700">
            <a:solidFill>
              <a:schemeClr val="tx1"/>
            </a:solidFill>
            <a:round/>
            <a:headEnd/>
            <a:tailEnd type="triangle" w="med" len="med"/>
          </a:ln>
          <a:effectLst/>
        </p:spPr>
        <p:txBody>
          <a:bodyPr>
            <a:spAutoFit/>
          </a:bodyPr>
          <a:lstStyle/>
          <a:p>
            <a:endParaRPr lang="zh-TW" altLang="en-US"/>
          </a:p>
        </p:txBody>
      </p:sp>
      <p:sp>
        <p:nvSpPr>
          <p:cNvPr id="351254" name="Line 22"/>
          <p:cNvSpPr>
            <a:spLocks noChangeShapeType="1"/>
          </p:cNvSpPr>
          <p:nvPr/>
        </p:nvSpPr>
        <p:spPr bwMode="auto">
          <a:xfrm>
            <a:off x="7618413" y="3708400"/>
            <a:ext cx="0" cy="1689100"/>
          </a:xfrm>
          <a:prstGeom prst="line">
            <a:avLst/>
          </a:prstGeom>
          <a:noFill/>
          <a:ln w="12700">
            <a:solidFill>
              <a:schemeClr val="tx1"/>
            </a:solidFill>
            <a:round/>
            <a:headEnd/>
            <a:tailEnd/>
          </a:ln>
          <a:effectLst/>
        </p:spPr>
        <p:txBody>
          <a:bodyPr>
            <a:spAutoFit/>
          </a:bodyPr>
          <a:lstStyle/>
          <a:p>
            <a:endParaRPr lang="zh-TW" altLang="en-US"/>
          </a:p>
        </p:txBody>
      </p:sp>
      <p:sp>
        <p:nvSpPr>
          <p:cNvPr id="351255" name="Line 23"/>
          <p:cNvSpPr>
            <a:spLocks noChangeShapeType="1"/>
          </p:cNvSpPr>
          <p:nvPr/>
        </p:nvSpPr>
        <p:spPr bwMode="auto">
          <a:xfrm>
            <a:off x="1522413" y="2095500"/>
            <a:ext cx="2298700" cy="0"/>
          </a:xfrm>
          <a:prstGeom prst="line">
            <a:avLst/>
          </a:prstGeom>
          <a:noFill/>
          <a:ln w="12700">
            <a:solidFill>
              <a:schemeClr val="tx1"/>
            </a:solidFill>
            <a:round/>
            <a:headEnd/>
            <a:tailEnd type="triangle" w="med" len="med"/>
          </a:ln>
          <a:effectLst/>
        </p:spPr>
        <p:txBody>
          <a:bodyPr>
            <a:spAutoFit/>
          </a:bodyPr>
          <a:lstStyle/>
          <a:p>
            <a:endParaRPr lang="zh-TW" altLang="en-US"/>
          </a:p>
        </p:txBody>
      </p:sp>
      <p:sp>
        <p:nvSpPr>
          <p:cNvPr id="351256" name="Line 24"/>
          <p:cNvSpPr>
            <a:spLocks noChangeShapeType="1"/>
          </p:cNvSpPr>
          <p:nvPr/>
        </p:nvSpPr>
        <p:spPr bwMode="auto">
          <a:xfrm>
            <a:off x="1522413" y="2108200"/>
            <a:ext cx="0" cy="1409700"/>
          </a:xfrm>
          <a:prstGeom prst="line">
            <a:avLst/>
          </a:prstGeom>
          <a:noFill/>
          <a:ln w="12700">
            <a:solidFill>
              <a:schemeClr val="tx1"/>
            </a:solidFill>
            <a:round/>
            <a:headEnd/>
            <a:tailEnd/>
          </a:ln>
          <a:effectLst/>
        </p:spPr>
        <p:txBody>
          <a:bodyPr>
            <a:spAutoFit/>
          </a:bodyPr>
          <a:lstStyle/>
          <a:p>
            <a:endParaRPr lang="zh-TW" altLang="en-US"/>
          </a:p>
        </p:txBody>
      </p:sp>
      <p:sp>
        <p:nvSpPr>
          <p:cNvPr id="351257" name="Line 25"/>
          <p:cNvSpPr>
            <a:spLocks noChangeShapeType="1"/>
          </p:cNvSpPr>
          <p:nvPr/>
        </p:nvSpPr>
        <p:spPr bwMode="auto">
          <a:xfrm>
            <a:off x="1522413" y="3530600"/>
            <a:ext cx="1054100" cy="0"/>
          </a:xfrm>
          <a:prstGeom prst="line">
            <a:avLst/>
          </a:prstGeom>
          <a:noFill/>
          <a:ln w="12700">
            <a:solidFill>
              <a:schemeClr val="tx1"/>
            </a:solidFill>
            <a:round/>
            <a:headEnd/>
            <a:tailEnd type="triangle" w="med" len="med"/>
          </a:ln>
          <a:effectLst/>
        </p:spPr>
        <p:txBody>
          <a:bodyPr>
            <a:spAutoFit/>
          </a:bodyPr>
          <a:lstStyle/>
          <a:p>
            <a:endParaRPr lang="zh-TW" altLang="en-US"/>
          </a:p>
        </p:txBody>
      </p:sp>
      <p:sp>
        <p:nvSpPr>
          <p:cNvPr id="351258" name="Line 26"/>
          <p:cNvSpPr>
            <a:spLocks noChangeShapeType="1"/>
          </p:cNvSpPr>
          <p:nvPr/>
        </p:nvSpPr>
        <p:spPr bwMode="auto">
          <a:xfrm>
            <a:off x="1522413" y="3746500"/>
            <a:ext cx="1054100" cy="0"/>
          </a:xfrm>
          <a:prstGeom prst="line">
            <a:avLst/>
          </a:prstGeom>
          <a:noFill/>
          <a:ln w="12700">
            <a:solidFill>
              <a:schemeClr val="tx1"/>
            </a:solidFill>
            <a:round/>
            <a:headEnd/>
            <a:tailEnd type="triangle" w="med" len="med"/>
          </a:ln>
          <a:effectLst/>
        </p:spPr>
        <p:txBody>
          <a:bodyPr>
            <a:spAutoFit/>
          </a:bodyPr>
          <a:lstStyle/>
          <a:p>
            <a:endParaRPr lang="zh-TW" altLang="en-US"/>
          </a:p>
        </p:txBody>
      </p:sp>
      <p:sp>
        <p:nvSpPr>
          <p:cNvPr id="351259" name="Line 27"/>
          <p:cNvSpPr>
            <a:spLocks noChangeShapeType="1"/>
          </p:cNvSpPr>
          <p:nvPr/>
        </p:nvSpPr>
        <p:spPr bwMode="auto">
          <a:xfrm>
            <a:off x="1509713" y="5448300"/>
            <a:ext cx="1054100" cy="0"/>
          </a:xfrm>
          <a:prstGeom prst="line">
            <a:avLst/>
          </a:prstGeom>
          <a:noFill/>
          <a:ln w="12700">
            <a:solidFill>
              <a:schemeClr val="tx1"/>
            </a:solidFill>
            <a:round/>
            <a:headEnd/>
            <a:tailEnd type="triangle" w="med" len="med"/>
          </a:ln>
          <a:effectLst/>
        </p:spPr>
        <p:txBody>
          <a:bodyPr>
            <a:spAutoFit/>
          </a:bodyPr>
          <a:lstStyle/>
          <a:p>
            <a:endParaRPr lang="zh-TW" altLang="en-US"/>
          </a:p>
        </p:txBody>
      </p:sp>
      <p:sp>
        <p:nvSpPr>
          <p:cNvPr id="351260" name="Line 28"/>
          <p:cNvSpPr>
            <a:spLocks noChangeShapeType="1"/>
          </p:cNvSpPr>
          <p:nvPr/>
        </p:nvSpPr>
        <p:spPr bwMode="auto">
          <a:xfrm>
            <a:off x="1509713" y="3746500"/>
            <a:ext cx="0" cy="1701800"/>
          </a:xfrm>
          <a:prstGeom prst="line">
            <a:avLst/>
          </a:prstGeom>
          <a:noFill/>
          <a:ln w="12700">
            <a:solidFill>
              <a:schemeClr val="tx1"/>
            </a:solidFill>
            <a:round/>
            <a:headEnd/>
            <a:tailEnd/>
          </a:ln>
          <a:effectLst/>
        </p:spPr>
        <p:txBody>
          <a:bodyPr>
            <a:spAutoFit/>
          </a:bodyPr>
          <a:lstStyle/>
          <a:p>
            <a:endParaRPr lang="zh-TW" altLang="en-US"/>
          </a:p>
        </p:txBody>
      </p:sp>
      <p:sp>
        <p:nvSpPr>
          <p:cNvPr id="351261" name="Text Box 29"/>
          <p:cNvSpPr txBox="1">
            <a:spLocks noChangeArrowheads="1"/>
          </p:cNvSpPr>
          <p:nvPr/>
        </p:nvSpPr>
        <p:spPr bwMode="auto">
          <a:xfrm>
            <a:off x="1020763" y="4191000"/>
            <a:ext cx="514350" cy="977900"/>
          </a:xfrm>
          <a:prstGeom prst="rect">
            <a:avLst/>
          </a:prstGeom>
          <a:noFill/>
          <a:ln w="38100">
            <a:noFill/>
            <a:miter lim="800000"/>
            <a:headEnd/>
            <a:tailEnd/>
          </a:ln>
          <a:effectLst/>
        </p:spPr>
        <p:txBody>
          <a:bodyPr vert="eaVert" wrap="none"/>
          <a:lstStyle/>
          <a:p>
            <a:pPr marL="457200" indent="-457200">
              <a:lnSpc>
                <a:spcPct val="130000"/>
              </a:lnSpc>
              <a:spcBef>
                <a:spcPct val="50000"/>
              </a:spcBef>
              <a:buFont typeface="Wingdings" pitchFamily="2" charset="2"/>
              <a:buNone/>
            </a:pPr>
            <a:r>
              <a:rPr lang="zh-TW" altLang="en-US" sz="1600" b="1">
                <a:latin typeface="Times New Roman" pitchFamily="18" charset="0"/>
                <a:ea typeface="標楷體" pitchFamily="65" charset="-120"/>
                <a:sym typeface="Monotype Sorts" pitchFamily="2" charset="2"/>
              </a:rPr>
              <a:t>第 一 段</a:t>
            </a:r>
          </a:p>
        </p:txBody>
      </p:sp>
      <p:sp>
        <p:nvSpPr>
          <p:cNvPr id="351262" name="Text Box 30"/>
          <p:cNvSpPr txBox="1">
            <a:spLocks noChangeArrowheads="1"/>
          </p:cNvSpPr>
          <p:nvPr/>
        </p:nvSpPr>
        <p:spPr bwMode="auto">
          <a:xfrm>
            <a:off x="1033463" y="2349500"/>
            <a:ext cx="514350" cy="977900"/>
          </a:xfrm>
          <a:prstGeom prst="rect">
            <a:avLst/>
          </a:prstGeom>
          <a:noFill/>
          <a:ln w="38100">
            <a:noFill/>
            <a:miter lim="800000"/>
            <a:headEnd/>
            <a:tailEnd/>
          </a:ln>
          <a:effectLst/>
        </p:spPr>
        <p:txBody>
          <a:bodyPr vert="eaVert" wrap="none"/>
          <a:lstStyle/>
          <a:p>
            <a:pPr marL="457200" indent="-457200">
              <a:lnSpc>
                <a:spcPct val="130000"/>
              </a:lnSpc>
              <a:spcBef>
                <a:spcPct val="50000"/>
              </a:spcBef>
              <a:buFont typeface="Wingdings" pitchFamily="2" charset="2"/>
              <a:buNone/>
            </a:pPr>
            <a:r>
              <a:rPr lang="zh-TW" altLang="en-US" sz="1600" b="1">
                <a:latin typeface="Times New Roman" pitchFamily="18" charset="0"/>
                <a:ea typeface="標楷體" pitchFamily="65" charset="-120"/>
                <a:sym typeface="Monotype Sorts" pitchFamily="2" charset="2"/>
              </a:rPr>
              <a:t>第 二 段</a:t>
            </a:r>
          </a:p>
        </p:txBody>
      </p:sp>
      <p:sp>
        <p:nvSpPr>
          <p:cNvPr id="351263" name="Text Box 31"/>
          <p:cNvSpPr txBox="1">
            <a:spLocks noChangeArrowheads="1"/>
          </p:cNvSpPr>
          <p:nvPr/>
        </p:nvSpPr>
        <p:spPr bwMode="auto">
          <a:xfrm>
            <a:off x="7586663" y="4114800"/>
            <a:ext cx="514350" cy="977900"/>
          </a:xfrm>
          <a:prstGeom prst="rect">
            <a:avLst/>
          </a:prstGeom>
          <a:noFill/>
          <a:ln w="38100">
            <a:noFill/>
            <a:miter lim="800000"/>
            <a:headEnd/>
            <a:tailEnd/>
          </a:ln>
          <a:effectLst/>
        </p:spPr>
        <p:txBody>
          <a:bodyPr vert="eaVert" wrap="none"/>
          <a:lstStyle/>
          <a:p>
            <a:pPr marL="457200" indent="-457200">
              <a:lnSpc>
                <a:spcPct val="130000"/>
              </a:lnSpc>
              <a:spcBef>
                <a:spcPct val="50000"/>
              </a:spcBef>
              <a:buFont typeface="Wingdings" pitchFamily="2" charset="2"/>
              <a:buNone/>
            </a:pPr>
            <a:r>
              <a:rPr lang="zh-TW" altLang="en-US" sz="1600" b="1">
                <a:latin typeface="Times New Roman" pitchFamily="18" charset="0"/>
                <a:ea typeface="標楷體" pitchFamily="65" charset="-120"/>
                <a:sym typeface="Monotype Sorts" pitchFamily="2" charset="2"/>
              </a:rPr>
              <a:t>第 一 段</a:t>
            </a:r>
          </a:p>
        </p:txBody>
      </p:sp>
      <p:sp>
        <p:nvSpPr>
          <p:cNvPr id="351264" name="Text Box 32"/>
          <p:cNvSpPr txBox="1">
            <a:spLocks noChangeArrowheads="1"/>
          </p:cNvSpPr>
          <p:nvPr/>
        </p:nvSpPr>
        <p:spPr bwMode="auto">
          <a:xfrm>
            <a:off x="7586663" y="2387600"/>
            <a:ext cx="514350" cy="977900"/>
          </a:xfrm>
          <a:prstGeom prst="rect">
            <a:avLst/>
          </a:prstGeom>
          <a:noFill/>
          <a:ln w="38100">
            <a:noFill/>
            <a:miter lim="800000"/>
            <a:headEnd/>
            <a:tailEnd/>
          </a:ln>
          <a:effectLst/>
        </p:spPr>
        <p:txBody>
          <a:bodyPr vert="eaVert" wrap="none"/>
          <a:lstStyle/>
          <a:p>
            <a:pPr marL="457200" indent="-457200">
              <a:lnSpc>
                <a:spcPct val="130000"/>
              </a:lnSpc>
              <a:spcBef>
                <a:spcPct val="50000"/>
              </a:spcBef>
              <a:buFont typeface="Wingdings" pitchFamily="2" charset="2"/>
              <a:buNone/>
            </a:pPr>
            <a:r>
              <a:rPr lang="zh-TW" altLang="en-US" sz="1600" b="1">
                <a:latin typeface="Times New Roman" pitchFamily="18" charset="0"/>
                <a:ea typeface="標楷體" pitchFamily="65" charset="-120"/>
                <a:sym typeface="Monotype Sorts" pitchFamily="2" charset="2"/>
              </a:rPr>
              <a:t>第 二 段</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103EE23A-30CC-4A3E-A271-0250678F078E}" type="slidenum">
              <a:rPr lang="en-US" altLang="zh-TW"/>
              <a:pPr/>
              <a:t>5</a:t>
            </a:fld>
            <a:endParaRPr lang="en-US" altLang="zh-TW"/>
          </a:p>
        </p:txBody>
      </p:sp>
      <p:sp>
        <p:nvSpPr>
          <p:cNvPr id="347138" name="Text Box 2"/>
          <p:cNvSpPr txBox="1">
            <a:spLocks noChangeArrowheads="1"/>
          </p:cNvSpPr>
          <p:nvPr/>
        </p:nvSpPr>
        <p:spPr bwMode="auto">
          <a:xfrm>
            <a:off x="7966075" y="3505200"/>
            <a:ext cx="415925" cy="2286000"/>
          </a:xfrm>
          <a:prstGeom prst="rect">
            <a:avLst/>
          </a:prstGeom>
          <a:noFill/>
          <a:ln w="9525">
            <a:noFill/>
            <a:miter lim="800000"/>
            <a:headEnd/>
            <a:tailEnd/>
          </a:ln>
          <a:effectLst>
            <a:outerShdw dist="107763" dir="2700000" algn="ctr" rotWithShape="0">
              <a:schemeClr val="bg2"/>
            </a:outerShdw>
          </a:effectLst>
        </p:spPr>
        <p:txBody>
          <a:bodyPr vert="eaVert">
            <a:spAutoFit/>
          </a:bodyPr>
          <a:lstStyle/>
          <a:p>
            <a:pPr algn="just">
              <a:lnSpc>
                <a:spcPct val="95000"/>
              </a:lnSpc>
              <a:spcBef>
                <a:spcPct val="50000"/>
              </a:spcBef>
            </a:pPr>
            <a:endParaRPr lang="zh-TW" altLang="zh-TW" sz="1600" b="1">
              <a:latin typeface="Times New Roman" pitchFamily="18" charset="0"/>
              <a:ea typeface="標楷體" pitchFamily="65" charset="-120"/>
            </a:endParaRPr>
          </a:p>
        </p:txBody>
      </p:sp>
      <p:sp>
        <p:nvSpPr>
          <p:cNvPr id="347139" name="Rectangle 3"/>
          <p:cNvSpPr>
            <a:spLocks noGrp="1" noChangeArrowheads="1"/>
          </p:cNvSpPr>
          <p:nvPr>
            <p:ph type="title"/>
          </p:nvPr>
        </p:nvSpPr>
        <p:spPr>
          <a:xfrm>
            <a:off x="323850" y="333375"/>
            <a:ext cx="8540750" cy="792163"/>
          </a:xfrm>
          <a:noFill/>
          <a:ln/>
        </p:spPr>
        <p:txBody>
          <a:bodyPr/>
          <a:lstStyle/>
          <a:p>
            <a:pPr marL="808038" indent="-808038"/>
            <a:r>
              <a:rPr lang="zh-TW" altLang="en-US" sz="3600" b="1">
                <a:ea typeface="標楷體" pitchFamily="65" charset="-120"/>
              </a:rPr>
              <a:t>參、集中保管標的種類</a:t>
            </a:r>
          </a:p>
        </p:txBody>
      </p:sp>
      <p:sp>
        <p:nvSpPr>
          <p:cNvPr id="347140" name="Rectangle 4"/>
          <p:cNvSpPr>
            <a:spLocks noChangeArrowheads="1"/>
          </p:cNvSpPr>
          <p:nvPr/>
        </p:nvSpPr>
        <p:spPr bwMode="auto">
          <a:xfrm>
            <a:off x="381000" y="1196975"/>
            <a:ext cx="8367713" cy="5040313"/>
          </a:xfrm>
          <a:prstGeom prst="rect">
            <a:avLst/>
          </a:prstGeom>
          <a:noFill/>
          <a:ln w="9525">
            <a:noFill/>
            <a:miter lim="800000"/>
            <a:headEnd/>
            <a:tailEnd/>
          </a:ln>
          <a:effectLst/>
        </p:spPr>
        <p:txBody>
          <a:bodyPr/>
          <a:lstStyle/>
          <a:p>
            <a:pPr marL="273050" indent="-273050" algn="just">
              <a:lnSpc>
                <a:spcPct val="120000"/>
              </a:lnSpc>
              <a:spcBef>
                <a:spcPct val="10000"/>
              </a:spcBef>
              <a:buClr>
                <a:schemeClr val="folHlink"/>
              </a:buClr>
              <a:buSzPct val="85000"/>
              <a:buFont typeface="Wingdings 2" pitchFamily="18" charset="2"/>
              <a:buBlip>
                <a:blip r:embed="rId2"/>
              </a:buBlip>
            </a:pPr>
            <a:r>
              <a:rPr lang="zh-TW" altLang="en-US" sz="2400" b="1">
                <a:latin typeface="標楷體" pitchFamily="65" charset="-120"/>
                <a:ea typeface="標楷體" pitchFamily="65" charset="-120"/>
              </a:rPr>
              <a:t>有價證券</a:t>
            </a:r>
          </a:p>
          <a:p>
            <a:pPr marL="722313" lvl="1" indent="-269875" algn="just">
              <a:lnSpc>
                <a:spcPct val="120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股票</a:t>
            </a:r>
          </a:p>
          <a:p>
            <a:pPr marL="722313" lvl="1" indent="-269875" algn="just">
              <a:lnSpc>
                <a:spcPct val="120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新股權利證書</a:t>
            </a:r>
          </a:p>
          <a:p>
            <a:pPr marL="1171575" lvl="2" indent="-269875" algn="just">
              <a:lnSpc>
                <a:spcPct val="120000"/>
              </a:lnSpc>
              <a:spcBef>
                <a:spcPct val="10000"/>
              </a:spcBef>
              <a:buClr>
                <a:schemeClr val="tx1"/>
              </a:buClr>
              <a:buSzPct val="90000"/>
              <a:buFont typeface="Wingdings" pitchFamily="2" charset="2"/>
              <a:buChar char="ü"/>
            </a:pPr>
            <a:r>
              <a:rPr lang="zh-TW" altLang="en-US" sz="2000" b="1">
                <a:solidFill>
                  <a:schemeClr val="hlink"/>
                </a:solidFill>
                <a:latin typeface="標楷體" pitchFamily="65" charset="-120"/>
                <a:ea typeface="標楷體" pitchFamily="65" charset="-120"/>
              </a:rPr>
              <a:t>公司因無償配股</a:t>
            </a:r>
            <a:r>
              <a:rPr lang="en-US" altLang="zh-TW" sz="2000" b="1">
                <a:solidFill>
                  <a:schemeClr val="hlink"/>
                </a:solidFill>
                <a:latin typeface="標楷體" pitchFamily="65" charset="-120"/>
                <a:ea typeface="標楷體" pitchFamily="65" charset="-120"/>
              </a:rPr>
              <a:t>(</a:t>
            </a:r>
            <a:r>
              <a:rPr lang="zh-TW" altLang="en-US" sz="2000" b="1">
                <a:solidFill>
                  <a:schemeClr val="hlink"/>
                </a:solidFill>
                <a:latin typeface="標楷體" pitchFamily="65" charset="-120"/>
                <a:ea typeface="標楷體" pitchFamily="65" charset="-120"/>
              </a:rPr>
              <a:t>盈餘或資本公積轉增資</a:t>
            </a:r>
            <a:r>
              <a:rPr lang="en-US" altLang="zh-TW" sz="2000" b="1">
                <a:solidFill>
                  <a:schemeClr val="hlink"/>
                </a:solidFill>
                <a:latin typeface="標楷體" pitchFamily="65" charset="-120"/>
                <a:ea typeface="標楷體" pitchFamily="65" charset="-120"/>
              </a:rPr>
              <a:t>)</a:t>
            </a:r>
            <a:r>
              <a:rPr lang="zh-TW" altLang="en-US" sz="2000" b="1">
                <a:solidFill>
                  <a:schemeClr val="hlink"/>
                </a:solidFill>
                <a:latin typeface="標楷體" pitchFamily="65" charset="-120"/>
                <a:ea typeface="標楷體" pitchFamily="65" charset="-120"/>
              </a:rPr>
              <a:t>於增資基準日後向經濟部變更登記前先行交付股東或員工以證明其權利之證書</a:t>
            </a:r>
          </a:p>
          <a:p>
            <a:pPr marL="722313" lvl="1" indent="-269875" algn="just">
              <a:lnSpc>
                <a:spcPct val="120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股款繳納憑證</a:t>
            </a:r>
          </a:p>
          <a:p>
            <a:pPr marL="1171575" lvl="2" indent="-269875" algn="just">
              <a:lnSpc>
                <a:spcPct val="120000"/>
              </a:lnSpc>
              <a:spcBef>
                <a:spcPct val="10000"/>
              </a:spcBef>
              <a:buClr>
                <a:schemeClr val="tx1"/>
              </a:buClr>
              <a:buSzPct val="90000"/>
              <a:buFont typeface="Wingdings" pitchFamily="2" charset="2"/>
              <a:buChar char="ü"/>
            </a:pPr>
            <a:r>
              <a:rPr lang="zh-TW" altLang="en-US" sz="2000" b="1">
                <a:solidFill>
                  <a:schemeClr val="hlink"/>
                </a:solidFill>
                <a:latin typeface="標楷體" pitchFamily="65" charset="-120"/>
                <a:ea typeface="標楷體" pitchFamily="65" charset="-120"/>
              </a:rPr>
              <a:t>公司因現金增資於認股人已繳足股款後向經濟部變更登記前先行交付認股人繳納股款之憑證</a:t>
            </a:r>
          </a:p>
          <a:p>
            <a:pPr marL="722313" lvl="1" indent="-269875" algn="just">
              <a:lnSpc>
                <a:spcPct val="120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附認股權特別股</a:t>
            </a:r>
          </a:p>
          <a:p>
            <a:pPr marL="1171575" lvl="2" indent="-269875" algn="just">
              <a:lnSpc>
                <a:spcPct val="120000"/>
              </a:lnSpc>
              <a:spcBef>
                <a:spcPct val="10000"/>
              </a:spcBef>
              <a:buClr>
                <a:schemeClr val="tx1"/>
              </a:buClr>
              <a:buSzPct val="90000"/>
              <a:buFont typeface="Wingdings" pitchFamily="2" charset="2"/>
              <a:buChar char="ü"/>
            </a:pPr>
            <a:r>
              <a:rPr lang="zh-TW" altLang="en-US" sz="2000" b="1">
                <a:solidFill>
                  <a:schemeClr val="hlink"/>
                </a:solidFill>
                <a:latin typeface="標楷體" pitchFamily="65" charset="-120"/>
                <a:ea typeface="標楷體" pitchFamily="65" charset="-120"/>
              </a:rPr>
              <a:t>公司發行附有股東得向其請求認購股份之特別股</a:t>
            </a:r>
          </a:p>
          <a:p>
            <a:pPr marL="722313" lvl="1" indent="-269875" algn="just">
              <a:lnSpc>
                <a:spcPct val="120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認股權憑證</a:t>
            </a:r>
          </a:p>
          <a:p>
            <a:pPr marL="1171575" lvl="2" indent="-269875" algn="just">
              <a:lnSpc>
                <a:spcPct val="120000"/>
              </a:lnSpc>
              <a:spcBef>
                <a:spcPct val="10000"/>
              </a:spcBef>
              <a:buClr>
                <a:schemeClr val="tx1"/>
              </a:buClr>
              <a:buSzPct val="90000"/>
              <a:buFont typeface="Wingdings" pitchFamily="2" charset="2"/>
              <a:buChar char="ü"/>
            </a:pPr>
            <a:r>
              <a:rPr lang="zh-TW" altLang="en-US" sz="2000" b="1">
                <a:solidFill>
                  <a:schemeClr val="hlink"/>
                </a:solidFill>
                <a:latin typeface="標楷體" pitchFamily="65" charset="-120"/>
                <a:ea typeface="標楷體" pitchFamily="65" charset="-120"/>
              </a:rPr>
              <a:t>公司於發行公司債之同時，發行持有人得向其請求認購股份之憑證</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投影片編號版面配置區 5"/>
          <p:cNvSpPr>
            <a:spLocks noGrp="1"/>
          </p:cNvSpPr>
          <p:nvPr>
            <p:ph type="sldNum" sz="quarter" idx="12"/>
          </p:nvPr>
        </p:nvSpPr>
        <p:spPr/>
        <p:txBody>
          <a:bodyPr/>
          <a:lstStyle/>
          <a:p>
            <a:fld id="{1774DF59-8122-45E8-B112-25371F6974BA}" type="slidenum">
              <a:rPr lang="en-US" altLang="zh-TW"/>
              <a:pPr/>
              <a:t>6</a:t>
            </a:fld>
            <a:endParaRPr lang="en-US" altLang="zh-TW"/>
          </a:p>
        </p:txBody>
      </p:sp>
      <p:sp>
        <p:nvSpPr>
          <p:cNvPr id="348162" name="Text Box 2"/>
          <p:cNvSpPr txBox="1">
            <a:spLocks noChangeArrowheads="1"/>
          </p:cNvSpPr>
          <p:nvPr/>
        </p:nvSpPr>
        <p:spPr bwMode="auto">
          <a:xfrm>
            <a:off x="7966075" y="3505200"/>
            <a:ext cx="415925" cy="2286000"/>
          </a:xfrm>
          <a:prstGeom prst="rect">
            <a:avLst/>
          </a:prstGeom>
          <a:noFill/>
          <a:ln w="9525">
            <a:noFill/>
            <a:miter lim="800000"/>
            <a:headEnd/>
            <a:tailEnd/>
          </a:ln>
          <a:effectLst>
            <a:outerShdw dist="107763" dir="2700000" algn="ctr" rotWithShape="0">
              <a:schemeClr val="bg2"/>
            </a:outerShdw>
          </a:effectLst>
        </p:spPr>
        <p:txBody>
          <a:bodyPr vert="eaVert">
            <a:spAutoFit/>
          </a:bodyPr>
          <a:lstStyle/>
          <a:p>
            <a:pPr algn="just">
              <a:lnSpc>
                <a:spcPct val="95000"/>
              </a:lnSpc>
              <a:spcBef>
                <a:spcPct val="50000"/>
              </a:spcBef>
            </a:pPr>
            <a:endParaRPr lang="zh-TW" altLang="zh-TW" sz="1600" b="1">
              <a:latin typeface="Times New Roman" pitchFamily="18" charset="0"/>
              <a:ea typeface="標楷體" pitchFamily="65" charset="-120"/>
            </a:endParaRPr>
          </a:p>
        </p:txBody>
      </p:sp>
      <p:sp>
        <p:nvSpPr>
          <p:cNvPr id="348164" name="Rectangle 4"/>
          <p:cNvSpPr>
            <a:spLocks noChangeArrowheads="1"/>
          </p:cNvSpPr>
          <p:nvPr/>
        </p:nvSpPr>
        <p:spPr bwMode="auto">
          <a:xfrm>
            <a:off x="250825" y="1341438"/>
            <a:ext cx="8367713" cy="4537075"/>
          </a:xfrm>
          <a:prstGeom prst="rect">
            <a:avLst/>
          </a:prstGeom>
          <a:noFill/>
          <a:ln w="9525">
            <a:noFill/>
            <a:miter lim="800000"/>
            <a:headEnd/>
            <a:tailEnd/>
          </a:ln>
          <a:effectLst/>
        </p:spPr>
        <p:txBody>
          <a:bodyPr/>
          <a:lstStyle/>
          <a:p>
            <a:pPr marL="273050" indent="-273050" algn="just">
              <a:spcBef>
                <a:spcPct val="10000"/>
              </a:spcBef>
              <a:buClr>
                <a:schemeClr val="folHlink"/>
              </a:buClr>
              <a:buSzPct val="85000"/>
              <a:buFont typeface="Wingdings 2" pitchFamily="18" charset="2"/>
              <a:buBlip>
                <a:blip r:embed="rId2"/>
              </a:buBlip>
            </a:pPr>
            <a:r>
              <a:rPr lang="zh-TW" altLang="en-US" sz="2400" b="1">
                <a:latin typeface="標楷體" pitchFamily="65" charset="-120"/>
                <a:ea typeface="標楷體" pitchFamily="65" charset="-120"/>
              </a:rPr>
              <a:t>有價證券</a:t>
            </a:r>
          </a:p>
          <a:p>
            <a:pPr marL="801688" lvl="1" indent="-349250" algn="just">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封閉式受益憑證</a:t>
            </a:r>
          </a:p>
          <a:p>
            <a:pPr marL="1171575" lvl="2" indent="-190500" algn="just">
              <a:spcBef>
                <a:spcPct val="10000"/>
              </a:spcBef>
              <a:buClr>
                <a:schemeClr val="tx1"/>
              </a:buClr>
              <a:buSzPct val="90000"/>
              <a:buFont typeface="Wingdings" pitchFamily="2" charset="2"/>
              <a:buChar char="ü"/>
            </a:pPr>
            <a:r>
              <a:rPr lang="zh-TW" altLang="en-US" sz="2000" b="1">
                <a:solidFill>
                  <a:schemeClr val="hlink"/>
                </a:solidFill>
                <a:latin typeface="標楷體" pitchFamily="65" charset="-120"/>
                <a:ea typeface="標楷體" pitchFamily="65" charset="-120"/>
              </a:rPr>
              <a:t>證券投資信託事業發行以募集資金轉投資於股票或債券之金融工具；此種受益證券具固定規模，投資人僅於該憑證上市前申購，募集完成後不可再為申贖，僅得於證券市場出售轉讓</a:t>
            </a:r>
          </a:p>
          <a:p>
            <a:pPr marL="801688" lvl="1" indent="-349250" algn="just">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開放式受益憑證</a:t>
            </a:r>
          </a:p>
          <a:p>
            <a:pPr marL="1171575" lvl="2" indent="-190500" algn="just">
              <a:spcBef>
                <a:spcPct val="10000"/>
              </a:spcBef>
              <a:buClr>
                <a:schemeClr val="tx1"/>
              </a:buClr>
              <a:buSzPct val="90000"/>
              <a:buFont typeface="Wingdings" pitchFamily="2" charset="2"/>
              <a:buChar char="ü"/>
            </a:pPr>
            <a:r>
              <a:rPr lang="zh-TW" altLang="en-US" sz="2000" b="1">
                <a:solidFill>
                  <a:schemeClr val="hlink"/>
                </a:solidFill>
                <a:latin typeface="標楷體" pitchFamily="65" charset="-120"/>
                <a:ea typeface="標楷體" pitchFamily="65" charset="-120"/>
              </a:rPr>
              <a:t>證券投資信託事業或期貨信託事業發行，以募集資金轉投資於股票或債券之金融工具；投資人僅得向該等事業申購贖回，不得轉讓他人</a:t>
            </a:r>
          </a:p>
          <a:p>
            <a:pPr marL="801688" lvl="1" indent="-349250" algn="just">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臺灣存託憑證</a:t>
            </a:r>
          </a:p>
          <a:p>
            <a:pPr marL="1171575" lvl="2" indent="-190500" algn="just">
              <a:spcBef>
                <a:spcPct val="10000"/>
              </a:spcBef>
              <a:buClr>
                <a:schemeClr val="tx1"/>
              </a:buClr>
              <a:buSzPct val="90000"/>
              <a:buFont typeface="Wingdings" pitchFamily="2" charset="2"/>
              <a:buChar char="ü"/>
            </a:pPr>
            <a:r>
              <a:rPr lang="zh-TW" altLang="en-US" sz="2000" b="1">
                <a:solidFill>
                  <a:schemeClr val="hlink"/>
                </a:solidFill>
                <a:latin typeface="標楷體" pitchFamily="65" charset="-120"/>
                <a:ea typeface="標楷體" pitchFamily="65" charset="-120"/>
              </a:rPr>
              <a:t>外國發行人將海外股票交付其國內保管機構保管，並由國內存託機構發行表彰該股票之憑證</a:t>
            </a:r>
          </a:p>
          <a:p>
            <a:pPr marL="801688" lvl="1" indent="-349250" algn="just">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轉換公司債</a:t>
            </a:r>
          </a:p>
          <a:p>
            <a:pPr marL="1171575" lvl="2" indent="-190500" algn="just">
              <a:spcBef>
                <a:spcPct val="10000"/>
              </a:spcBef>
              <a:buClr>
                <a:schemeClr val="tx1"/>
              </a:buClr>
              <a:buSzPct val="90000"/>
              <a:buFont typeface="Wingdings" pitchFamily="2" charset="2"/>
              <a:buChar char="ü"/>
            </a:pPr>
            <a:r>
              <a:rPr lang="zh-TW" altLang="en-US" sz="2000" b="1">
                <a:solidFill>
                  <a:schemeClr val="hlink"/>
                </a:solidFill>
                <a:latin typeface="標楷體" pitchFamily="65" charset="-120"/>
                <a:ea typeface="標楷體" pitchFamily="65" charset="-120"/>
              </a:rPr>
              <a:t>公司發行附有債權人得請求轉換為普通股之公司債</a:t>
            </a:r>
          </a:p>
        </p:txBody>
      </p:sp>
      <p:sp>
        <p:nvSpPr>
          <p:cNvPr id="348165" name="Rectangle 5"/>
          <p:cNvSpPr>
            <a:spLocks noChangeArrowheads="1"/>
          </p:cNvSpPr>
          <p:nvPr/>
        </p:nvSpPr>
        <p:spPr bwMode="auto">
          <a:xfrm>
            <a:off x="4381500" y="0"/>
            <a:ext cx="381000" cy="155575"/>
          </a:xfrm>
          <a:prstGeom prst="rect">
            <a:avLst/>
          </a:prstGeom>
          <a:noFill/>
          <a:ln w="9525">
            <a:noFill/>
            <a:miter lim="800000"/>
            <a:headEnd/>
            <a:tailEnd/>
          </a:ln>
          <a:effectLst>
            <a:outerShdw dist="107763" dir="2700000" algn="ctr" rotWithShape="0">
              <a:schemeClr val="bg2"/>
            </a:outerShdw>
          </a:effectLst>
        </p:spPr>
        <p:txBody>
          <a:bodyPr vert="eaVert" wrap="none" lIns="14283" anchor="ctr">
            <a:spAutoFit/>
          </a:bodyPr>
          <a:lstStyle/>
          <a:p>
            <a:r>
              <a:rPr lang="en-US" altLang="zh-TW"/>
              <a:t> </a:t>
            </a:r>
          </a:p>
        </p:txBody>
      </p:sp>
      <p:sp>
        <p:nvSpPr>
          <p:cNvPr id="348167" name="Rectangle 7"/>
          <p:cNvSpPr>
            <a:spLocks noChangeArrowheads="1"/>
          </p:cNvSpPr>
          <p:nvPr/>
        </p:nvSpPr>
        <p:spPr bwMode="auto">
          <a:xfrm>
            <a:off x="323850" y="333375"/>
            <a:ext cx="8540750" cy="792163"/>
          </a:xfrm>
          <a:prstGeom prst="rect">
            <a:avLst/>
          </a:prstGeom>
          <a:noFill/>
          <a:ln w="9525">
            <a:noFill/>
            <a:miter lim="800000"/>
            <a:headEnd/>
            <a:tailEnd/>
          </a:ln>
          <a:effectLst/>
        </p:spPr>
        <p:txBody>
          <a:bodyPr anchor="ctr"/>
          <a:lstStyle/>
          <a:p>
            <a:pPr marL="808038" indent="-808038" algn="ctr"/>
            <a:r>
              <a:rPr lang="zh-TW" altLang="en-US" sz="4000" b="1">
                <a:solidFill>
                  <a:schemeClr val="tx2"/>
                </a:solidFill>
                <a:ea typeface="標楷體" pitchFamily="65" charset="-120"/>
              </a:rPr>
              <a:t>參、集中保管標的種類</a:t>
            </a:r>
            <a:r>
              <a:rPr lang="zh-TW" altLang="en-US" sz="3600" b="1">
                <a:solidFill>
                  <a:schemeClr val="tx2"/>
                </a:solidFill>
                <a:ea typeface="標楷體" pitchFamily="65" charset="-120"/>
              </a:rPr>
              <a:t>（續）</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28AF7058-F1EB-4FD5-8205-422670E28A77}" type="slidenum">
              <a:rPr lang="en-US" altLang="zh-TW"/>
              <a:pPr/>
              <a:t>7</a:t>
            </a:fld>
            <a:endParaRPr lang="en-US" altLang="zh-TW"/>
          </a:p>
        </p:txBody>
      </p:sp>
      <p:sp>
        <p:nvSpPr>
          <p:cNvPr id="349186" name="Text Box 2"/>
          <p:cNvSpPr txBox="1">
            <a:spLocks noChangeArrowheads="1"/>
          </p:cNvSpPr>
          <p:nvPr/>
        </p:nvSpPr>
        <p:spPr bwMode="auto">
          <a:xfrm>
            <a:off x="7966075" y="3505200"/>
            <a:ext cx="415925" cy="2286000"/>
          </a:xfrm>
          <a:prstGeom prst="rect">
            <a:avLst/>
          </a:prstGeom>
          <a:noFill/>
          <a:ln w="9525">
            <a:noFill/>
            <a:miter lim="800000"/>
            <a:headEnd/>
            <a:tailEnd/>
          </a:ln>
          <a:effectLst>
            <a:outerShdw dist="107763" dir="2700000" algn="ctr" rotWithShape="0">
              <a:schemeClr val="bg2"/>
            </a:outerShdw>
          </a:effectLst>
        </p:spPr>
        <p:txBody>
          <a:bodyPr vert="eaVert">
            <a:spAutoFit/>
          </a:bodyPr>
          <a:lstStyle/>
          <a:p>
            <a:pPr algn="just">
              <a:lnSpc>
                <a:spcPct val="95000"/>
              </a:lnSpc>
              <a:spcBef>
                <a:spcPct val="50000"/>
              </a:spcBef>
            </a:pPr>
            <a:endParaRPr lang="zh-TW" altLang="zh-TW" sz="1600" b="1">
              <a:latin typeface="Times New Roman" pitchFamily="18" charset="0"/>
              <a:ea typeface="標楷體" pitchFamily="65" charset="-120"/>
            </a:endParaRPr>
          </a:p>
        </p:txBody>
      </p:sp>
      <p:sp>
        <p:nvSpPr>
          <p:cNvPr id="349188" name="Rectangle 4"/>
          <p:cNvSpPr>
            <a:spLocks noChangeArrowheads="1"/>
          </p:cNvSpPr>
          <p:nvPr/>
        </p:nvSpPr>
        <p:spPr bwMode="auto">
          <a:xfrm>
            <a:off x="381000" y="1412875"/>
            <a:ext cx="8367713" cy="5256213"/>
          </a:xfrm>
          <a:prstGeom prst="rect">
            <a:avLst/>
          </a:prstGeom>
          <a:noFill/>
          <a:ln w="9525">
            <a:noFill/>
            <a:miter lim="800000"/>
            <a:headEnd/>
            <a:tailEnd/>
          </a:ln>
          <a:effectLst/>
        </p:spPr>
        <p:txBody>
          <a:bodyPr/>
          <a:lstStyle/>
          <a:p>
            <a:pPr marL="273050" indent="-273050" algn="just">
              <a:lnSpc>
                <a:spcPct val="105000"/>
              </a:lnSpc>
              <a:spcBef>
                <a:spcPct val="10000"/>
              </a:spcBef>
              <a:buClr>
                <a:schemeClr val="folHlink"/>
              </a:buClr>
              <a:buSzPct val="85000"/>
              <a:buFont typeface="Wingdings 2" pitchFamily="18" charset="2"/>
              <a:buBlip>
                <a:blip r:embed="rId2"/>
              </a:buBlip>
            </a:pPr>
            <a:r>
              <a:rPr lang="zh-TW" altLang="en-US" sz="2400" b="1">
                <a:latin typeface="標楷體" pitchFamily="65" charset="-120"/>
                <a:ea typeface="標楷體" pitchFamily="65" charset="-120"/>
              </a:rPr>
              <a:t>有價證券</a:t>
            </a:r>
          </a:p>
          <a:p>
            <a:pPr marL="722313" lvl="1" indent="-269875" algn="just">
              <a:lnSpc>
                <a:spcPct val="105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交換公司債</a:t>
            </a:r>
          </a:p>
          <a:p>
            <a:pPr marL="1074738" lvl="2" indent="-173038" algn="just">
              <a:lnSpc>
                <a:spcPct val="105000"/>
              </a:lnSpc>
              <a:spcBef>
                <a:spcPct val="10000"/>
              </a:spcBef>
              <a:buClr>
                <a:schemeClr val="tx1"/>
              </a:buClr>
              <a:buSzPct val="90000"/>
              <a:buFont typeface="Wingdings" pitchFamily="2" charset="2"/>
              <a:buChar char="ü"/>
            </a:pPr>
            <a:r>
              <a:rPr lang="zh-TW" altLang="en-US" sz="2000" b="1">
                <a:solidFill>
                  <a:schemeClr val="hlink"/>
                </a:solidFill>
                <a:latin typeface="標楷體" pitchFamily="65" charset="-120"/>
                <a:ea typeface="標楷體" pitchFamily="65" charset="-120"/>
              </a:rPr>
              <a:t>公司發行附有債權人得請求交換為其他上市</a:t>
            </a:r>
            <a:r>
              <a:rPr lang="en-US" altLang="zh-TW" sz="2000" b="1">
                <a:solidFill>
                  <a:schemeClr val="hlink"/>
                </a:solidFill>
                <a:latin typeface="標楷體" pitchFamily="65" charset="-120"/>
                <a:ea typeface="標楷體" pitchFamily="65" charset="-120"/>
              </a:rPr>
              <a:t>(</a:t>
            </a:r>
            <a:r>
              <a:rPr lang="zh-TW" altLang="en-US" sz="2000" b="1">
                <a:solidFill>
                  <a:schemeClr val="hlink"/>
                </a:solidFill>
                <a:latin typeface="標楷體" pitchFamily="65" charset="-120"/>
                <a:ea typeface="標楷體" pitchFamily="65" charset="-120"/>
              </a:rPr>
              <a:t>櫃</a:t>
            </a:r>
            <a:r>
              <a:rPr lang="en-US" altLang="zh-TW" sz="2000" b="1">
                <a:solidFill>
                  <a:schemeClr val="hlink"/>
                </a:solidFill>
                <a:latin typeface="標楷體" pitchFamily="65" charset="-120"/>
                <a:ea typeface="標楷體" pitchFamily="65" charset="-120"/>
              </a:rPr>
              <a:t>)</a:t>
            </a:r>
            <a:r>
              <a:rPr lang="zh-TW" altLang="en-US" sz="2000" b="1">
                <a:solidFill>
                  <a:schemeClr val="hlink"/>
                </a:solidFill>
                <a:latin typeface="標楷體" pitchFamily="65" charset="-120"/>
                <a:ea typeface="標楷體" pitchFamily="65" charset="-120"/>
              </a:rPr>
              <a:t>公司股票之公司債</a:t>
            </a:r>
          </a:p>
          <a:p>
            <a:pPr marL="722313" lvl="1" indent="-269875" algn="just">
              <a:lnSpc>
                <a:spcPct val="105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附認股權公司債</a:t>
            </a:r>
          </a:p>
          <a:p>
            <a:pPr marL="1074738" lvl="2" indent="-173038" algn="just">
              <a:lnSpc>
                <a:spcPct val="105000"/>
              </a:lnSpc>
              <a:spcBef>
                <a:spcPct val="10000"/>
              </a:spcBef>
              <a:buClr>
                <a:schemeClr val="tx1"/>
              </a:buClr>
              <a:buSzPct val="90000"/>
              <a:buFont typeface="Wingdings" pitchFamily="2" charset="2"/>
              <a:buChar char="ü"/>
            </a:pPr>
            <a:r>
              <a:rPr lang="zh-TW" altLang="en-US" sz="2000" b="1">
                <a:solidFill>
                  <a:schemeClr val="hlink"/>
                </a:solidFill>
                <a:latin typeface="標楷體" pitchFamily="65" charset="-120"/>
                <a:ea typeface="標楷體" pitchFamily="65" charset="-120"/>
              </a:rPr>
              <a:t>公司發行附有債權人得請求認購其股份之公司債</a:t>
            </a:r>
          </a:p>
          <a:p>
            <a:pPr marL="722313" lvl="1" indent="-269875" algn="just">
              <a:lnSpc>
                <a:spcPct val="105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普通公司債</a:t>
            </a:r>
            <a:r>
              <a:rPr lang="en-US" altLang="zh-TW" sz="2200" b="1">
                <a:latin typeface="標楷體" pitchFamily="65" charset="-120"/>
                <a:ea typeface="標楷體" pitchFamily="65" charset="-120"/>
              </a:rPr>
              <a:t>/</a:t>
            </a:r>
            <a:r>
              <a:rPr kumimoji="0" lang="zh-TW" altLang="en-US" sz="2200" b="1">
                <a:latin typeface="標楷體" pitchFamily="65" charset="-120"/>
                <a:ea typeface="標楷體" pitchFamily="65" charset="-120"/>
              </a:rPr>
              <a:t>政府債券</a:t>
            </a:r>
            <a:r>
              <a:rPr kumimoji="0" lang="en-US" altLang="zh-TW" sz="2200" b="1">
                <a:latin typeface="標楷體" pitchFamily="65" charset="-120"/>
                <a:ea typeface="標楷體" pitchFamily="65" charset="-120"/>
              </a:rPr>
              <a:t>/</a:t>
            </a:r>
            <a:r>
              <a:rPr kumimoji="0" lang="zh-TW" altLang="en-US" sz="2200" b="1">
                <a:latin typeface="標楷體" pitchFamily="65" charset="-120"/>
                <a:ea typeface="標楷體" pitchFamily="65" charset="-120"/>
              </a:rPr>
              <a:t>金</a:t>
            </a:r>
            <a:r>
              <a:rPr lang="zh-TW" altLang="en-US" sz="2200" b="1">
                <a:latin typeface="標楷體" pitchFamily="65" charset="-120"/>
                <a:ea typeface="標楷體" pitchFamily="65" charset="-120"/>
              </a:rPr>
              <a:t>融債券</a:t>
            </a:r>
            <a:r>
              <a:rPr lang="en-US" altLang="zh-TW" sz="2200" b="1">
                <a:latin typeface="標楷體" pitchFamily="65" charset="-120"/>
                <a:ea typeface="標楷體" pitchFamily="65" charset="-120"/>
              </a:rPr>
              <a:t>/</a:t>
            </a:r>
            <a:r>
              <a:rPr lang="zh-TW" altLang="en-US" sz="2200" b="1">
                <a:latin typeface="標楷體" pitchFamily="65" charset="-120"/>
                <a:ea typeface="標楷體" pitchFamily="65" charset="-120"/>
              </a:rPr>
              <a:t>國際</a:t>
            </a:r>
            <a:r>
              <a:rPr lang="en-US" altLang="zh-TW" sz="2200" b="1">
                <a:latin typeface="標楷體" pitchFamily="65" charset="-120"/>
                <a:ea typeface="標楷體" pitchFamily="65" charset="-120"/>
              </a:rPr>
              <a:t>(</a:t>
            </a:r>
            <a:r>
              <a:rPr lang="zh-TW" altLang="en-US" sz="2200" b="1">
                <a:latin typeface="標楷體" pitchFamily="65" charset="-120"/>
                <a:ea typeface="標楷體" pitchFamily="65" charset="-120"/>
              </a:rPr>
              <a:t>外幣計價</a:t>
            </a:r>
            <a:r>
              <a:rPr lang="en-US" altLang="zh-TW" sz="2200" b="1">
                <a:latin typeface="標楷體" pitchFamily="65" charset="-120"/>
                <a:ea typeface="標楷體" pitchFamily="65" charset="-120"/>
              </a:rPr>
              <a:t>)</a:t>
            </a:r>
            <a:r>
              <a:rPr lang="zh-TW" altLang="en-US" sz="2200" b="1">
                <a:latin typeface="標楷體" pitchFamily="65" charset="-120"/>
                <a:ea typeface="標楷體" pitchFamily="65" charset="-120"/>
              </a:rPr>
              <a:t>債券</a:t>
            </a:r>
          </a:p>
          <a:p>
            <a:pPr marL="722313" lvl="1" indent="-269875" algn="just">
              <a:lnSpc>
                <a:spcPct val="105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認購</a:t>
            </a:r>
            <a:r>
              <a:rPr lang="en-US" altLang="zh-TW" sz="2200" b="1">
                <a:latin typeface="標楷體" pitchFamily="65" charset="-120"/>
                <a:ea typeface="標楷體" pitchFamily="65" charset="-120"/>
              </a:rPr>
              <a:t>(</a:t>
            </a:r>
            <a:r>
              <a:rPr lang="zh-TW" altLang="en-US" sz="2200" b="1">
                <a:latin typeface="標楷體" pitchFamily="65" charset="-120"/>
                <a:ea typeface="標楷體" pitchFamily="65" charset="-120"/>
              </a:rPr>
              <a:t>售</a:t>
            </a:r>
            <a:r>
              <a:rPr lang="en-US" altLang="zh-TW" sz="2200" b="1">
                <a:latin typeface="標楷體" pitchFamily="65" charset="-120"/>
                <a:ea typeface="標楷體" pitchFamily="65" charset="-120"/>
              </a:rPr>
              <a:t>)</a:t>
            </a:r>
            <a:r>
              <a:rPr lang="zh-TW" altLang="en-US" sz="2200" b="1">
                <a:latin typeface="標楷體" pitchFamily="65" charset="-120"/>
                <a:ea typeface="標楷體" pitchFamily="65" charset="-120"/>
              </a:rPr>
              <a:t>權證</a:t>
            </a:r>
          </a:p>
          <a:p>
            <a:pPr marL="1074738" lvl="2" indent="-173038" algn="just">
              <a:lnSpc>
                <a:spcPct val="105000"/>
              </a:lnSpc>
              <a:spcBef>
                <a:spcPct val="10000"/>
              </a:spcBef>
              <a:buClr>
                <a:schemeClr val="tx1"/>
              </a:buClr>
              <a:buSzPct val="90000"/>
              <a:buFont typeface="Wingdings" pitchFamily="2" charset="2"/>
              <a:buChar char="ü"/>
            </a:pPr>
            <a:r>
              <a:rPr lang="zh-TW" altLang="en-US" sz="2000" b="1">
                <a:solidFill>
                  <a:schemeClr val="hlink"/>
                </a:solidFill>
                <a:latin typeface="標楷體" pitchFamily="65" charset="-120"/>
                <a:ea typeface="標楷體" pitchFamily="65" charset="-120"/>
              </a:rPr>
              <a:t>綜合證券商發行得由持有人以履約價格購入</a:t>
            </a:r>
            <a:r>
              <a:rPr lang="en-US" altLang="zh-TW" sz="2000" b="1">
                <a:solidFill>
                  <a:schemeClr val="hlink"/>
                </a:solidFill>
                <a:latin typeface="標楷體" pitchFamily="65" charset="-120"/>
                <a:ea typeface="標楷體" pitchFamily="65" charset="-120"/>
              </a:rPr>
              <a:t>(</a:t>
            </a:r>
            <a:r>
              <a:rPr lang="zh-TW" altLang="en-US" sz="2000" b="1">
                <a:solidFill>
                  <a:schemeClr val="hlink"/>
                </a:solidFill>
                <a:latin typeface="標楷體" pitchFamily="65" charset="-120"/>
                <a:ea typeface="標楷體" pitchFamily="65" charset="-120"/>
              </a:rPr>
              <a:t>賣出</a:t>
            </a:r>
            <a:r>
              <a:rPr lang="en-US" altLang="zh-TW" sz="2000" b="1">
                <a:solidFill>
                  <a:schemeClr val="hlink"/>
                </a:solidFill>
                <a:latin typeface="標楷體" pitchFamily="65" charset="-120"/>
                <a:ea typeface="標楷體" pitchFamily="65" charset="-120"/>
              </a:rPr>
              <a:t>)</a:t>
            </a:r>
            <a:r>
              <a:rPr lang="zh-TW" altLang="en-US" sz="2000" b="1">
                <a:solidFill>
                  <a:schemeClr val="hlink"/>
                </a:solidFill>
                <a:latin typeface="標楷體" pitchFamily="65" charset="-120"/>
                <a:ea typeface="標楷體" pitchFamily="65" charset="-120"/>
              </a:rPr>
              <a:t>股票或現金結算收取價差之有價證券</a:t>
            </a:r>
          </a:p>
          <a:p>
            <a:pPr marL="722313" lvl="1" indent="-269875" algn="just">
              <a:lnSpc>
                <a:spcPct val="105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金融資產證券化及不動產證券化條例之受益證券</a:t>
            </a:r>
          </a:p>
          <a:p>
            <a:pPr marL="1074738" lvl="2" indent="-173038" algn="just">
              <a:lnSpc>
                <a:spcPct val="105000"/>
              </a:lnSpc>
              <a:spcBef>
                <a:spcPct val="10000"/>
              </a:spcBef>
              <a:buClr>
                <a:schemeClr val="tx1"/>
              </a:buClr>
              <a:buSzPct val="90000"/>
              <a:buFont typeface="Wingdings" pitchFamily="2" charset="2"/>
              <a:buChar char="ü"/>
            </a:pPr>
            <a:r>
              <a:rPr lang="zh-TW" altLang="zh-TW" sz="2000" b="1">
                <a:solidFill>
                  <a:schemeClr val="hlink"/>
                </a:solidFill>
                <a:latin typeface="標楷體" pitchFamily="65" charset="-120"/>
                <a:ea typeface="標楷體" pitchFamily="65" charset="-120"/>
              </a:rPr>
              <a:t>受託機構受讓金融資產及不動產資產後(不動產資產信託)重新包裝，發行定期支付利息予受益人之證券</a:t>
            </a:r>
            <a:endParaRPr lang="zh-TW" altLang="en-US" sz="2000" b="1">
              <a:solidFill>
                <a:schemeClr val="hlink"/>
              </a:solidFill>
              <a:latin typeface="標楷體" pitchFamily="65" charset="-120"/>
              <a:ea typeface="標楷體" pitchFamily="65" charset="-120"/>
            </a:endParaRPr>
          </a:p>
        </p:txBody>
      </p:sp>
      <p:sp>
        <p:nvSpPr>
          <p:cNvPr id="349190" name="Rectangle 6"/>
          <p:cNvSpPr>
            <a:spLocks noChangeArrowheads="1"/>
          </p:cNvSpPr>
          <p:nvPr/>
        </p:nvSpPr>
        <p:spPr bwMode="auto">
          <a:xfrm>
            <a:off x="323850" y="333375"/>
            <a:ext cx="8540750" cy="792163"/>
          </a:xfrm>
          <a:prstGeom prst="rect">
            <a:avLst/>
          </a:prstGeom>
          <a:noFill/>
          <a:ln w="9525">
            <a:noFill/>
            <a:miter lim="800000"/>
            <a:headEnd/>
            <a:tailEnd/>
          </a:ln>
          <a:effectLst/>
        </p:spPr>
        <p:txBody>
          <a:bodyPr anchor="ctr"/>
          <a:lstStyle/>
          <a:p>
            <a:pPr marL="808038" indent="-808038" algn="ctr"/>
            <a:r>
              <a:rPr lang="zh-TW" altLang="en-US" sz="4000" b="1">
                <a:solidFill>
                  <a:schemeClr val="tx2"/>
                </a:solidFill>
                <a:ea typeface="標楷體" pitchFamily="65" charset="-120"/>
              </a:rPr>
              <a:t>參、集中保管標的種類</a:t>
            </a:r>
            <a:r>
              <a:rPr lang="zh-TW" altLang="en-US" sz="3600" b="1">
                <a:solidFill>
                  <a:schemeClr val="tx2"/>
                </a:solidFill>
                <a:ea typeface="標楷體" pitchFamily="65" charset="-120"/>
              </a:rPr>
              <a:t>（續）</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FD1DF494-C47B-420A-8329-A4754FE718EF}" type="slidenum">
              <a:rPr lang="en-US" altLang="zh-TW"/>
              <a:pPr/>
              <a:t>8</a:t>
            </a:fld>
            <a:endParaRPr lang="en-US" altLang="zh-TW"/>
          </a:p>
        </p:txBody>
      </p:sp>
      <p:sp>
        <p:nvSpPr>
          <p:cNvPr id="350210" name="Text Box 2"/>
          <p:cNvSpPr txBox="1">
            <a:spLocks noChangeArrowheads="1"/>
          </p:cNvSpPr>
          <p:nvPr/>
        </p:nvSpPr>
        <p:spPr bwMode="auto">
          <a:xfrm>
            <a:off x="7966075" y="3505200"/>
            <a:ext cx="415925" cy="2286000"/>
          </a:xfrm>
          <a:prstGeom prst="rect">
            <a:avLst/>
          </a:prstGeom>
          <a:noFill/>
          <a:ln w="9525">
            <a:noFill/>
            <a:miter lim="800000"/>
            <a:headEnd/>
            <a:tailEnd/>
          </a:ln>
          <a:effectLst>
            <a:outerShdw dist="107763" dir="2700000" algn="ctr" rotWithShape="0">
              <a:schemeClr val="bg2"/>
            </a:outerShdw>
          </a:effectLst>
        </p:spPr>
        <p:txBody>
          <a:bodyPr vert="eaVert">
            <a:spAutoFit/>
          </a:bodyPr>
          <a:lstStyle/>
          <a:p>
            <a:pPr algn="just">
              <a:lnSpc>
                <a:spcPct val="95000"/>
              </a:lnSpc>
              <a:spcBef>
                <a:spcPct val="50000"/>
              </a:spcBef>
            </a:pPr>
            <a:endParaRPr lang="zh-TW" altLang="zh-TW" sz="1600" b="1">
              <a:latin typeface="Times New Roman" pitchFamily="18" charset="0"/>
              <a:ea typeface="標楷體" pitchFamily="65" charset="-120"/>
            </a:endParaRPr>
          </a:p>
        </p:txBody>
      </p:sp>
      <p:sp>
        <p:nvSpPr>
          <p:cNvPr id="350212" name="Rectangle 4"/>
          <p:cNvSpPr>
            <a:spLocks noChangeArrowheads="1"/>
          </p:cNvSpPr>
          <p:nvPr/>
        </p:nvSpPr>
        <p:spPr bwMode="auto">
          <a:xfrm>
            <a:off x="395288" y="1484313"/>
            <a:ext cx="8367712" cy="5040312"/>
          </a:xfrm>
          <a:prstGeom prst="rect">
            <a:avLst/>
          </a:prstGeom>
          <a:noFill/>
          <a:ln w="9525">
            <a:noFill/>
            <a:miter lim="800000"/>
            <a:headEnd/>
            <a:tailEnd/>
          </a:ln>
          <a:effectLst/>
        </p:spPr>
        <p:txBody>
          <a:bodyPr/>
          <a:lstStyle/>
          <a:p>
            <a:pPr marL="273050" indent="-273050" algn="just">
              <a:lnSpc>
                <a:spcPct val="120000"/>
              </a:lnSpc>
              <a:spcBef>
                <a:spcPct val="10000"/>
              </a:spcBef>
              <a:buClr>
                <a:schemeClr val="folHlink"/>
              </a:buClr>
              <a:buSzPct val="85000"/>
              <a:buFont typeface="Wingdings 2" pitchFamily="18" charset="2"/>
              <a:buBlip>
                <a:blip r:embed="rId2"/>
              </a:buBlip>
            </a:pPr>
            <a:r>
              <a:rPr lang="zh-TW" altLang="en-US" sz="2400" b="1">
                <a:latin typeface="標楷體" pitchFamily="65" charset="-120"/>
                <a:ea typeface="標楷體" pitchFamily="65" charset="-120"/>
              </a:rPr>
              <a:t>短期票券</a:t>
            </a:r>
          </a:p>
          <a:p>
            <a:pPr marL="625475" lvl="1" indent="-173038" algn="just">
              <a:lnSpc>
                <a:spcPct val="120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融資性商業本票</a:t>
            </a:r>
            <a:r>
              <a:rPr lang="en-US" altLang="zh-TW" sz="2200" b="1">
                <a:latin typeface="標楷體" pitchFamily="65" charset="-120"/>
                <a:ea typeface="標楷體" pitchFamily="65" charset="-120"/>
              </a:rPr>
              <a:t>(</a:t>
            </a:r>
            <a:r>
              <a:rPr lang="zh-TW" altLang="en-US" sz="2200" b="1">
                <a:latin typeface="標楷體" pitchFamily="65" charset="-120"/>
                <a:ea typeface="標楷體" pitchFamily="65" charset="-120"/>
              </a:rPr>
              <a:t>實體</a:t>
            </a:r>
            <a:r>
              <a:rPr lang="en-US" altLang="zh-TW" sz="2200" b="1">
                <a:latin typeface="標楷體" pitchFamily="65" charset="-120"/>
                <a:ea typeface="標楷體" pitchFamily="65" charset="-120"/>
              </a:rPr>
              <a:t>)</a:t>
            </a:r>
          </a:p>
          <a:p>
            <a:pPr marL="1074738" lvl="2" indent="-269875" algn="just">
              <a:lnSpc>
                <a:spcPct val="120000"/>
              </a:lnSpc>
              <a:spcBef>
                <a:spcPct val="10000"/>
              </a:spcBef>
              <a:buClr>
                <a:schemeClr val="tx1"/>
              </a:buClr>
              <a:buSzPct val="90000"/>
              <a:buFont typeface="Wingdings" pitchFamily="2" charset="2"/>
              <a:buChar char="ü"/>
            </a:pPr>
            <a:r>
              <a:rPr kumimoji="0" lang="zh-TW" altLang="en-US" sz="2200" b="1">
                <a:solidFill>
                  <a:schemeClr val="hlink"/>
                </a:solidFill>
                <a:latin typeface="標楷體" pitchFamily="65" charset="-120"/>
                <a:ea typeface="標楷體" pitchFamily="65" charset="-120"/>
              </a:rPr>
              <a:t>公司及公營事業為籌集資金所發行之本票</a:t>
            </a:r>
            <a:r>
              <a:rPr kumimoji="0" lang="zh-TW" altLang="en-US" sz="2200">
                <a:solidFill>
                  <a:schemeClr val="hlink"/>
                </a:solidFill>
                <a:latin typeface="標楷體" pitchFamily="65" charset="-120"/>
                <a:ea typeface="標楷體" pitchFamily="65" charset="-120"/>
              </a:rPr>
              <a:t> </a:t>
            </a:r>
            <a:endParaRPr lang="zh-TW" altLang="en-US" sz="2200" b="1">
              <a:solidFill>
                <a:schemeClr val="hlink"/>
              </a:solidFill>
              <a:latin typeface="標楷體" pitchFamily="65" charset="-120"/>
              <a:ea typeface="標楷體" pitchFamily="65" charset="-120"/>
            </a:endParaRPr>
          </a:p>
          <a:p>
            <a:pPr marL="625475" lvl="1" indent="-173038" algn="just">
              <a:lnSpc>
                <a:spcPct val="120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銀行可轉讓定期存單</a:t>
            </a:r>
          </a:p>
          <a:p>
            <a:pPr marL="625475" lvl="1" indent="-173038" algn="just">
              <a:lnSpc>
                <a:spcPct val="120000"/>
              </a:lnSpc>
              <a:spcBef>
                <a:spcPct val="10000"/>
              </a:spcBef>
              <a:buClr>
                <a:schemeClr val="hlink"/>
              </a:buClr>
              <a:buSzPct val="85000"/>
              <a:buFont typeface="Wingdings" pitchFamily="2" charset="2"/>
              <a:buChar char="Ø"/>
            </a:pPr>
            <a:r>
              <a:rPr lang="zh-TW" altLang="en-US" sz="2200" b="1">
                <a:latin typeface="標楷體" pitchFamily="65" charset="-120"/>
                <a:ea typeface="標楷體" pitchFamily="65" charset="-120"/>
              </a:rPr>
              <a:t>金融資產證券化條例之受益證券</a:t>
            </a:r>
          </a:p>
          <a:p>
            <a:pPr marL="625475" lvl="1" indent="-173038" algn="just">
              <a:lnSpc>
                <a:spcPct val="120000"/>
              </a:lnSpc>
              <a:spcBef>
                <a:spcPct val="10000"/>
              </a:spcBef>
              <a:buClr>
                <a:schemeClr val="hlink"/>
              </a:buClr>
              <a:buSzPct val="85000"/>
              <a:buFont typeface="Wingdings" pitchFamily="2" charset="2"/>
              <a:buChar char="Ø"/>
            </a:pPr>
            <a:r>
              <a:rPr kumimoji="0" lang="zh-TW" altLang="en-US" sz="2200" b="1">
                <a:latin typeface="標楷體" pitchFamily="65" charset="-120"/>
                <a:ea typeface="標楷體" pitchFamily="65" charset="-120"/>
              </a:rPr>
              <a:t>交易性商業本票</a:t>
            </a:r>
            <a:r>
              <a:rPr kumimoji="0" lang="en-US" altLang="zh-TW" sz="2200" b="1">
                <a:latin typeface="標楷體" pitchFamily="65" charset="-120"/>
                <a:ea typeface="標楷體" pitchFamily="65" charset="-120"/>
              </a:rPr>
              <a:t>(</a:t>
            </a:r>
            <a:r>
              <a:rPr kumimoji="0" lang="zh-TW" altLang="en-US" sz="2200" b="1">
                <a:latin typeface="標楷體" pitchFamily="65" charset="-120"/>
                <a:ea typeface="標楷體" pitchFamily="65" charset="-120"/>
              </a:rPr>
              <a:t>實體</a:t>
            </a:r>
            <a:r>
              <a:rPr kumimoji="0" lang="en-US" altLang="zh-TW" sz="2200" b="1">
                <a:latin typeface="標楷體" pitchFamily="65" charset="-120"/>
                <a:ea typeface="標楷體" pitchFamily="65" charset="-120"/>
              </a:rPr>
              <a:t>)</a:t>
            </a:r>
          </a:p>
          <a:p>
            <a:pPr marL="1074738" lvl="2" indent="-269875" algn="just">
              <a:lnSpc>
                <a:spcPct val="120000"/>
              </a:lnSpc>
              <a:spcBef>
                <a:spcPct val="10000"/>
              </a:spcBef>
              <a:buClr>
                <a:schemeClr val="tx1"/>
              </a:buClr>
              <a:buSzPct val="90000"/>
              <a:buFont typeface="Wingdings" pitchFamily="2" charset="2"/>
              <a:buChar char="ü"/>
            </a:pPr>
            <a:r>
              <a:rPr kumimoji="0" lang="zh-TW" altLang="en-US" sz="2200" b="1">
                <a:solidFill>
                  <a:schemeClr val="hlink"/>
                </a:solidFill>
                <a:latin typeface="標楷體" pitchFamily="65" charset="-120"/>
                <a:ea typeface="標楷體" pitchFamily="65" charset="-120"/>
              </a:rPr>
              <a:t>基於商業交易行為，由買方開具支付賣方價款之本票</a:t>
            </a:r>
          </a:p>
          <a:p>
            <a:pPr marL="625475" lvl="1" indent="-173038" algn="just">
              <a:lnSpc>
                <a:spcPct val="120000"/>
              </a:lnSpc>
              <a:spcBef>
                <a:spcPct val="10000"/>
              </a:spcBef>
              <a:buClr>
                <a:schemeClr val="hlink"/>
              </a:buClr>
              <a:buSzPct val="85000"/>
              <a:buFont typeface="Wingdings" pitchFamily="2" charset="2"/>
              <a:buChar char="Ø"/>
            </a:pPr>
            <a:r>
              <a:rPr kumimoji="0" lang="zh-TW" altLang="en-US" sz="2200" b="1">
                <a:latin typeface="標楷體" pitchFamily="65" charset="-120"/>
                <a:ea typeface="標楷體" pitchFamily="65" charset="-120"/>
              </a:rPr>
              <a:t>銀行承兌匯票</a:t>
            </a:r>
            <a:r>
              <a:rPr kumimoji="0" lang="en-US" altLang="zh-TW" sz="2200" b="1">
                <a:latin typeface="標楷體" pitchFamily="65" charset="-120"/>
                <a:ea typeface="標楷體" pitchFamily="65" charset="-120"/>
              </a:rPr>
              <a:t>(</a:t>
            </a:r>
            <a:r>
              <a:rPr kumimoji="0" lang="zh-TW" altLang="en-US" sz="2200" b="1">
                <a:latin typeface="標楷體" pitchFamily="65" charset="-120"/>
                <a:ea typeface="標楷體" pitchFamily="65" charset="-120"/>
              </a:rPr>
              <a:t>實體</a:t>
            </a:r>
            <a:r>
              <a:rPr kumimoji="0" lang="en-US" altLang="zh-TW" sz="2200" b="1">
                <a:latin typeface="標楷體" pitchFamily="65" charset="-120"/>
                <a:ea typeface="標楷體" pitchFamily="65" charset="-120"/>
              </a:rPr>
              <a:t>)</a:t>
            </a:r>
          </a:p>
          <a:p>
            <a:pPr marL="1074738" lvl="2" indent="-269875" algn="just">
              <a:lnSpc>
                <a:spcPct val="120000"/>
              </a:lnSpc>
              <a:spcBef>
                <a:spcPct val="10000"/>
              </a:spcBef>
              <a:buClr>
                <a:schemeClr val="tx1"/>
              </a:buClr>
              <a:buSzPct val="90000"/>
              <a:buFont typeface="Wingdings" pitchFamily="2" charset="2"/>
              <a:buChar char="ü"/>
            </a:pPr>
            <a:r>
              <a:rPr kumimoji="0" lang="zh-TW" altLang="en-US" sz="2200" b="1">
                <a:solidFill>
                  <a:schemeClr val="hlink"/>
                </a:solidFill>
                <a:latin typeface="標楷體" pitchFamily="65" charset="-120"/>
                <a:ea typeface="標楷體" pitchFamily="65" charset="-120"/>
              </a:rPr>
              <a:t>由國內外商品交易或勞務提供而產生由銀行承兌之匯票</a:t>
            </a:r>
            <a:r>
              <a:rPr kumimoji="0" lang="zh-TW" altLang="en-US" sz="2200">
                <a:latin typeface="標楷體" pitchFamily="65" charset="-120"/>
                <a:ea typeface="標楷體" pitchFamily="65" charset="-120"/>
              </a:rPr>
              <a:t> </a:t>
            </a:r>
          </a:p>
        </p:txBody>
      </p:sp>
      <p:sp>
        <p:nvSpPr>
          <p:cNvPr id="350215" name="Rectangle 7"/>
          <p:cNvSpPr>
            <a:spLocks noChangeArrowheads="1"/>
          </p:cNvSpPr>
          <p:nvPr/>
        </p:nvSpPr>
        <p:spPr bwMode="auto">
          <a:xfrm>
            <a:off x="323850" y="333375"/>
            <a:ext cx="8540750" cy="792163"/>
          </a:xfrm>
          <a:prstGeom prst="rect">
            <a:avLst/>
          </a:prstGeom>
          <a:noFill/>
          <a:ln w="9525">
            <a:noFill/>
            <a:miter lim="800000"/>
            <a:headEnd/>
            <a:tailEnd/>
          </a:ln>
          <a:effectLst/>
        </p:spPr>
        <p:txBody>
          <a:bodyPr anchor="ctr"/>
          <a:lstStyle/>
          <a:p>
            <a:pPr marL="808038" indent="-808038" algn="ctr"/>
            <a:r>
              <a:rPr lang="zh-TW" altLang="en-US" sz="4000" b="1">
                <a:solidFill>
                  <a:schemeClr val="tx2"/>
                </a:solidFill>
                <a:ea typeface="標楷體" pitchFamily="65" charset="-120"/>
              </a:rPr>
              <a:t>參、集中保管標的種類</a:t>
            </a:r>
            <a:r>
              <a:rPr lang="zh-TW" altLang="en-US" sz="3600" b="1">
                <a:solidFill>
                  <a:schemeClr val="tx2"/>
                </a:solidFill>
                <a:ea typeface="標楷體" pitchFamily="65" charset="-120"/>
              </a:rPr>
              <a:t>（續）</a:t>
            </a:r>
          </a:p>
        </p:txBody>
      </p:sp>
    </p:spTree>
  </p:cSld>
  <p:clrMapOvr>
    <a:masterClrMapping/>
  </p:clrMapOvr>
</p:sld>
</file>

<file path=ppt/theme/theme1.xml><?xml version="1.0" encoding="utf-8"?>
<a:theme xmlns:a="http://schemas.openxmlformats.org/drawingml/2006/main" name="tdesigna">
  <a:themeElements>
    <a:clrScheme name="tdesigna 1">
      <a:dk1>
        <a:srgbClr val="080808"/>
      </a:dk1>
      <a:lt1>
        <a:srgbClr val="FFFFFF"/>
      </a:lt1>
      <a:dk2>
        <a:srgbClr val="0039AC"/>
      </a:dk2>
      <a:lt2>
        <a:srgbClr val="C0C0C0"/>
      </a:lt2>
      <a:accent1>
        <a:srgbClr val="FFFF99"/>
      </a:accent1>
      <a:accent2>
        <a:srgbClr val="FFCC66"/>
      </a:accent2>
      <a:accent3>
        <a:srgbClr val="FFFFFF"/>
      </a:accent3>
      <a:accent4>
        <a:srgbClr val="060606"/>
      </a:accent4>
      <a:accent5>
        <a:srgbClr val="FFFFCA"/>
      </a:accent5>
      <a:accent6>
        <a:srgbClr val="E7B95C"/>
      </a:accent6>
      <a:hlink>
        <a:srgbClr val="0066FF"/>
      </a:hlink>
      <a:folHlink>
        <a:srgbClr val="CC3300"/>
      </a:folHlink>
    </a:clrScheme>
    <a:fontScheme name="tdesigna">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designa 1">
        <a:dk1>
          <a:srgbClr val="080808"/>
        </a:dk1>
        <a:lt1>
          <a:srgbClr val="FFFFFF"/>
        </a:lt1>
        <a:dk2>
          <a:srgbClr val="0039AC"/>
        </a:dk2>
        <a:lt2>
          <a:srgbClr val="C0C0C0"/>
        </a:lt2>
        <a:accent1>
          <a:srgbClr val="FFFF99"/>
        </a:accent1>
        <a:accent2>
          <a:srgbClr val="FFCC66"/>
        </a:accent2>
        <a:accent3>
          <a:srgbClr val="FFFFFF"/>
        </a:accent3>
        <a:accent4>
          <a:srgbClr val="060606"/>
        </a:accent4>
        <a:accent5>
          <a:srgbClr val="FFFFCA"/>
        </a:accent5>
        <a:accent6>
          <a:srgbClr val="E7B95C"/>
        </a:accent6>
        <a:hlink>
          <a:srgbClr val="0066FF"/>
        </a:hlink>
        <a:folHlink>
          <a:srgbClr val="CC3300"/>
        </a:folHlink>
      </a:clrScheme>
      <a:clrMap bg1="lt1" tx1="dk1" bg2="lt2" tx2="dk2" accent1="accent1" accent2="accent2" accent3="accent3" accent4="accent4" accent5="accent5" accent6="accent6" hlink="hlink" folHlink="folHlink"/>
    </a:extraClrScheme>
    <a:extraClrScheme>
      <a:clrScheme name="tdesigna 2">
        <a:dk1>
          <a:srgbClr val="333399"/>
        </a:dk1>
        <a:lt1>
          <a:srgbClr val="ADD3AF"/>
        </a:lt1>
        <a:dk2>
          <a:srgbClr val="D65700"/>
        </a:dk2>
        <a:lt2>
          <a:srgbClr val="B2B2B2"/>
        </a:lt2>
        <a:accent1>
          <a:srgbClr val="B8E9EE"/>
        </a:accent1>
        <a:accent2>
          <a:srgbClr val="FFCC00"/>
        </a:accent2>
        <a:accent3>
          <a:srgbClr val="D3E6D4"/>
        </a:accent3>
        <a:accent4>
          <a:srgbClr val="2A2A82"/>
        </a:accent4>
        <a:accent5>
          <a:srgbClr val="D8F2F5"/>
        </a:accent5>
        <a:accent6>
          <a:srgbClr val="E7B900"/>
        </a:accent6>
        <a:hlink>
          <a:srgbClr val="008080"/>
        </a:hlink>
        <a:folHlink>
          <a:srgbClr val="003366"/>
        </a:folHlink>
      </a:clrScheme>
      <a:clrMap bg1="lt1" tx1="dk1" bg2="lt2" tx2="dk2" accent1="accent1" accent2="accent2" accent3="accent3" accent4="accent4" accent5="accent5" accent6="accent6" hlink="hlink" folHlink="folHlink"/>
    </a:extraClrScheme>
    <a:extraClrScheme>
      <a:clrScheme name="tdesigna 3">
        <a:dk1>
          <a:srgbClr val="003BB2"/>
        </a:dk1>
        <a:lt1>
          <a:srgbClr val="CCFFCC"/>
        </a:lt1>
        <a:dk2>
          <a:srgbClr val="003366"/>
        </a:dk2>
        <a:lt2>
          <a:srgbClr val="C0C0C0"/>
        </a:lt2>
        <a:accent1>
          <a:srgbClr val="FFFFFF"/>
        </a:accent1>
        <a:accent2>
          <a:srgbClr val="009900"/>
        </a:accent2>
        <a:accent3>
          <a:srgbClr val="E2FFE2"/>
        </a:accent3>
        <a:accent4>
          <a:srgbClr val="003197"/>
        </a:accent4>
        <a:accent5>
          <a:srgbClr val="FFFFFF"/>
        </a:accent5>
        <a:accent6>
          <a:srgbClr val="008A00"/>
        </a:accent6>
        <a:hlink>
          <a:srgbClr val="333399"/>
        </a:hlink>
        <a:folHlink>
          <a:srgbClr val="E45C00"/>
        </a:folHlink>
      </a:clrScheme>
      <a:clrMap bg1="lt1" tx1="dk1" bg2="lt2" tx2="dk2" accent1="accent1" accent2="accent2" accent3="accent3" accent4="accent4" accent5="accent5" accent6="accent6" hlink="hlink" folHlink="folHlink"/>
    </a:extraClrScheme>
    <a:extraClrScheme>
      <a:clrScheme name="tdesigna 4">
        <a:dk1>
          <a:srgbClr val="0000CC"/>
        </a:dk1>
        <a:lt1>
          <a:srgbClr val="CCECFF"/>
        </a:lt1>
        <a:dk2>
          <a:srgbClr val="006666"/>
        </a:dk2>
        <a:lt2>
          <a:srgbClr val="C0C0C0"/>
        </a:lt2>
        <a:accent1>
          <a:srgbClr val="FFFF99"/>
        </a:accent1>
        <a:accent2>
          <a:srgbClr val="FFCCFF"/>
        </a:accent2>
        <a:accent3>
          <a:srgbClr val="E2F4FF"/>
        </a:accent3>
        <a:accent4>
          <a:srgbClr val="0000AE"/>
        </a:accent4>
        <a:accent5>
          <a:srgbClr val="FFFFCA"/>
        </a:accent5>
        <a:accent6>
          <a:srgbClr val="E7B9E7"/>
        </a:accent6>
        <a:hlink>
          <a:srgbClr val="CC3300"/>
        </a:hlink>
        <a:folHlink>
          <a:srgbClr val="666699"/>
        </a:folHlink>
      </a:clrScheme>
      <a:clrMap bg1="lt1" tx1="dk1" bg2="lt2" tx2="dk2" accent1="accent1" accent2="accent2" accent3="accent3" accent4="accent4" accent5="accent5" accent6="accent6" hlink="hlink" folHlink="folHlink"/>
    </a:extraClrScheme>
    <a:extraClrScheme>
      <a:clrScheme name="tdesigna 5">
        <a:dk1>
          <a:srgbClr val="000000"/>
        </a:dk1>
        <a:lt1>
          <a:srgbClr val="FFFFCC"/>
        </a:lt1>
        <a:dk2>
          <a:srgbClr val="5A5A86"/>
        </a:dk2>
        <a:lt2>
          <a:srgbClr val="C0C0C0"/>
        </a:lt2>
        <a:accent1>
          <a:srgbClr val="D5E9F7"/>
        </a:accent1>
        <a:accent2>
          <a:srgbClr val="FFCC00"/>
        </a:accent2>
        <a:accent3>
          <a:srgbClr val="FFFFE2"/>
        </a:accent3>
        <a:accent4>
          <a:srgbClr val="000000"/>
        </a:accent4>
        <a:accent5>
          <a:srgbClr val="E7F2FA"/>
        </a:accent5>
        <a:accent6>
          <a:srgbClr val="E7B900"/>
        </a:accent6>
        <a:hlink>
          <a:srgbClr val="CC3300"/>
        </a:hlink>
        <a:folHlink>
          <a:srgbClr val="007D7A"/>
        </a:folHlink>
      </a:clrScheme>
      <a:clrMap bg1="lt1" tx1="dk1" bg2="lt2" tx2="dk2" accent1="accent1" accent2="accent2" accent3="accent3" accent4="accent4" accent5="accent5" accent6="accent6" hlink="hlink" folHlink="folHlink"/>
    </a:extraClrScheme>
    <a:extraClrScheme>
      <a:clrScheme name="tdesigna 6">
        <a:dk1>
          <a:srgbClr val="006666"/>
        </a:dk1>
        <a:lt1>
          <a:srgbClr val="FFECD9"/>
        </a:lt1>
        <a:dk2>
          <a:srgbClr val="000099"/>
        </a:dk2>
        <a:lt2>
          <a:srgbClr val="B2B2B2"/>
        </a:lt2>
        <a:accent1>
          <a:srgbClr val="EAEAEA"/>
        </a:accent1>
        <a:accent2>
          <a:srgbClr val="FF6600"/>
        </a:accent2>
        <a:accent3>
          <a:srgbClr val="FFF4E9"/>
        </a:accent3>
        <a:accent4>
          <a:srgbClr val="005656"/>
        </a:accent4>
        <a:accent5>
          <a:srgbClr val="F3F3F3"/>
        </a:accent5>
        <a:accent6>
          <a:srgbClr val="E75C00"/>
        </a:accent6>
        <a:hlink>
          <a:srgbClr val="0066FF"/>
        </a:hlink>
        <a:folHlink>
          <a:srgbClr val="777777"/>
        </a:folHlink>
      </a:clrScheme>
      <a:clrMap bg1="lt1" tx1="dk1" bg2="lt2" tx2="dk2" accent1="accent1" accent2="accent2" accent3="accent3" accent4="accent4" accent5="accent5" accent6="accent6" hlink="hlink" folHlink="folHlink"/>
    </a:extraClrScheme>
    <a:extraClrScheme>
      <a:clrScheme name="tdesigna 7">
        <a:dk1>
          <a:srgbClr val="585884"/>
        </a:dk1>
        <a:lt1>
          <a:srgbClr val="DDDDDD"/>
        </a:lt1>
        <a:dk2>
          <a:srgbClr val="000000"/>
        </a:dk2>
        <a:lt2>
          <a:srgbClr val="969696"/>
        </a:lt2>
        <a:accent1>
          <a:srgbClr val="FFFFCC"/>
        </a:accent1>
        <a:accent2>
          <a:srgbClr val="99CC00"/>
        </a:accent2>
        <a:accent3>
          <a:srgbClr val="EBEBEB"/>
        </a:accent3>
        <a:accent4>
          <a:srgbClr val="4A4A70"/>
        </a:accent4>
        <a:accent5>
          <a:srgbClr val="FFFFE2"/>
        </a:accent5>
        <a:accent6>
          <a:srgbClr val="8AB900"/>
        </a:accent6>
        <a:hlink>
          <a:srgbClr val="FF3300"/>
        </a:hlink>
        <a:folHlink>
          <a:srgbClr val="6E3B8B"/>
        </a:folHlink>
      </a:clrScheme>
      <a:clrMap bg1="lt1" tx1="dk1" bg2="lt2" tx2="dk2" accent1="accent1" accent2="accent2" accent3="accent3" accent4="accent4" accent5="accent5" accent6="accent6" hlink="hlink" folHlink="folHlink"/>
    </a:extraClrScheme>
    <a:extraClrScheme>
      <a:clrScheme name="tdesigna 8">
        <a:dk1>
          <a:srgbClr val="333399"/>
        </a:dk1>
        <a:lt1>
          <a:srgbClr val="FFD9D9"/>
        </a:lt1>
        <a:dk2>
          <a:srgbClr val="00716E"/>
        </a:dk2>
        <a:lt2>
          <a:srgbClr val="C0C0C0"/>
        </a:lt2>
        <a:accent1>
          <a:srgbClr val="AED2BA"/>
        </a:accent1>
        <a:accent2>
          <a:srgbClr val="FF9933"/>
        </a:accent2>
        <a:accent3>
          <a:srgbClr val="FFE9E9"/>
        </a:accent3>
        <a:accent4>
          <a:srgbClr val="2A2A82"/>
        </a:accent4>
        <a:accent5>
          <a:srgbClr val="D3E5D9"/>
        </a:accent5>
        <a:accent6>
          <a:srgbClr val="E78A2D"/>
        </a:accent6>
        <a:hlink>
          <a:srgbClr val="CC3300"/>
        </a:hlink>
        <a:folHlink>
          <a:srgbClr val="0066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TDESIGNA</Template>
  <TotalTime>35370</TotalTime>
  <Words>4737</Words>
  <Application>Microsoft Office PowerPoint</Application>
  <PresentationFormat>如螢幕大小 (4:3)</PresentationFormat>
  <Paragraphs>412</Paragraphs>
  <Slides>14</Slides>
  <Notes>7</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14</vt:i4>
      </vt:variant>
    </vt:vector>
  </HeadingPairs>
  <TitlesOfParts>
    <vt:vector size="25" baseType="lpstr">
      <vt:lpstr>Arial</vt:lpstr>
      <vt:lpstr>新細明體</vt:lpstr>
      <vt:lpstr>Wingdings 2</vt:lpstr>
      <vt:lpstr>Wingdings</vt:lpstr>
      <vt:lpstr>標楷體</vt:lpstr>
      <vt:lpstr>Times New Roman</vt:lpstr>
      <vt:lpstr>華康楷書體W5</vt:lpstr>
      <vt:lpstr>Monotype Sorts</vt:lpstr>
      <vt:lpstr>華康楷書體W5(P)</vt:lpstr>
      <vt:lpstr>Book Antiqua</vt:lpstr>
      <vt:lpstr>tdesigna</vt:lpstr>
      <vt:lpstr>證券集中保管制度法制暨 帳戶架構說明</vt:lpstr>
      <vt:lpstr>大 綱</vt:lpstr>
      <vt:lpstr>壹、臺灣證券市場之制度架構</vt:lpstr>
      <vt:lpstr>貳、集中保管制度之簡介</vt:lpstr>
      <vt:lpstr>貳、集中保管制度之簡介(續)</vt:lpstr>
      <vt:lpstr>參、集中保管標的種類</vt:lpstr>
      <vt:lpstr>投影片 6</vt:lpstr>
      <vt:lpstr>投影片 7</vt:lpstr>
      <vt:lpstr>投影片 8</vt:lpstr>
      <vt:lpstr>投影片 9</vt:lpstr>
      <vt:lpstr>投影片 10</vt:lpstr>
      <vt:lpstr>投影片 11</vt:lpstr>
      <vt:lpstr>投影片 12</vt:lpstr>
      <vt:lpstr>投影片 13</vt:lpstr>
    </vt:vector>
  </TitlesOfParts>
  <Company>tdcc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各國股務相關制度之研究</dc:title>
  <dc:creator>k03_國際事務組</dc:creator>
  <cp:lastModifiedBy>aac2026</cp:lastModifiedBy>
  <cp:revision>1601</cp:revision>
  <dcterms:created xsi:type="dcterms:W3CDTF">2007-10-18T02:59:41Z</dcterms:created>
  <dcterms:modified xsi:type="dcterms:W3CDTF">2015-03-18T01:02:56Z</dcterms:modified>
</cp:coreProperties>
</file>